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1" r:id="rId3"/>
    <p:sldId id="322" r:id="rId4"/>
    <p:sldId id="334" r:id="rId5"/>
    <p:sldId id="324" r:id="rId6"/>
    <p:sldId id="345" r:id="rId7"/>
    <p:sldId id="341" r:id="rId8"/>
    <p:sldId id="344" r:id="rId9"/>
    <p:sldId id="338" r:id="rId10"/>
    <p:sldId id="333" r:id="rId11"/>
    <p:sldId id="325" r:id="rId12"/>
    <p:sldId id="339" r:id="rId13"/>
    <p:sldId id="329" r:id="rId14"/>
    <p:sldId id="330" r:id="rId15"/>
    <p:sldId id="331" r:id="rId16"/>
    <p:sldId id="332" r:id="rId17"/>
    <p:sldId id="343" r:id="rId18"/>
    <p:sldId id="346" r:id="rId19"/>
    <p:sldId id="33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84018" autoAdjust="0"/>
  </p:normalViewPr>
  <p:slideViewPr>
    <p:cSldViewPr>
      <p:cViewPr varScale="1">
        <p:scale>
          <a:sx n="98" d="100"/>
          <a:sy n="98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96650B-BB7A-4EB0-8896-3FC2DBEF32E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74670-A6BC-461F-8170-BE6F0B68A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8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503633-CD27-400A-BACE-86D68EA4EAD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2B2B2D-97E3-4FC3-8EEF-A1FB3BB90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6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1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simulation examines how candidate attrition can reduce the utility of a valid</a:t>
            </a:r>
          </a:p>
        </p:txBody>
      </p:sp>
    </p:spTree>
    <p:extLst>
      <p:ext uri="{BB962C8B-B14F-4D97-AF65-F5344CB8AC3E}">
        <p14:creationId xmlns:p14="http://schemas.microsoft.com/office/powerpoint/2010/main" val="142187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67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– this is over and above what might happen if the selection procedure had no validity, that is, selections were made randomly.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2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the purposes of staying within our allotted time, we won’t present all the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</a:t>
            </a:r>
            <a:r>
              <a:rPr lang="en-US" baseline="0" dirty="0"/>
              <a:t>, convincing the people who control your budget could be challenging in this era of shrinking budgets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6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6629400" cy="1470025"/>
          </a:xfrm>
        </p:spPr>
        <p:txBody>
          <a:bodyPr>
            <a:normAutofit/>
          </a:bodyPr>
          <a:lstStyle/>
          <a:p>
            <a:r>
              <a:rPr lang="en-US" sz="3600"/>
              <a:t>Utility of Hiring Rosters Over Time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Zollie Saxon, </a:t>
            </a:r>
            <a:r>
              <a:rPr lang="en-US" sz="2800" dirty="0" smtClean="0"/>
              <a:t>M.A.</a:t>
            </a:r>
            <a:endParaRPr lang="en-US" sz="2800" dirty="0"/>
          </a:p>
          <a:p>
            <a:r>
              <a:rPr lang="en-US" sz="2800" dirty="0"/>
              <a:t>Frank Igou, Ph.D.</a:t>
            </a:r>
          </a:p>
          <a:p>
            <a:r>
              <a:rPr lang="en-US" sz="2800" dirty="0"/>
              <a:t>Louisiana Tech University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34046"/>
            <a:ext cx="1624704" cy="1589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3"/>
            <a:ext cx="1295400" cy="119663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Brogden</a:t>
            </a:r>
            <a:r>
              <a:rPr lang="en-US" dirty="0"/>
              <a:t>-Cronbach-</a:t>
            </a:r>
            <a:r>
              <a:rPr lang="en-US" dirty="0" err="1"/>
              <a:t>Gleser</a:t>
            </a:r>
            <a:r>
              <a:rPr lang="en-US" dirty="0"/>
              <a:t> Utility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One of the most widely used utility formulas in recruitment and selection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This formula quantifies utility of a selection system in terms of Dollars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2150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9102"/>
            <a:ext cx="7086600" cy="178713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Brogden</a:t>
            </a:r>
            <a:r>
              <a:rPr lang="en-US" dirty="0"/>
              <a:t>-Cronbach-</a:t>
            </a:r>
            <a:r>
              <a:rPr lang="en-US" dirty="0" err="1"/>
              <a:t>Gleser</a:t>
            </a:r>
            <a:r>
              <a:rPr lang="en-US" dirty="0"/>
              <a:t> Utility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8348"/>
            <a:ext cx="8229600" cy="79426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0691" y="2593777"/>
            <a:ext cx="5908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i="1" dirty="0">
                <a:solidFill>
                  <a:schemeClr val="accent1"/>
                </a:solidFill>
                <a:sym typeface="Symbol" charset="2"/>
              </a:rPr>
              <a:t></a:t>
            </a:r>
            <a:r>
              <a:rPr lang="en-US" sz="3200" i="1" dirty="0">
                <a:solidFill>
                  <a:schemeClr val="accent1"/>
                </a:solidFill>
              </a:rPr>
              <a:t>U = (N</a:t>
            </a:r>
            <a:r>
              <a:rPr lang="en-US" sz="3200" i="1" baseline="-25000" dirty="0">
                <a:solidFill>
                  <a:schemeClr val="accent1"/>
                </a:solidFill>
              </a:rPr>
              <a:t>s</a:t>
            </a:r>
            <a:r>
              <a:rPr lang="en-US" sz="3200" i="1" dirty="0">
                <a:solidFill>
                  <a:schemeClr val="accent1"/>
                </a:solidFill>
              </a:rPr>
              <a:t>)(T)(</a:t>
            </a:r>
            <a:r>
              <a:rPr lang="en-US" sz="3200" i="1" dirty="0" err="1">
                <a:solidFill>
                  <a:schemeClr val="accent1"/>
                </a:solidFill>
              </a:rPr>
              <a:t>SD</a:t>
            </a:r>
            <a:r>
              <a:rPr lang="en-US" sz="3200" i="1" baseline="-25000" dirty="0" err="1">
                <a:solidFill>
                  <a:schemeClr val="accent1"/>
                </a:solidFill>
              </a:rPr>
              <a:t>y</a:t>
            </a:r>
            <a:r>
              <a:rPr lang="en-US" sz="3200" i="1" dirty="0">
                <a:solidFill>
                  <a:schemeClr val="accent1"/>
                </a:solidFill>
              </a:rPr>
              <a:t>)(</a:t>
            </a:r>
            <a:r>
              <a:rPr lang="en-US" sz="3200" i="1" dirty="0" err="1">
                <a:solidFill>
                  <a:schemeClr val="accent1"/>
                </a:solidFill>
              </a:rPr>
              <a:t>r</a:t>
            </a:r>
            <a:r>
              <a:rPr lang="en-US" sz="3200" i="1" baseline="-25000" dirty="0" err="1">
                <a:solidFill>
                  <a:schemeClr val="accent1"/>
                </a:solidFill>
              </a:rPr>
              <a:t>xy</a:t>
            </a:r>
            <a:r>
              <a:rPr lang="en-US" sz="3200" i="1" dirty="0">
                <a:solidFill>
                  <a:schemeClr val="accent1"/>
                </a:solidFill>
              </a:rPr>
              <a:t>)(</a:t>
            </a:r>
            <a:r>
              <a:rPr lang="en-US" sz="3200" i="1" dirty="0">
                <a:solidFill>
                  <a:schemeClr val="accent1"/>
                </a:solidFill>
                <a:sym typeface="Symbol" charset="2"/>
              </a:rPr>
              <a:t></a:t>
            </a:r>
            <a:r>
              <a:rPr lang="en-US" sz="3200" i="1" dirty="0" err="1">
                <a:solidFill>
                  <a:schemeClr val="accent1"/>
                </a:solidFill>
              </a:rPr>
              <a:t>Z</a:t>
            </a:r>
            <a:r>
              <a:rPr lang="en-US" sz="3200" i="1" baseline="-25000" dirty="0" err="1">
                <a:solidFill>
                  <a:schemeClr val="accent1"/>
                </a:solidFill>
              </a:rPr>
              <a:t>x</a:t>
            </a:r>
            <a:r>
              <a:rPr lang="en-US" sz="3200" i="1" dirty="0">
                <a:solidFill>
                  <a:schemeClr val="accent1"/>
                </a:solidFill>
              </a:rPr>
              <a:t>) – C(</a:t>
            </a:r>
            <a:r>
              <a:rPr lang="en-US" sz="3200" i="1" dirty="0" err="1">
                <a:solidFill>
                  <a:schemeClr val="accent1"/>
                </a:solidFill>
              </a:rPr>
              <a:t>N</a:t>
            </a:r>
            <a:r>
              <a:rPr lang="en-US" sz="3200" i="1" baseline="-25000" dirty="0" err="1">
                <a:solidFill>
                  <a:schemeClr val="accent1"/>
                </a:solidFill>
              </a:rPr>
              <a:t>app</a:t>
            </a:r>
            <a:r>
              <a:rPr lang="en-US" sz="3200" i="1" dirty="0">
                <a:solidFill>
                  <a:schemeClr val="accent1"/>
                </a:solidFill>
              </a:rPr>
              <a:t>)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2540786" y="2766531"/>
            <a:ext cx="328629" cy="1066800"/>
          </a:xfrm>
          <a:prstGeom prst="rightBrac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639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6200000">
            <a:off x="4124857" y="1340696"/>
            <a:ext cx="437094" cy="2285998"/>
          </a:xfrm>
          <a:prstGeom prst="rightBrac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639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6276417" y="2693335"/>
            <a:ext cx="328630" cy="1299064"/>
          </a:xfrm>
          <a:prstGeom prst="rightBrac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639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516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Quantity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1904" y="176562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9232" y="3516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6334" y="3940076"/>
            <a:ext cx="7023266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i="1" dirty="0">
                <a:solidFill>
                  <a:schemeClr val="accent1"/>
                </a:solidFill>
                <a:sym typeface="Symbol" charset="2"/>
              </a:rPr>
              <a:t></a:t>
            </a:r>
            <a:r>
              <a:rPr lang="en-US" sz="2000" i="1" dirty="0">
                <a:solidFill>
                  <a:schemeClr val="accent1"/>
                </a:solidFill>
              </a:rPr>
              <a:t>U = Change in Utility</a:t>
            </a:r>
          </a:p>
          <a:p>
            <a:r>
              <a:rPr lang="en-US" sz="2000" i="1" dirty="0">
                <a:solidFill>
                  <a:schemeClr val="accent1"/>
                </a:solidFill>
              </a:rPr>
              <a:t>N</a:t>
            </a:r>
            <a:r>
              <a:rPr lang="en-US" sz="2000" i="1" baseline="-25000" dirty="0">
                <a:solidFill>
                  <a:schemeClr val="accent1"/>
                </a:solidFill>
              </a:rPr>
              <a:t>s</a:t>
            </a:r>
            <a:r>
              <a:rPr lang="en-US" sz="2000" i="1" dirty="0">
                <a:solidFill>
                  <a:schemeClr val="accent1"/>
                </a:solidFill>
              </a:rPr>
              <a:t> = Selected Applicants</a:t>
            </a:r>
          </a:p>
          <a:p>
            <a:r>
              <a:rPr lang="en-US" sz="2000" i="1" dirty="0">
                <a:solidFill>
                  <a:schemeClr val="accent1"/>
                </a:solidFill>
              </a:rPr>
              <a:t>T = Average Tenure</a:t>
            </a:r>
          </a:p>
          <a:p>
            <a:r>
              <a:rPr lang="en-US" sz="2000" i="1" dirty="0" err="1">
                <a:solidFill>
                  <a:schemeClr val="accent1"/>
                </a:solidFill>
              </a:rPr>
              <a:t>SD</a:t>
            </a:r>
            <a:r>
              <a:rPr lang="en-US" sz="2000" i="1" baseline="-25000" dirty="0" err="1">
                <a:solidFill>
                  <a:schemeClr val="accent1"/>
                </a:solidFill>
              </a:rPr>
              <a:t>y</a:t>
            </a:r>
            <a:r>
              <a:rPr lang="en-US" sz="2000" i="1" dirty="0">
                <a:solidFill>
                  <a:schemeClr val="accent1"/>
                </a:solidFill>
              </a:rPr>
              <a:t>= $ Value Performance Difference</a:t>
            </a:r>
          </a:p>
          <a:p>
            <a:endParaRPr lang="en-US" sz="2000" i="1" dirty="0">
              <a:solidFill>
                <a:schemeClr val="accent1"/>
              </a:solidFill>
            </a:endParaRPr>
          </a:p>
          <a:p>
            <a:endParaRPr lang="en-US" sz="2000" i="1" dirty="0">
              <a:solidFill>
                <a:schemeClr val="accent1"/>
              </a:solidFill>
            </a:endParaRPr>
          </a:p>
          <a:p>
            <a:r>
              <a:rPr lang="en-US" sz="2000" i="1" dirty="0" err="1">
                <a:solidFill>
                  <a:schemeClr val="accent1"/>
                </a:solidFill>
              </a:rPr>
              <a:t>r</a:t>
            </a:r>
            <a:r>
              <a:rPr lang="en-US" sz="2000" i="1" baseline="-25000" dirty="0" err="1">
                <a:solidFill>
                  <a:schemeClr val="accent1"/>
                </a:solidFill>
              </a:rPr>
              <a:t>xy</a:t>
            </a:r>
            <a:r>
              <a:rPr lang="en-US" sz="2000" i="1" baseline="-25000" dirty="0">
                <a:solidFill>
                  <a:schemeClr val="accent1"/>
                </a:solidFill>
              </a:rPr>
              <a:t> </a:t>
            </a:r>
            <a:r>
              <a:rPr lang="en-US" sz="2000" i="1" dirty="0">
                <a:solidFill>
                  <a:schemeClr val="accent1"/>
                </a:solidFill>
              </a:rPr>
              <a:t>= Correlation Between Selection &amp; Performance</a:t>
            </a:r>
          </a:p>
          <a:p>
            <a:r>
              <a:rPr lang="en-US" sz="2000" i="1" dirty="0">
                <a:solidFill>
                  <a:schemeClr val="accent1"/>
                </a:solidFill>
                <a:sym typeface="Symbol" charset="2"/>
              </a:rPr>
              <a:t></a:t>
            </a:r>
            <a:r>
              <a:rPr lang="en-US" sz="2000" i="1" dirty="0">
                <a:solidFill>
                  <a:schemeClr val="accent1"/>
                </a:solidFill>
              </a:rPr>
              <a:t>Z = Average Score on Test</a:t>
            </a:r>
          </a:p>
          <a:p>
            <a:r>
              <a:rPr lang="en-US" sz="2000" i="1" dirty="0">
                <a:solidFill>
                  <a:schemeClr val="accent1"/>
                </a:solidFill>
              </a:rPr>
              <a:t>C = Cost of Test</a:t>
            </a:r>
          </a:p>
          <a:p>
            <a:r>
              <a:rPr lang="en-US" sz="2000" i="1" dirty="0" err="1">
                <a:solidFill>
                  <a:schemeClr val="accent1"/>
                </a:solidFill>
              </a:rPr>
              <a:t>N</a:t>
            </a:r>
            <a:r>
              <a:rPr lang="en-US" sz="2000" i="1" baseline="-25000" dirty="0" err="1">
                <a:solidFill>
                  <a:schemeClr val="accent1"/>
                </a:solidFill>
              </a:rPr>
              <a:t>app</a:t>
            </a:r>
            <a:r>
              <a:rPr lang="en-US" sz="2000" i="1" dirty="0">
                <a:solidFill>
                  <a:schemeClr val="accent1"/>
                </a:solidFill>
              </a:rPr>
              <a:t> = Total Applicants  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5764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Brogden</a:t>
            </a:r>
            <a:r>
              <a:rPr lang="en-US" dirty="0"/>
              <a:t>-Cronbach-</a:t>
            </a:r>
            <a:r>
              <a:rPr lang="en-US" dirty="0" err="1"/>
              <a:t>Gleser</a:t>
            </a:r>
            <a:r>
              <a:rPr lang="en-US" dirty="0"/>
              <a:t> Utility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Validity was set at </a:t>
            </a:r>
            <a:r>
              <a:rPr lang="en-US" sz="3200" dirty="0" smtClean="0"/>
              <a:t>.4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SD</a:t>
            </a:r>
            <a:r>
              <a:rPr lang="en-US" sz="3200" baseline="-25000" dirty="0" err="1"/>
              <a:t>y</a:t>
            </a:r>
            <a:r>
              <a:rPr lang="en-US" sz="3200" dirty="0"/>
              <a:t> was estimated using salary information from O*NET</a:t>
            </a:r>
            <a:r>
              <a:rPr lang="en-US" sz="3200" dirty="0" smtClean="0"/>
              <a:t>.</a:t>
            </a:r>
          </a:p>
          <a:p>
            <a:endParaRPr lang="en-US" sz="3200" baseline="-30000" dirty="0"/>
          </a:p>
          <a:p>
            <a:r>
              <a:rPr lang="en-US" sz="3200" dirty="0" smtClean="0"/>
              <a:t>Expected tenure set at 9 years.</a:t>
            </a:r>
            <a:endParaRPr lang="en-US" sz="3200" dirty="0"/>
          </a:p>
          <a:p>
            <a:endParaRPr lang="en-US" sz="2300" baseline="-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3898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Brogden</a:t>
            </a:r>
            <a:r>
              <a:rPr lang="en-US" dirty="0"/>
              <a:t>-Cronbach-</a:t>
            </a:r>
            <a:r>
              <a:rPr lang="en-US" dirty="0" err="1"/>
              <a:t>Gleser</a:t>
            </a:r>
            <a:r>
              <a:rPr lang="en-US" dirty="0"/>
              <a:t> Utility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479614"/>
              </p:ext>
            </p:extLst>
          </p:nvPr>
        </p:nvGraphicFramePr>
        <p:xfrm>
          <a:off x="3886200" y="1371600"/>
          <a:ext cx="4800600" cy="5286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Selection Test Pool (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 70,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SD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1,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Max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99,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Min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54,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=221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Right Bracket 5"/>
          <p:cNvSpPr/>
          <p:nvPr/>
        </p:nvSpPr>
        <p:spPr>
          <a:xfrm>
            <a:off x="6538212" y="2133600"/>
            <a:ext cx="838200" cy="236220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589074"/>
            <a:ext cx="335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utility (value-added return in dollars) was examined for the first eight selections.</a:t>
            </a:r>
          </a:p>
          <a:p>
            <a:endParaRPr lang="en-US" sz="2000" dirty="0"/>
          </a:p>
          <a:p>
            <a:r>
              <a:rPr lang="en-US" sz="2000" dirty="0"/>
              <a:t>That amount was $3,392,363.32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BCG After </a:t>
            </a:r>
            <a:r>
              <a:rPr lang="en-US" dirty="0"/>
              <a:t>One Month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448510"/>
              </p:ext>
            </p:extLst>
          </p:nvPr>
        </p:nvGraphicFramePr>
        <p:xfrm>
          <a:off x="3886200" y="1358590"/>
          <a:ext cx="4800600" cy="5286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Selection Test Pool (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 70,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SD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1,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Max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99,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Min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54,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=221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Right Bracket 5"/>
          <p:cNvSpPr/>
          <p:nvPr/>
        </p:nvSpPr>
        <p:spPr>
          <a:xfrm>
            <a:off x="6624627" y="2159543"/>
            <a:ext cx="838200" cy="236220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8884" y="1930400"/>
            <a:ext cx="335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utility (value-added return in dollars) was examined for the second eight selections was</a:t>
            </a:r>
          </a:p>
          <a:p>
            <a:endParaRPr lang="en-US" sz="2000" dirty="0"/>
          </a:p>
          <a:p>
            <a:r>
              <a:rPr lang="en-US" sz="2000" dirty="0"/>
              <a:t>$3,186,109.24</a:t>
            </a:r>
          </a:p>
          <a:p>
            <a:endParaRPr lang="en-US" sz="2000" dirty="0"/>
          </a:p>
          <a:p>
            <a:r>
              <a:rPr lang="en-US" sz="2000" dirty="0"/>
              <a:t>After moving </a:t>
            </a:r>
            <a:r>
              <a:rPr lang="en-US" sz="2000" dirty="0" smtClean="0"/>
              <a:t>further </a:t>
            </a:r>
            <a:r>
              <a:rPr lang="en-US" sz="2000" dirty="0"/>
              <a:t>down the list and assuming a random 5% loss from the list (candidates found ineligible or voluntarily withdrawing) we’ve </a:t>
            </a:r>
            <a:r>
              <a:rPr lang="en-US" sz="2000" dirty="0">
                <a:solidFill>
                  <a:schemeClr val="accent1"/>
                </a:solidFill>
              </a:rPr>
              <a:t>decreased our utility </a:t>
            </a:r>
            <a:r>
              <a:rPr lang="en-US" sz="2000" dirty="0"/>
              <a:t>by </a:t>
            </a:r>
            <a:r>
              <a:rPr lang="en-US" sz="2000" b="1" dirty="0">
                <a:solidFill>
                  <a:schemeClr val="accent1"/>
                </a:solidFill>
              </a:rPr>
              <a:t>$206,254.08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768243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946638" cy="930274"/>
          </a:xfrm>
        </p:spPr>
        <p:txBody>
          <a:bodyPr>
            <a:normAutofit/>
          </a:bodyPr>
          <a:lstStyle/>
          <a:p>
            <a:r>
              <a:rPr lang="en-US" dirty="0" smtClean="0"/>
              <a:t>BCG After 6 Months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04266"/>
              </p:ext>
            </p:extLst>
          </p:nvPr>
        </p:nvGraphicFramePr>
        <p:xfrm>
          <a:off x="3962400" y="1295400"/>
          <a:ext cx="4800600" cy="5286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Selection Test Pool (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 70,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SD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1, </a:t>
                      </a:r>
                      <a:r>
                        <a:rPr lang="en-U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Max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99,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Min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= 54, </a:t>
                      </a:r>
                      <a:r>
                        <a:rPr lang="en-US" sz="2000" b="0" i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N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=221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6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Right Bracket 5"/>
          <p:cNvSpPr/>
          <p:nvPr/>
        </p:nvSpPr>
        <p:spPr>
          <a:xfrm>
            <a:off x="6705600" y="2057400"/>
            <a:ext cx="838200" cy="236220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904009"/>
            <a:ext cx="3352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After 6 months </a:t>
            </a:r>
            <a:r>
              <a:rPr lang="en-US" sz="2000" dirty="0">
                <a:solidFill>
                  <a:schemeClr val="accent1"/>
                </a:solidFill>
              </a:rPr>
              <a:t>113 applicants </a:t>
            </a:r>
            <a:r>
              <a:rPr lang="en-US" sz="2000" dirty="0"/>
              <a:t>(30% attrition and the removal of the previously selected candidates)</a:t>
            </a:r>
            <a:r>
              <a:rPr lang="en-US" sz="2000" dirty="0">
                <a:solidFill>
                  <a:schemeClr val="accent1"/>
                </a:solidFill>
              </a:rPr>
              <a:t> or 51%</a:t>
            </a:r>
            <a:r>
              <a:rPr lang="en-US" sz="2000" dirty="0"/>
              <a:t> of our </a:t>
            </a:r>
            <a:r>
              <a:rPr lang="en-US" sz="2000" dirty="0">
                <a:solidFill>
                  <a:schemeClr val="accent1"/>
                </a:solidFill>
              </a:rPr>
              <a:t>hiring roster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/>
                </a:solidFill>
              </a:rPr>
              <a:t>is lost. </a:t>
            </a:r>
          </a:p>
          <a:p>
            <a:endParaRPr lang="en-US" sz="2000" dirty="0"/>
          </a:p>
          <a:p>
            <a:r>
              <a:rPr lang="en-US" sz="2000" dirty="0"/>
              <a:t>The utility of our roster (</a:t>
            </a:r>
            <a:r>
              <a:rPr lang="en-US" sz="2000" i="1" dirty="0"/>
              <a:t>n</a:t>
            </a:r>
            <a:r>
              <a:rPr lang="en-US" sz="2000" dirty="0"/>
              <a:t>= 108) after 6 months: </a:t>
            </a:r>
          </a:p>
          <a:p>
            <a:r>
              <a:rPr lang="en-US" sz="2000" dirty="0"/>
              <a:t>$1,935,644.88</a:t>
            </a:r>
          </a:p>
          <a:p>
            <a:endParaRPr lang="en-US" sz="2000" dirty="0"/>
          </a:p>
          <a:p>
            <a:r>
              <a:rPr lang="en-US" sz="2000" dirty="0"/>
              <a:t>This is a </a:t>
            </a:r>
            <a:r>
              <a:rPr lang="en-US" sz="2000" dirty="0">
                <a:solidFill>
                  <a:schemeClr val="accent1"/>
                </a:solidFill>
              </a:rPr>
              <a:t>loss of $1,456,718.44 </a:t>
            </a:r>
            <a:r>
              <a:rPr lang="en-US" sz="2000" dirty="0"/>
              <a:t>from our first selection.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446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029199"/>
          </a:xfrm>
        </p:spPr>
        <p:txBody>
          <a:bodyPr>
            <a:noAutofit/>
          </a:bodyPr>
          <a:lstStyle/>
          <a:p>
            <a:r>
              <a:rPr lang="en-US" sz="2400" dirty="0"/>
              <a:t>Commonly reported utility analyses may be optimistic at </a:t>
            </a:r>
            <a:r>
              <a:rPr lang="en-US" sz="2400" dirty="0" smtClean="0"/>
              <a:t>best</a:t>
            </a:r>
            <a:endParaRPr lang="en-US" sz="2400" dirty="0"/>
          </a:p>
          <a:p>
            <a:r>
              <a:rPr lang="en-US" sz="2400" dirty="0"/>
              <a:t>Actual utility losses may be a lot greater over </a:t>
            </a:r>
            <a:r>
              <a:rPr lang="en-US" sz="2400" dirty="0" smtClean="0"/>
              <a:t>time</a:t>
            </a:r>
            <a:endParaRPr lang="en-US" sz="2400" dirty="0"/>
          </a:p>
          <a:p>
            <a:r>
              <a:rPr lang="en-US" sz="2400" dirty="0"/>
              <a:t>In this simulation, the list attrition may be smaller than what most agencies </a:t>
            </a:r>
            <a:r>
              <a:rPr lang="en-US" sz="2400" dirty="0" smtClean="0"/>
              <a:t>experience</a:t>
            </a:r>
            <a:endParaRPr lang="en-US" sz="2400" dirty="0"/>
          </a:p>
          <a:p>
            <a:r>
              <a:rPr lang="en-US" sz="2400" dirty="0"/>
              <a:t>An aging workforce and tight labor markets may have increase list attrition – there may be a lot more alternatives for the people we want to </a:t>
            </a:r>
            <a:r>
              <a:rPr lang="en-US" sz="2400" dirty="0" smtClean="0"/>
              <a:t>hire</a:t>
            </a:r>
            <a:endParaRPr lang="en-US" sz="2400" dirty="0"/>
          </a:p>
          <a:p>
            <a:r>
              <a:rPr lang="en-US" sz="2400" dirty="0"/>
              <a:t>This simulation used a random 5% attrition. It is likely that the top-scoring  candidates not hire initially will voluntarily </a:t>
            </a:r>
            <a:r>
              <a:rPr lang="en-US" sz="2400" dirty="0" smtClean="0"/>
              <a:t>withdraw </a:t>
            </a:r>
            <a:r>
              <a:rPr lang="en-US" sz="2400" dirty="0"/>
              <a:t>at higher rates than low-scoring candidates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752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/>
              <a:t>It may be useful for recruitment and selection professionals to monitor utility estimates from selection procedures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It’s relatively easy to use formulas like the </a:t>
            </a:r>
            <a:r>
              <a:rPr lang="en-US" sz="2400" dirty="0" err="1"/>
              <a:t>Brogden</a:t>
            </a:r>
            <a:r>
              <a:rPr lang="en-US" sz="2400" dirty="0"/>
              <a:t>-Cronbach-</a:t>
            </a:r>
            <a:r>
              <a:rPr lang="en-US" sz="2400" dirty="0" err="1"/>
              <a:t>Gleser</a:t>
            </a:r>
            <a:r>
              <a:rPr lang="en-US" sz="2400" dirty="0"/>
              <a:t> using common statistics software such as SPSS, SAS or R, or even Excel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The utility estimates produced tend to be lower-bound estimates and underestimates.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89707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Using on-going utility analysis, it would </a:t>
            </a:r>
            <a:r>
              <a:rPr lang="en-US" sz="2800" dirty="0" smtClean="0"/>
              <a:t>be </a:t>
            </a:r>
            <a:r>
              <a:rPr lang="en-US" sz="2800" dirty="0"/>
              <a:t>relatively easy to decide when it may be time to retest.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For example, if the utility loss estimates </a:t>
            </a:r>
            <a:r>
              <a:rPr lang="en-US" sz="2800" dirty="0" smtClean="0">
                <a:solidFill>
                  <a:schemeClr val="accent1"/>
                </a:solidFill>
              </a:rPr>
              <a:t>were </a:t>
            </a:r>
            <a:r>
              <a:rPr lang="en-US" sz="2800" dirty="0">
                <a:solidFill>
                  <a:schemeClr val="accent1"/>
                </a:solidFill>
              </a:rPr>
              <a:t>$1,000,000 and the cost of testing was $20,000, retesting may </a:t>
            </a:r>
            <a:r>
              <a:rPr lang="en-US" sz="2800" dirty="0" smtClean="0">
                <a:solidFill>
                  <a:schemeClr val="accent1"/>
                </a:solidFill>
              </a:rPr>
              <a:t>necessary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1445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6686550" cy="47291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We would like to continue this research, but we need data!</a:t>
            </a:r>
          </a:p>
          <a:p>
            <a:endParaRPr lang="en-US" sz="2800" dirty="0"/>
          </a:p>
          <a:p>
            <a:r>
              <a:rPr lang="en-US" sz="2800" dirty="0"/>
              <a:t>We could use your help!</a:t>
            </a:r>
          </a:p>
          <a:p>
            <a:pPr marL="3429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Eligibility roster data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2800" dirty="0"/>
              <a:t>Parameters from roster data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Does not need to be data from public safety job classes</a:t>
            </a:r>
          </a:p>
          <a:p>
            <a:pPr marL="342900" lvl="1" indent="0">
              <a:buNone/>
            </a:pPr>
            <a:endParaRPr lang="en-US" sz="2800" dirty="0"/>
          </a:p>
          <a:p>
            <a:pPr marL="342900" lvl="1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559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The Basics of Selection Tests and Eligibility Rosters</a:t>
            </a:r>
          </a:p>
          <a:p>
            <a:r>
              <a:rPr lang="en-US" sz="3600" dirty="0"/>
              <a:t>Why do we care about temporal utility?</a:t>
            </a:r>
          </a:p>
          <a:p>
            <a:r>
              <a:rPr lang="en-US" sz="3600" dirty="0"/>
              <a:t>Limitations of the status quo</a:t>
            </a:r>
          </a:p>
          <a:p>
            <a:r>
              <a:rPr lang="en-US" sz="3600" dirty="0"/>
              <a:t>Data Simulations</a:t>
            </a:r>
          </a:p>
          <a:p>
            <a:r>
              <a:rPr lang="en-US" sz="3600" dirty="0"/>
              <a:t>Summary and </a:t>
            </a:r>
            <a:r>
              <a:rPr lang="en-US" sz="3600" dirty="0" smtClean="0"/>
              <a:t>Implications </a:t>
            </a:r>
            <a:endParaRPr lang="en-US" sz="36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086600" cy="502919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Valid Selection Tests: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Used to create eligibility rosters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Increases the likelihood of hiring high performers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Increases the likelihood that people will be treated fairly during hiring decisions are made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Can reduce unfair discrimination by using “fair” job-related discrimination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Can reduce the likelihood of unfair discrimination lawsuit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622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Selection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Eligibility rosters list names of candidates in rank order of test scores</a:t>
            </a:r>
          </a:p>
          <a:p>
            <a:r>
              <a:rPr lang="en-US" sz="2800" dirty="0"/>
              <a:t>Selection tests are necessary, but comes with a price $$$</a:t>
            </a:r>
          </a:p>
          <a:p>
            <a:r>
              <a:rPr lang="en-US" sz="2800" dirty="0"/>
              <a:t>However, if selection tests are less expensive </a:t>
            </a:r>
            <a:r>
              <a:rPr lang="en-US" sz="2800" dirty="0" smtClean="0"/>
              <a:t>than </a:t>
            </a:r>
            <a:r>
              <a:rPr lang="en-US" sz="2800" dirty="0"/>
              <a:t>utility loss why not test more frequently?</a:t>
            </a:r>
          </a:p>
          <a:p>
            <a:r>
              <a:rPr lang="en-US" sz="2800" dirty="0"/>
              <a:t>Hiring </a:t>
            </a:r>
            <a:r>
              <a:rPr lang="en-US" sz="2800" dirty="0" smtClean="0"/>
              <a:t>roster </a:t>
            </a:r>
            <a:r>
              <a:rPr lang="en-US" sz="2800" dirty="0"/>
              <a:t>utility determined by predicted job performance &amp; salary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2844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</a:t>
            </a:r>
            <a:r>
              <a:rPr lang="en-US" dirty="0"/>
              <a:t>B</a:t>
            </a:r>
            <a:r>
              <a:rPr lang="en-US" dirty="0" smtClean="0"/>
              <a:t>rief </a:t>
            </a:r>
            <a:r>
              <a:rPr lang="en-US" dirty="0"/>
              <a:t>S</a:t>
            </a:r>
            <a:r>
              <a:rPr lang="en-US" dirty="0" smtClean="0"/>
              <a:t>imulation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E</a:t>
            </a:r>
            <a:r>
              <a:rPr lang="en-US" dirty="0" smtClean="0"/>
              <a:t>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200" dirty="0"/>
              <a:t>Time Attrition &amp; Hire Effects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Utility Analysis Including these Effects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How </a:t>
            </a:r>
            <a:r>
              <a:rPr lang="en-US" sz="3200" dirty="0" smtClean="0"/>
              <a:t>utility </a:t>
            </a:r>
            <a:r>
              <a:rPr lang="en-US" sz="3200" dirty="0"/>
              <a:t>a</a:t>
            </a:r>
            <a:r>
              <a:rPr lang="en-US" sz="3200" dirty="0" smtClean="0"/>
              <a:t>nalysis </a:t>
            </a:r>
            <a:r>
              <a:rPr lang="en-US" sz="3200" dirty="0"/>
              <a:t>may be used to </a:t>
            </a:r>
            <a:r>
              <a:rPr lang="en-US" sz="3200" dirty="0" smtClean="0"/>
              <a:t>determine </a:t>
            </a:r>
            <a:r>
              <a:rPr lang="en-US" sz="3200" dirty="0"/>
              <a:t>when it may be best to test again rather than continue to use an eligibility roster</a:t>
            </a:r>
          </a:p>
        </p:txBody>
      </p:sp>
    </p:spTree>
    <p:extLst>
      <p:ext uri="{BB962C8B-B14F-4D97-AF65-F5344CB8AC3E}">
        <p14:creationId xmlns:p14="http://schemas.microsoft.com/office/powerpoint/2010/main" val="145278905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930400"/>
            <a:ext cx="634771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The Monte Carlo data used in this simulation is based on parameters from a multiple-choice test used to entry-level law enforcement selection procedure for a medium size city (population 250,000 to 500,000) located in the Southern United States.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8722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In a real police selection procedure, it would take time to process job candidates through the following steps.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Background </a:t>
            </a:r>
            <a:r>
              <a:rPr lang="en-US" sz="4400" dirty="0"/>
              <a:t>C</a:t>
            </a:r>
            <a:r>
              <a:rPr lang="en-US" sz="4400" dirty="0" smtClean="0"/>
              <a:t>heck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Psychological </a:t>
            </a:r>
            <a:r>
              <a:rPr lang="en-US" sz="4400" dirty="0"/>
              <a:t>S</a:t>
            </a:r>
            <a:r>
              <a:rPr lang="en-US" sz="4400" dirty="0" smtClean="0"/>
              <a:t>creening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Medical </a:t>
            </a:r>
            <a:r>
              <a:rPr lang="en-US" sz="4400" dirty="0"/>
              <a:t>S</a:t>
            </a:r>
            <a:r>
              <a:rPr lang="en-US" sz="4400" dirty="0" smtClean="0"/>
              <a:t>creening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Physical </a:t>
            </a:r>
            <a:r>
              <a:rPr lang="en-US" sz="4400" dirty="0"/>
              <a:t>A</a:t>
            </a:r>
            <a:r>
              <a:rPr lang="en-US" sz="4400" dirty="0" smtClean="0"/>
              <a:t>bilities </a:t>
            </a:r>
            <a:r>
              <a:rPr lang="en-US" sz="4400" dirty="0"/>
              <a:t>T</a:t>
            </a:r>
            <a:r>
              <a:rPr lang="en-US" sz="4400" dirty="0" smtClean="0"/>
              <a:t>est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Polygraph </a:t>
            </a:r>
            <a:r>
              <a:rPr lang="en-US" sz="4400" dirty="0"/>
              <a:t>T</a:t>
            </a:r>
            <a:r>
              <a:rPr lang="en-US" sz="4400" dirty="0" smtClean="0"/>
              <a:t>est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Law enforcement agencies often report that background checks can be the most time consuming, often taking several weeks or more to complete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8101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Test scores used in simulation were z scores</a:t>
            </a:r>
          </a:p>
          <a:p>
            <a:r>
              <a:rPr lang="en-US" sz="3200" dirty="0"/>
              <a:t>Scores presented are civil service scores (z score x 10 + 70)</a:t>
            </a:r>
          </a:p>
          <a:p>
            <a:r>
              <a:rPr lang="en-US" sz="3200" dirty="0"/>
              <a:t>221 Candidates who scored about the cutoff point; assumes a total of approximately 320 examinees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0103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/>
          </a:bodyPr>
          <a:lstStyle/>
          <a:p>
            <a:r>
              <a:rPr lang="en-US" sz="3200" dirty="0"/>
              <a:t>48 Total Selections </a:t>
            </a:r>
          </a:p>
          <a:p>
            <a:r>
              <a:rPr lang="en-US" sz="3200" dirty="0"/>
              <a:t>Selections Made in Intervals of 8 </a:t>
            </a:r>
            <a:endParaRPr lang="en-US" sz="3200" dirty="0" smtClean="0"/>
          </a:p>
          <a:p>
            <a:r>
              <a:rPr lang="en-US" sz="3200" dirty="0" smtClean="0"/>
              <a:t>Time </a:t>
            </a:r>
            <a:r>
              <a:rPr lang="en-US" sz="3200" dirty="0"/>
              <a:t>Frame: 6 Months </a:t>
            </a:r>
            <a:endParaRPr lang="en-US" sz="3200" dirty="0" smtClean="0"/>
          </a:p>
          <a:p>
            <a:r>
              <a:rPr lang="en-US" sz="3200" dirty="0" smtClean="0"/>
              <a:t>Predicted </a:t>
            </a:r>
            <a:r>
              <a:rPr lang="en-US" sz="3200" dirty="0"/>
              <a:t>Attrition: 5</a:t>
            </a:r>
            <a:r>
              <a:rPr lang="en-US" sz="3200" dirty="0" smtClean="0"/>
              <a:t>%/Month </a:t>
            </a:r>
            <a:r>
              <a:rPr lang="en-US" sz="3200" dirty="0"/>
              <a:t>Plus Previously Hired Applicants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761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9509</TotalTime>
  <Words>958</Words>
  <Application>Microsoft Office PowerPoint</Application>
  <PresentationFormat>On-screen Show (4:3)</PresentationFormat>
  <Paragraphs>169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Trebuchet MS</vt:lpstr>
      <vt:lpstr>Wingdings 3</vt:lpstr>
      <vt:lpstr>Facet</vt:lpstr>
      <vt:lpstr>Utility of Hiring Rosters Over Time</vt:lpstr>
      <vt:lpstr>Overview</vt:lpstr>
      <vt:lpstr>The Basics</vt:lpstr>
      <vt:lpstr>Valid Selection Tests</vt:lpstr>
      <vt:lpstr>In This Brief Simulation We Examined</vt:lpstr>
      <vt:lpstr>Data </vt:lpstr>
      <vt:lpstr>The Simulation</vt:lpstr>
      <vt:lpstr>The Simulation</vt:lpstr>
      <vt:lpstr>The Simulation</vt:lpstr>
      <vt:lpstr>The Brogden-Cronbach-Gleser Utility Formula</vt:lpstr>
      <vt:lpstr>The Brogden-Cronbach-Gleser Utility Formula</vt:lpstr>
      <vt:lpstr>Brogden-Cronbach-Gleser Utility Analysis</vt:lpstr>
      <vt:lpstr>Brogden-Cronbach-Gleser Utility Analysis</vt:lpstr>
      <vt:lpstr>BCG After One Month</vt:lpstr>
      <vt:lpstr>BCG After 6 Months</vt:lpstr>
      <vt:lpstr>Summary and Conclusions </vt:lpstr>
      <vt:lpstr>Summary and Conclusions</vt:lpstr>
      <vt:lpstr>Summary and Conclusions</vt:lpstr>
      <vt:lpstr>Summary and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Porr</dc:creator>
  <cp:lastModifiedBy>Ben Porr</cp:lastModifiedBy>
  <cp:revision>154</cp:revision>
  <cp:lastPrinted>2017-07-13T21:43:56Z</cp:lastPrinted>
  <dcterms:created xsi:type="dcterms:W3CDTF">2012-01-08T15:06:17Z</dcterms:created>
  <dcterms:modified xsi:type="dcterms:W3CDTF">2017-09-19T18:53:20Z</dcterms:modified>
</cp:coreProperties>
</file>