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0" r:id="rId4"/>
    <p:sldId id="277" r:id="rId5"/>
    <p:sldId id="275" r:id="rId6"/>
    <p:sldId id="276" r:id="rId7"/>
    <p:sldId id="267" r:id="rId8"/>
    <p:sldId id="274" r:id="rId9"/>
    <p:sldId id="268" r:id="rId10"/>
    <p:sldId id="269" r:id="rId11"/>
    <p:sldId id="282" r:id="rId12"/>
    <p:sldId id="286" r:id="rId13"/>
    <p:sldId id="290" r:id="rId14"/>
    <p:sldId id="291" r:id="rId15"/>
    <p:sldId id="287" r:id="rId16"/>
    <p:sldId id="292" r:id="rId17"/>
    <p:sldId id="293" r:id="rId18"/>
    <p:sldId id="295" r:id="rId19"/>
    <p:sldId id="294" r:id="rId20"/>
    <p:sldId id="298" r:id="rId21"/>
    <p:sldId id="297" r:id="rId22"/>
    <p:sldId id="283" r:id="rId23"/>
    <p:sldId id="284" r:id="rId24"/>
    <p:sldId id="285" r:id="rId25"/>
    <p:sldId id="289" r:id="rId26"/>
    <p:sldId id="299" r:id="rId27"/>
    <p:sldId id="300" r:id="rId28"/>
    <p:sldId id="305" r:id="rId29"/>
    <p:sldId id="301" r:id="rId30"/>
    <p:sldId id="30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sorterViewPr>
    <p:cViewPr>
      <p:scale>
        <a:sx n="100" d="100"/>
        <a:sy n="100" d="100"/>
      </p:scale>
      <p:origin x="0" y="-5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64D32-FD91-4A70-A978-0997BBB810BF}" type="doc">
      <dgm:prSet loTypeId="urn:microsoft.com/office/officeart/2016/7/layout/BasicProcessNew" loCatId="process" qsTypeId="urn:microsoft.com/office/officeart/2005/8/quickstyle/simple1" qsCatId="simple" csTypeId="urn:microsoft.com/office/officeart/2005/8/colors/ColorSchemeForSuggestions" csCatId="other"/>
      <dgm:spPr/>
      <dgm:t>
        <a:bodyPr/>
        <a:lstStyle/>
        <a:p>
          <a:endParaRPr lang="en-US"/>
        </a:p>
      </dgm:t>
    </dgm:pt>
    <dgm:pt modelId="{DEF9EED0-1951-44CF-8308-60B4346CCB6F}">
      <dgm:prSet/>
      <dgm:spPr/>
      <dgm:t>
        <a:bodyPr/>
        <a:lstStyle/>
        <a:p>
          <a:r>
            <a:rPr lang="en-US" dirty="0"/>
            <a:t>85 undergraduates</a:t>
          </a:r>
        </a:p>
      </dgm:t>
    </dgm:pt>
    <dgm:pt modelId="{503E1B05-AB26-482D-81E6-0F6B28363CE2}" type="parTrans" cxnId="{18A8DD51-01AC-4F48-91B3-E1C3ED5A3A30}">
      <dgm:prSet/>
      <dgm:spPr/>
      <dgm:t>
        <a:bodyPr/>
        <a:lstStyle/>
        <a:p>
          <a:endParaRPr lang="en-US"/>
        </a:p>
      </dgm:t>
    </dgm:pt>
    <dgm:pt modelId="{E552B431-E735-4192-AB9A-FBF3134847B3}" type="sibTrans" cxnId="{18A8DD51-01AC-4F48-91B3-E1C3ED5A3A30}">
      <dgm:prSet/>
      <dgm:spPr/>
      <dgm:t>
        <a:bodyPr/>
        <a:lstStyle/>
        <a:p>
          <a:endParaRPr lang="en-US"/>
        </a:p>
      </dgm:t>
    </dgm:pt>
    <dgm:pt modelId="{1B4B37D6-EC4D-4032-B098-E0028827A359}">
      <dgm:prSet/>
      <dgm:spPr/>
      <dgm:t>
        <a:bodyPr/>
        <a:lstStyle/>
        <a:p>
          <a:r>
            <a:rPr lang="en-US" dirty="0"/>
            <a:t>Dark Triad Inventory (12 items, 4 each scale)</a:t>
          </a:r>
        </a:p>
      </dgm:t>
    </dgm:pt>
    <dgm:pt modelId="{E68B30E2-C98F-4072-8E24-F401B5CFE336}" type="parTrans" cxnId="{FE6C4516-B50A-4EFA-B467-83CD48F96411}">
      <dgm:prSet/>
      <dgm:spPr/>
      <dgm:t>
        <a:bodyPr/>
        <a:lstStyle/>
        <a:p>
          <a:endParaRPr lang="en-US"/>
        </a:p>
      </dgm:t>
    </dgm:pt>
    <dgm:pt modelId="{10CC9625-18D0-4D7F-8DE2-25C64C74C089}" type="sibTrans" cxnId="{FE6C4516-B50A-4EFA-B467-83CD48F96411}">
      <dgm:prSet/>
      <dgm:spPr/>
      <dgm:t>
        <a:bodyPr/>
        <a:lstStyle/>
        <a:p>
          <a:endParaRPr lang="en-US"/>
        </a:p>
      </dgm:t>
    </dgm:pt>
    <dgm:pt modelId="{97755BE9-D72A-4778-8AAB-8CFB328718C3}">
      <dgm:prSet/>
      <dgm:spPr/>
      <dgm:t>
        <a:bodyPr/>
        <a:lstStyle/>
        <a:p>
          <a:r>
            <a:rPr lang="en-US" dirty="0"/>
            <a:t>CWB Measure (Spector &amp; Fox)</a:t>
          </a:r>
        </a:p>
      </dgm:t>
    </dgm:pt>
    <dgm:pt modelId="{E5EEC266-DA66-45D0-A509-547CBB42BDE0}" type="parTrans" cxnId="{DCE73114-CC5B-4D4B-A2B9-5B88825DAA9A}">
      <dgm:prSet/>
      <dgm:spPr/>
      <dgm:t>
        <a:bodyPr/>
        <a:lstStyle/>
        <a:p>
          <a:endParaRPr lang="en-US"/>
        </a:p>
      </dgm:t>
    </dgm:pt>
    <dgm:pt modelId="{70E87BDA-A4A3-4FE3-BCF5-B98D6F24C24A}" type="sibTrans" cxnId="{DCE73114-CC5B-4D4B-A2B9-5B88825DAA9A}">
      <dgm:prSet/>
      <dgm:spPr/>
      <dgm:t>
        <a:bodyPr/>
        <a:lstStyle/>
        <a:p>
          <a:endParaRPr lang="en-US"/>
        </a:p>
      </dgm:t>
    </dgm:pt>
    <dgm:pt modelId="{920B1317-B18B-4A39-A43F-D76B922131D1}" type="pres">
      <dgm:prSet presAssocID="{CA264D32-FD91-4A70-A978-0997BBB810BF}" presName="Name0" presStyleCnt="0">
        <dgm:presLayoutVars>
          <dgm:dir/>
          <dgm:resizeHandles val="exact"/>
        </dgm:presLayoutVars>
      </dgm:prSet>
      <dgm:spPr/>
      <dgm:t>
        <a:bodyPr/>
        <a:lstStyle/>
        <a:p>
          <a:endParaRPr lang="en-US"/>
        </a:p>
      </dgm:t>
    </dgm:pt>
    <dgm:pt modelId="{757F3CA0-E5E5-4DF7-9507-43E443A3BF39}" type="pres">
      <dgm:prSet presAssocID="{DEF9EED0-1951-44CF-8308-60B4346CCB6F}" presName="node" presStyleLbl="node1" presStyleIdx="0" presStyleCnt="5">
        <dgm:presLayoutVars>
          <dgm:bulletEnabled val="1"/>
        </dgm:presLayoutVars>
      </dgm:prSet>
      <dgm:spPr/>
      <dgm:t>
        <a:bodyPr/>
        <a:lstStyle/>
        <a:p>
          <a:endParaRPr lang="en-US"/>
        </a:p>
      </dgm:t>
    </dgm:pt>
    <dgm:pt modelId="{D5FDF299-23A0-4901-9BF5-C356CAD12705}" type="pres">
      <dgm:prSet presAssocID="{E552B431-E735-4192-AB9A-FBF3134847B3}" presName="sibTransSpacerBeforeConnector" presStyleCnt="0"/>
      <dgm:spPr/>
    </dgm:pt>
    <dgm:pt modelId="{F927BAC2-EECA-4E92-B6E1-05DDB9B7F17F}" type="pres">
      <dgm:prSet presAssocID="{E552B431-E735-4192-AB9A-FBF3134847B3}" presName="sibTrans" presStyleLbl="node1" presStyleIdx="1" presStyleCnt="5"/>
      <dgm:spPr/>
      <dgm:t>
        <a:bodyPr/>
        <a:lstStyle/>
        <a:p>
          <a:endParaRPr lang="en-US"/>
        </a:p>
      </dgm:t>
    </dgm:pt>
    <dgm:pt modelId="{63F0E370-81C7-4EB6-9200-19D313B9532B}" type="pres">
      <dgm:prSet presAssocID="{E552B431-E735-4192-AB9A-FBF3134847B3}" presName="sibTransSpacerAfterConnector" presStyleCnt="0"/>
      <dgm:spPr/>
    </dgm:pt>
    <dgm:pt modelId="{74972525-4FC5-4F45-AD61-11BC2C479711}" type="pres">
      <dgm:prSet presAssocID="{1B4B37D6-EC4D-4032-B098-E0028827A359}" presName="node" presStyleLbl="node1" presStyleIdx="2" presStyleCnt="5">
        <dgm:presLayoutVars>
          <dgm:bulletEnabled val="1"/>
        </dgm:presLayoutVars>
      </dgm:prSet>
      <dgm:spPr/>
      <dgm:t>
        <a:bodyPr/>
        <a:lstStyle/>
        <a:p>
          <a:endParaRPr lang="en-US"/>
        </a:p>
      </dgm:t>
    </dgm:pt>
    <dgm:pt modelId="{5139DB37-FA81-44F8-A56F-B28700D0CF0C}" type="pres">
      <dgm:prSet presAssocID="{10CC9625-18D0-4D7F-8DE2-25C64C74C089}" presName="sibTransSpacerBeforeConnector" presStyleCnt="0"/>
      <dgm:spPr/>
    </dgm:pt>
    <dgm:pt modelId="{C88DA31E-FF62-43DE-B4F4-762E3CE26C31}" type="pres">
      <dgm:prSet presAssocID="{10CC9625-18D0-4D7F-8DE2-25C64C74C089}" presName="sibTrans" presStyleLbl="node1" presStyleIdx="3" presStyleCnt="5"/>
      <dgm:spPr/>
      <dgm:t>
        <a:bodyPr/>
        <a:lstStyle/>
        <a:p>
          <a:endParaRPr lang="en-US"/>
        </a:p>
      </dgm:t>
    </dgm:pt>
    <dgm:pt modelId="{814F2E81-1197-4EBE-BF49-F5E655DA16EB}" type="pres">
      <dgm:prSet presAssocID="{10CC9625-18D0-4D7F-8DE2-25C64C74C089}" presName="sibTransSpacerAfterConnector" presStyleCnt="0"/>
      <dgm:spPr/>
    </dgm:pt>
    <dgm:pt modelId="{2D705E2B-FCB3-4A04-A312-8A99A76A50F1}" type="pres">
      <dgm:prSet presAssocID="{97755BE9-D72A-4778-8AAB-8CFB328718C3}" presName="node" presStyleLbl="node1" presStyleIdx="4" presStyleCnt="5">
        <dgm:presLayoutVars>
          <dgm:bulletEnabled val="1"/>
        </dgm:presLayoutVars>
      </dgm:prSet>
      <dgm:spPr/>
      <dgm:t>
        <a:bodyPr/>
        <a:lstStyle/>
        <a:p>
          <a:endParaRPr lang="en-US"/>
        </a:p>
      </dgm:t>
    </dgm:pt>
  </dgm:ptLst>
  <dgm:cxnLst>
    <dgm:cxn modelId="{FE6C4516-B50A-4EFA-B467-83CD48F96411}" srcId="{CA264D32-FD91-4A70-A978-0997BBB810BF}" destId="{1B4B37D6-EC4D-4032-B098-E0028827A359}" srcOrd="1" destOrd="0" parTransId="{E68B30E2-C98F-4072-8E24-F401B5CFE336}" sibTransId="{10CC9625-18D0-4D7F-8DE2-25C64C74C089}"/>
    <dgm:cxn modelId="{55F34A2D-ADB9-4807-B1F3-CD2D91BA59C2}" type="presOf" srcId="{E552B431-E735-4192-AB9A-FBF3134847B3}" destId="{F927BAC2-EECA-4E92-B6E1-05DDB9B7F17F}" srcOrd="0" destOrd="0" presId="urn:microsoft.com/office/officeart/2016/7/layout/BasicProcessNew"/>
    <dgm:cxn modelId="{B146B463-9011-45CE-B381-5691DCB73F84}" type="presOf" srcId="{1B4B37D6-EC4D-4032-B098-E0028827A359}" destId="{74972525-4FC5-4F45-AD61-11BC2C479711}" srcOrd="0" destOrd="0" presId="urn:microsoft.com/office/officeart/2016/7/layout/BasicProcessNew"/>
    <dgm:cxn modelId="{9FE1F875-76BE-4218-A461-7930FAE14C2B}" type="presOf" srcId="{CA264D32-FD91-4A70-A978-0997BBB810BF}" destId="{920B1317-B18B-4A39-A43F-D76B922131D1}" srcOrd="0" destOrd="0" presId="urn:microsoft.com/office/officeart/2016/7/layout/BasicProcessNew"/>
    <dgm:cxn modelId="{4AAA9AFA-AA42-4AA1-B42F-9A488C3BBFF1}" type="presOf" srcId="{10CC9625-18D0-4D7F-8DE2-25C64C74C089}" destId="{C88DA31E-FF62-43DE-B4F4-762E3CE26C31}" srcOrd="0" destOrd="0" presId="urn:microsoft.com/office/officeart/2016/7/layout/BasicProcessNew"/>
    <dgm:cxn modelId="{DCE73114-CC5B-4D4B-A2B9-5B88825DAA9A}" srcId="{CA264D32-FD91-4A70-A978-0997BBB810BF}" destId="{97755BE9-D72A-4778-8AAB-8CFB328718C3}" srcOrd="2" destOrd="0" parTransId="{E5EEC266-DA66-45D0-A509-547CBB42BDE0}" sibTransId="{70E87BDA-A4A3-4FE3-BCF5-B98D6F24C24A}"/>
    <dgm:cxn modelId="{90FF3B6E-DC1B-4CE4-BB93-19021A77463A}" type="presOf" srcId="{97755BE9-D72A-4778-8AAB-8CFB328718C3}" destId="{2D705E2B-FCB3-4A04-A312-8A99A76A50F1}" srcOrd="0" destOrd="0" presId="urn:microsoft.com/office/officeart/2016/7/layout/BasicProcessNew"/>
    <dgm:cxn modelId="{18A8DD51-01AC-4F48-91B3-E1C3ED5A3A30}" srcId="{CA264D32-FD91-4A70-A978-0997BBB810BF}" destId="{DEF9EED0-1951-44CF-8308-60B4346CCB6F}" srcOrd="0" destOrd="0" parTransId="{503E1B05-AB26-482D-81E6-0F6B28363CE2}" sibTransId="{E552B431-E735-4192-AB9A-FBF3134847B3}"/>
    <dgm:cxn modelId="{FD1EC008-9F5B-4C5E-BF07-93DC0BA73B2D}" type="presOf" srcId="{DEF9EED0-1951-44CF-8308-60B4346CCB6F}" destId="{757F3CA0-E5E5-4DF7-9507-43E443A3BF39}" srcOrd="0" destOrd="0" presId="urn:microsoft.com/office/officeart/2016/7/layout/BasicProcessNew"/>
    <dgm:cxn modelId="{C933A3A3-C0B4-40BE-9A71-483744948E35}" type="presParOf" srcId="{920B1317-B18B-4A39-A43F-D76B922131D1}" destId="{757F3CA0-E5E5-4DF7-9507-43E443A3BF39}" srcOrd="0" destOrd="0" presId="urn:microsoft.com/office/officeart/2016/7/layout/BasicProcessNew"/>
    <dgm:cxn modelId="{71A20DA5-E45C-4298-86D0-012E783E28AE}" type="presParOf" srcId="{920B1317-B18B-4A39-A43F-D76B922131D1}" destId="{D5FDF299-23A0-4901-9BF5-C356CAD12705}" srcOrd="1" destOrd="0" presId="urn:microsoft.com/office/officeart/2016/7/layout/BasicProcessNew"/>
    <dgm:cxn modelId="{6EA61907-38EC-4656-A69D-BA685B5A5A47}" type="presParOf" srcId="{920B1317-B18B-4A39-A43F-D76B922131D1}" destId="{F927BAC2-EECA-4E92-B6E1-05DDB9B7F17F}" srcOrd="2" destOrd="0" presId="urn:microsoft.com/office/officeart/2016/7/layout/BasicProcessNew"/>
    <dgm:cxn modelId="{2FC4361F-56B3-4A75-A0FF-0878C6C4AA73}" type="presParOf" srcId="{920B1317-B18B-4A39-A43F-D76B922131D1}" destId="{63F0E370-81C7-4EB6-9200-19D313B9532B}" srcOrd="3" destOrd="0" presId="urn:microsoft.com/office/officeart/2016/7/layout/BasicProcessNew"/>
    <dgm:cxn modelId="{DCC7D496-9F56-4D12-97A8-ACB954834B88}" type="presParOf" srcId="{920B1317-B18B-4A39-A43F-D76B922131D1}" destId="{74972525-4FC5-4F45-AD61-11BC2C479711}" srcOrd="4" destOrd="0" presId="urn:microsoft.com/office/officeart/2016/7/layout/BasicProcessNew"/>
    <dgm:cxn modelId="{40BA653C-9C44-431E-8E4C-D896FD883BCA}" type="presParOf" srcId="{920B1317-B18B-4A39-A43F-D76B922131D1}" destId="{5139DB37-FA81-44F8-A56F-B28700D0CF0C}" srcOrd="5" destOrd="0" presId="urn:microsoft.com/office/officeart/2016/7/layout/BasicProcessNew"/>
    <dgm:cxn modelId="{1D908435-A34F-4EB4-A4DF-6B76A2276E2A}" type="presParOf" srcId="{920B1317-B18B-4A39-A43F-D76B922131D1}" destId="{C88DA31E-FF62-43DE-B4F4-762E3CE26C31}" srcOrd="6" destOrd="0" presId="urn:microsoft.com/office/officeart/2016/7/layout/BasicProcessNew"/>
    <dgm:cxn modelId="{D12E2C7A-F80D-4148-956A-3D7AE41251AF}" type="presParOf" srcId="{920B1317-B18B-4A39-A43F-D76B922131D1}" destId="{814F2E81-1197-4EBE-BF49-F5E655DA16EB}" srcOrd="7" destOrd="0" presId="urn:microsoft.com/office/officeart/2016/7/layout/BasicProcessNew"/>
    <dgm:cxn modelId="{B678B401-43B9-4271-B345-A8C5CD90D1C0}" type="presParOf" srcId="{920B1317-B18B-4A39-A43F-D76B922131D1}" destId="{2D705E2B-FCB3-4A04-A312-8A99A76A50F1}" srcOrd="8"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264D32-FD91-4A70-A978-0997BBB810BF}" type="doc">
      <dgm:prSet loTypeId="urn:microsoft.com/office/officeart/2016/7/layout/BasicProcessNew" loCatId="process" qsTypeId="urn:microsoft.com/office/officeart/2005/8/quickstyle/simple1" qsCatId="simple" csTypeId="urn:microsoft.com/office/officeart/2005/8/colors/ColorSchemeForSuggestions" csCatId="other" phldr="1"/>
      <dgm:spPr/>
      <dgm:t>
        <a:bodyPr/>
        <a:lstStyle/>
        <a:p>
          <a:endParaRPr lang="en-US"/>
        </a:p>
      </dgm:t>
    </dgm:pt>
    <dgm:pt modelId="{DEF9EED0-1951-44CF-8308-60B4346CCB6F}">
      <dgm:prSet/>
      <dgm:spPr/>
      <dgm:t>
        <a:bodyPr/>
        <a:lstStyle/>
        <a:p>
          <a:r>
            <a:rPr lang="en-US" dirty="0"/>
            <a:t>218 MTurk</a:t>
          </a:r>
        </a:p>
      </dgm:t>
    </dgm:pt>
    <dgm:pt modelId="{503E1B05-AB26-482D-81E6-0F6B28363CE2}" type="parTrans" cxnId="{18A8DD51-01AC-4F48-91B3-E1C3ED5A3A30}">
      <dgm:prSet/>
      <dgm:spPr/>
      <dgm:t>
        <a:bodyPr/>
        <a:lstStyle/>
        <a:p>
          <a:endParaRPr lang="en-US"/>
        </a:p>
      </dgm:t>
    </dgm:pt>
    <dgm:pt modelId="{E552B431-E735-4192-AB9A-FBF3134847B3}" type="sibTrans" cxnId="{18A8DD51-01AC-4F48-91B3-E1C3ED5A3A30}">
      <dgm:prSet/>
      <dgm:spPr/>
      <dgm:t>
        <a:bodyPr/>
        <a:lstStyle/>
        <a:p>
          <a:endParaRPr lang="en-US"/>
        </a:p>
      </dgm:t>
    </dgm:pt>
    <dgm:pt modelId="{1B4B37D6-EC4D-4032-B098-E0028827A359}">
      <dgm:prSet/>
      <dgm:spPr/>
      <dgm:t>
        <a:bodyPr/>
        <a:lstStyle/>
        <a:p>
          <a:r>
            <a:rPr lang="en-US" dirty="0"/>
            <a:t>Dark Triad Inventory (12 items, 4 each scale)</a:t>
          </a:r>
        </a:p>
      </dgm:t>
    </dgm:pt>
    <dgm:pt modelId="{E68B30E2-C98F-4072-8E24-F401B5CFE336}" type="parTrans" cxnId="{FE6C4516-B50A-4EFA-B467-83CD48F96411}">
      <dgm:prSet/>
      <dgm:spPr/>
      <dgm:t>
        <a:bodyPr/>
        <a:lstStyle/>
        <a:p>
          <a:endParaRPr lang="en-US"/>
        </a:p>
      </dgm:t>
    </dgm:pt>
    <dgm:pt modelId="{10CC9625-18D0-4D7F-8DE2-25C64C74C089}" type="sibTrans" cxnId="{FE6C4516-B50A-4EFA-B467-83CD48F96411}">
      <dgm:prSet/>
      <dgm:spPr/>
      <dgm:t>
        <a:bodyPr/>
        <a:lstStyle/>
        <a:p>
          <a:endParaRPr lang="en-US"/>
        </a:p>
      </dgm:t>
    </dgm:pt>
    <dgm:pt modelId="{97755BE9-D72A-4778-8AAB-8CFB328718C3}">
      <dgm:prSet/>
      <dgm:spPr/>
      <dgm:t>
        <a:bodyPr/>
        <a:lstStyle/>
        <a:p>
          <a:r>
            <a:rPr lang="en-US" dirty="0"/>
            <a:t>CWB Measure (Spector &amp; Fox)</a:t>
          </a:r>
        </a:p>
      </dgm:t>
    </dgm:pt>
    <dgm:pt modelId="{E5EEC266-DA66-45D0-A509-547CBB42BDE0}" type="parTrans" cxnId="{DCE73114-CC5B-4D4B-A2B9-5B88825DAA9A}">
      <dgm:prSet/>
      <dgm:spPr/>
      <dgm:t>
        <a:bodyPr/>
        <a:lstStyle/>
        <a:p>
          <a:endParaRPr lang="en-US"/>
        </a:p>
      </dgm:t>
    </dgm:pt>
    <dgm:pt modelId="{70E87BDA-A4A3-4FE3-BCF5-B98D6F24C24A}" type="sibTrans" cxnId="{DCE73114-CC5B-4D4B-A2B9-5B88825DAA9A}">
      <dgm:prSet/>
      <dgm:spPr/>
      <dgm:t>
        <a:bodyPr/>
        <a:lstStyle/>
        <a:p>
          <a:endParaRPr lang="en-US"/>
        </a:p>
      </dgm:t>
    </dgm:pt>
    <dgm:pt modelId="{920B1317-B18B-4A39-A43F-D76B922131D1}" type="pres">
      <dgm:prSet presAssocID="{CA264D32-FD91-4A70-A978-0997BBB810BF}" presName="Name0" presStyleCnt="0">
        <dgm:presLayoutVars>
          <dgm:dir/>
          <dgm:resizeHandles val="exact"/>
        </dgm:presLayoutVars>
      </dgm:prSet>
      <dgm:spPr/>
      <dgm:t>
        <a:bodyPr/>
        <a:lstStyle/>
        <a:p>
          <a:endParaRPr lang="en-US"/>
        </a:p>
      </dgm:t>
    </dgm:pt>
    <dgm:pt modelId="{757F3CA0-E5E5-4DF7-9507-43E443A3BF39}" type="pres">
      <dgm:prSet presAssocID="{DEF9EED0-1951-44CF-8308-60B4346CCB6F}" presName="node" presStyleLbl="node1" presStyleIdx="0" presStyleCnt="5">
        <dgm:presLayoutVars>
          <dgm:bulletEnabled val="1"/>
        </dgm:presLayoutVars>
      </dgm:prSet>
      <dgm:spPr/>
      <dgm:t>
        <a:bodyPr/>
        <a:lstStyle/>
        <a:p>
          <a:endParaRPr lang="en-US"/>
        </a:p>
      </dgm:t>
    </dgm:pt>
    <dgm:pt modelId="{D5FDF299-23A0-4901-9BF5-C356CAD12705}" type="pres">
      <dgm:prSet presAssocID="{E552B431-E735-4192-AB9A-FBF3134847B3}" presName="sibTransSpacerBeforeConnector" presStyleCnt="0"/>
      <dgm:spPr/>
    </dgm:pt>
    <dgm:pt modelId="{F927BAC2-EECA-4E92-B6E1-05DDB9B7F17F}" type="pres">
      <dgm:prSet presAssocID="{E552B431-E735-4192-AB9A-FBF3134847B3}" presName="sibTrans" presStyleLbl="node1" presStyleIdx="1" presStyleCnt="5"/>
      <dgm:spPr/>
      <dgm:t>
        <a:bodyPr/>
        <a:lstStyle/>
        <a:p>
          <a:endParaRPr lang="en-US"/>
        </a:p>
      </dgm:t>
    </dgm:pt>
    <dgm:pt modelId="{63F0E370-81C7-4EB6-9200-19D313B9532B}" type="pres">
      <dgm:prSet presAssocID="{E552B431-E735-4192-AB9A-FBF3134847B3}" presName="sibTransSpacerAfterConnector" presStyleCnt="0"/>
      <dgm:spPr/>
    </dgm:pt>
    <dgm:pt modelId="{74972525-4FC5-4F45-AD61-11BC2C479711}" type="pres">
      <dgm:prSet presAssocID="{1B4B37D6-EC4D-4032-B098-E0028827A359}" presName="node" presStyleLbl="node1" presStyleIdx="2" presStyleCnt="5">
        <dgm:presLayoutVars>
          <dgm:bulletEnabled val="1"/>
        </dgm:presLayoutVars>
      </dgm:prSet>
      <dgm:spPr/>
      <dgm:t>
        <a:bodyPr/>
        <a:lstStyle/>
        <a:p>
          <a:endParaRPr lang="en-US"/>
        </a:p>
      </dgm:t>
    </dgm:pt>
    <dgm:pt modelId="{5139DB37-FA81-44F8-A56F-B28700D0CF0C}" type="pres">
      <dgm:prSet presAssocID="{10CC9625-18D0-4D7F-8DE2-25C64C74C089}" presName="sibTransSpacerBeforeConnector" presStyleCnt="0"/>
      <dgm:spPr/>
    </dgm:pt>
    <dgm:pt modelId="{C88DA31E-FF62-43DE-B4F4-762E3CE26C31}" type="pres">
      <dgm:prSet presAssocID="{10CC9625-18D0-4D7F-8DE2-25C64C74C089}" presName="sibTrans" presStyleLbl="node1" presStyleIdx="3" presStyleCnt="5"/>
      <dgm:spPr/>
      <dgm:t>
        <a:bodyPr/>
        <a:lstStyle/>
        <a:p>
          <a:endParaRPr lang="en-US"/>
        </a:p>
      </dgm:t>
    </dgm:pt>
    <dgm:pt modelId="{814F2E81-1197-4EBE-BF49-F5E655DA16EB}" type="pres">
      <dgm:prSet presAssocID="{10CC9625-18D0-4D7F-8DE2-25C64C74C089}" presName="sibTransSpacerAfterConnector" presStyleCnt="0"/>
      <dgm:spPr/>
    </dgm:pt>
    <dgm:pt modelId="{2D705E2B-FCB3-4A04-A312-8A99A76A50F1}" type="pres">
      <dgm:prSet presAssocID="{97755BE9-D72A-4778-8AAB-8CFB328718C3}" presName="node" presStyleLbl="node1" presStyleIdx="4" presStyleCnt="5">
        <dgm:presLayoutVars>
          <dgm:bulletEnabled val="1"/>
        </dgm:presLayoutVars>
      </dgm:prSet>
      <dgm:spPr/>
      <dgm:t>
        <a:bodyPr/>
        <a:lstStyle/>
        <a:p>
          <a:endParaRPr lang="en-US"/>
        </a:p>
      </dgm:t>
    </dgm:pt>
  </dgm:ptLst>
  <dgm:cxnLst>
    <dgm:cxn modelId="{FE6C4516-B50A-4EFA-B467-83CD48F96411}" srcId="{CA264D32-FD91-4A70-A978-0997BBB810BF}" destId="{1B4B37D6-EC4D-4032-B098-E0028827A359}" srcOrd="1" destOrd="0" parTransId="{E68B30E2-C98F-4072-8E24-F401B5CFE336}" sibTransId="{10CC9625-18D0-4D7F-8DE2-25C64C74C089}"/>
    <dgm:cxn modelId="{55F34A2D-ADB9-4807-B1F3-CD2D91BA59C2}" type="presOf" srcId="{E552B431-E735-4192-AB9A-FBF3134847B3}" destId="{F927BAC2-EECA-4E92-B6E1-05DDB9B7F17F}" srcOrd="0" destOrd="0" presId="urn:microsoft.com/office/officeart/2016/7/layout/BasicProcessNew"/>
    <dgm:cxn modelId="{B146B463-9011-45CE-B381-5691DCB73F84}" type="presOf" srcId="{1B4B37D6-EC4D-4032-B098-E0028827A359}" destId="{74972525-4FC5-4F45-AD61-11BC2C479711}" srcOrd="0" destOrd="0" presId="urn:microsoft.com/office/officeart/2016/7/layout/BasicProcessNew"/>
    <dgm:cxn modelId="{9FE1F875-76BE-4218-A461-7930FAE14C2B}" type="presOf" srcId="{CA264D32-FD91-4A70-A978-0997BBB810BF}" destId="{920B1317-B18B-4A39-A43F-D76B922131D1}" srcOrd="0" destOrd="0" presId="urn:microsoft.com/office/officeart/2016/7/layout/BasicProcessNew"/>
    <dgm:cxn modelId="{4AAA9AFA-AA42-4AA1-B42F-9A488C3BBFF1}" type="presOf" srcId="{10CC9625-18D0-4D7F-8DE2-25C64C74C089}" destId="{C88DA31E-FF62-43DE-B4F4-762E3CE26C31}" srcOrd="0" destOrd="0" presId="urn:microsoft.com/office/officeart/2016/7/layout/BasicProcessNew"/>
    <dgm:cxn modelId="{DCE73114-CC5B-4D4B-A2B9-5B88825DAA9A}" srcId="{CA264D32-FD91-4A70-A978-0997BBB810BF}" destId="{97755BE9-D72A-4778-8AAB-8CFB328718C3}" srcOrd="2" destOrd="0" parTransId="{E5EEC266-DA66-45D0-A509-547CBB42BDE0}" sibTransId="{70E87BDA-A4A3-4FE3-BCF5-B98D6F24C24A}"/>
    <dgm:cxn modelId="{90FF3B6E-DC1B-4CE4-BB93-19021A77463A}" type="presOf" srcId="{97755BE9-D72A-4778-8AAB-8CFB328718C3}" destId="{2D705E2B-FCB3-4A04-A312-8A99A76A50F1}" srcOrd="0" destOrd="0" presId="urn:microsoft.com/office/officeart/2016/7/layout/BasicProcessNew"/>
    <dgm:cxn modelId="{18A8DD51-01AC-4F48-91B3-E1C3ED5A3A30}" srcId="{CA264D32-FD91-4A70-A978-0997BBB810BF}" destId="{DEF9EED0-1951-44CF-8308-60B4346CCB6F}" srcOrd="0" destOrd="0" parTransId="{503E1B05-AB26-482D-81E6-0F6B28363CE2}" sibTransId="{E552B431-E735-4192-AB9A-FBF3134847B3}"/>
    <dgm:cxn modelId="{FD1EC008-9F5B-4C5E-BF07-93DC0BA73B2D}" type="presOf" srcId="{DEF9EED0-1951-44CF-8308-60B4346CCB6F}" destId="{757F3CA0-E5E5-4DF7-9507-43E443A3BF39}" srcOrd="0" destOrd="0" presId="urn:microsoft.com/office/officeart/2016/7/layout/BasicProcessNew"/>
    <dgm:cxn modelId="{C933A3A3-C0B4-40BE-9A71-483744948E35}" type="presParOf" srcId="{920B1317-B18B-4A39-A43F-D76B922131D1}" destId="{757F3CA0-E5E5-4DF7-9507-43E443A3BF39}" srcOrd="0" destOrd="0" presId="urn:microsoft.com/office/officeart/2016/7/layout/BasicProcessNew"/>
    <dgm:cxn modelId="{71A20DA5-E45C-4298-86D0-012E783E28AE}" type="presParOf" srcId="{920B1317-B18B-4A39-A43F-D76B922131D1}" destId="{D5FDF299-23A0-4901-9BF5-C356CAD12705}" srcOrd="1" destOrd="0" presId="urn:microsoft.com/office/officeart/2016/7/layout/BasicProcessNew"/>
    <dgm:cxn modelId="{6EA61907-38EC-4656-A69D-BA685B5A5A47}" type="presParOf" srcId="{920B1317-B18B-4A39-A43F-D76B922131D1}" destId="{F927BAC2-EECA-4E92-B6E1-05DDB9B7F17F}" srcOrd="2" destOrd="0" presId="urn:microsoft.com/office/officeart/2016/7/layout/BasicProcessNew"/>
    <dgm:cxn modelId="{2FC4361F-56B3-4A75-A0FF-0878C6C4AA73}" type="presParOf" srcId="{920B1317-B18B-4A39-A43F-D76B922131D1}" destId="{63F0E370-81C7-4EB6-9200-19D313B9532B}" srcOrd="3" destOrd="0" presId="urn:microsoft.com/office/officeart/2016/7/layout/BasicProcessNew"/>
    <dgm:cxn modelId="{DCC7D496-9F56-4D12-97A8-ACB954834B88}" type="presParOf" srcId="{920B1317-B18B-4A39-A43F-D76B922131D1}" destId="{74972525-4FC5-4F45-AD61-11BC2C479711}" srcOrd="4" destOrd="0" presId="urn:microsoft.com/office/officeart/2016/7/layout/BasicProcessNew"/>
    <dgm:cxn modelId="{40BA653C-9C44-431E-8E4C-D896FD883BCA}" type="presParOf" srcId="{920B1317-B18B-4A39-A43F-D76B922131D1}" destId="{5139DB37-FA81-44F8-A56F-B28700D0CF0C}" srcOrd="5" destOrd="0" presId="urn:microsoft.com/office/officeart/2016/7/layout/BasicProcessNew"/>
    <dgm:cxn modelId="{1D908435-A34F-4EB4-A4DF-6B76A2276E2A}" type="presParOf" srcId="{920B1317-B18B-4A39-A43F-D76B922131D1}" destId="{C88DA31E-FF62-43DE-B4F4-762E3CE26C31}" srcOrd="6" destOrd="0" presId="urn:microsoft.com/office/officeart/2016/7/layout/BasicProcessNew"/>
    <dgm:cxn modelId="{D12E2C7A-F80D-4148-956A-3D7AE41251AF}" type="presParOf" srcId="{920B1317-B18B-4A39-A43F-D76B922131D1}" destId="{814F2E81-1197-4EBE-BF49-F5E655DA16EB}" srcOrd="7" destOrd="0" presId="urn:microsoft.com/office/officeart/2016/7/layout/BasicProcessNew"/>
    <dgm:cxn modelId="{B678B401-43B9-4271-B345-A8C5CD90D1C0}" type="presParOf" srcId="{920B1317-B18B-4A39-A43F-D76B922131D1}" destId="{2D705E2B-FCB3-4A04-A312-8A99A76A50F1}" srcOrd="8"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370103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260393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747220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1590877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2624416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3126285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2820117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871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2381999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385992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81464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3760378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1719134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4088547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117067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122478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266922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125924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180848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112500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3062065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263308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8F5D0-D228-4265-80DC-F74939F586FC}" type="datetimeFigureOut">
              <a:rPr lang="en-US" smtClean="0"/>
              <a:t>9/19/2017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59E73-D233-4633-9764-643DF133138C}" type="slidenum">
              <a:rPr lang="en-US" smtClean="0"/>
              <a:t>‹#›</a:t>
            </a:fld>
            <a:endParaRPr lang="en-US" dirty="0"/>
          </a:p>
        </p:txBody>
      </p:sp>
    </p:spTree>
    <p:extLst>
      <p:ext uri="{BB962C8B-B14F-4D97-AF65-F5344CB8AC3E}">
        <p14:creationId xmlns:p14="http://schemas.microsoft.com/office/powerpoint/2010/main" val="3280152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8F5D0-D228-4265-80DC-F74939F586FC}" type="datetimeFigureOut">
              <a:rPr lang="en-US" smtClean="0"/>
              <a:t>9/19/2017</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59E73-D233-4633-9764-643DF133138C}" type="slidenum">
              <a:rPr lang="en-US" smtClean="0"/>
              <a:t>‹#›</a:t>
            </a:fld>
            <a:endParaRPr lang="en-US" dirty="0"/>
          </a:p>
        </p:txBody>
      </p:sp>
    </p:spTree>
    <p:extLst>
      <p:ext uri="{BB962C8B-B14F-4D97-AF65-F5344CB8AC3E}">
        <p14:creationId xmlns:p14="http://schemas.microsoft.com/office/powerpoint/2010/main" val="617420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title="intersecting circles">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5481" y="498348"/>
            <a:ext cx="9902663" cy="5861304"/>
            <a:chOff x="1155481" y="498348"/>
            <a:chExt cx="9902663" cy="5861304"/>
          </a:xfrm>
        </p:grpSpPr>
        <p:sp>
          <p:nvSpPr>
            <p:cNvPr id="9" name="Oval 5">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524000" y="2776538"/>
            <a:ext cx="9144000" cy="1381188"/>
          </a:xfrm>
        </p:spPr>
        <p:txBody>
          <a:bodyPr anchor="ctr">
            <a:normAutofit/>
          </a:bodyPr>
          <a:lstStyle/>
          <a:p>
            <a:r>
              <a:rPr lang="en-US" sz="3700" i="1">
                <a:solidFill>
                  <a:schemeClr val="bg2"/>
                </a:solidFill>
              </a:rPr>
              <a:t>Assessing The Potential for High Risk Behaviors Among Emergency Medical Service Providers</a:t>
            </a:r>
            <a:endParaRPr lang="en-US" sz="3700">
              <a:solidFill>
                <a:schemeClr val="bg2"/>
              </a:solidFill>
            </a:endParaRPr>
          </a:p>
        </p:txBody>
      </p:sp>
      <p:sp>
        <p:nvSpPr>
          <p:cNvPr id="3" name="Subtitle 2"/>
          <p:cNvSpPr>
            <a:spLocks noGrp="1"/>
          </p:cNvSpPr>
          <p:nvPr>
            <p:ph type="subTitle" idx="1"/>
          </p:nvPr>
        </p:nvSpPr>
        <p:spPr>
          <a:xfrm>
            <a:off x="1524000" y="4495800"/>
            <a:ext cx="9144000" cy="762000"/>
          </a:xfrm>
        </p:spPr>
        <p:txBody>
          <a:bodyPr>
            <a:normAutofit/>
          </a:bodyPr>
          <a:lstStyle/>
          <a:p>
            <a:r>
              <a:rPr lang="en-US" sz="1800" i="1"/>
              <a:t>Dennis Doverspike, Doverspike Consulting</a:t>
            </a:r>
          </a:p>
          <a:p>
            <a:r>
              <a:rPr lang="en-US" sz="1800" i="1"/>
              <a:t>Sabina Samipour, Ariel Roberts, Tyler Slezak, The University of Akron</a:t>
            </a:r>
            <a:endParaRPr lang="en-US" sz="1800"/>
          </a:p>
          <a:p>
            <a:endParaRPr lang="en-US" sz="1800" i="1"/>
          </a:p>
          <a:p>
            <a:endParaRPr lang="en-US" sz="1800" i="1"/>
          </a:p>
        </p:txBody>
      </p:sp>
    </p:spTree>
    <p:extLst>
      <p:ext uri="{BB962C8B-B14F-4D97-AF65-F5344CB8AC3E}">
        <p14:creationId xmlns:p14="http://schemas.microsoft.com/office/powerpoint/2010/main" val="40442183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CWBs and EMS</a:t>
            </a:r>
          </a:p>
        </p:txBody>
      </p:sp>
      <p:sp>
        <p:nvSpPr>
          <p:cNvPr id="5" name="Content Placeholder 4"/>
          <p:cNvSpPr>
            <a:spLocks noGrp="1"/>
          </p:cNvSpPr>
          <p:nvPr>
            <p:ph sz="half" idx="1"/>
          </p:nvPr>
        </p:nvSpPr>
        <p:spPr/>
        <p:txBody>
          <a:bodyPr>
            <a:normAutofit fontScale="92500" lnSpcReduction="10000"/>
          </a:bodyPr>
          <a:lstStyle/>
          <a:p>
            <a:r>
              <a:rPr lang="en-US" dirty="0"/>
              <a:t>Counterproductive work behavior (CWB) – behaviors which have a negative impact on the profits, goals, or metrics of an organization.</a:t>
            </a:r>
          </a:p>
          <a:p>
            <a:r>
              <a:rPr lang="en-US" dirty="0"/>
              <a:t>Deviant behavior – CWBs where there is an intent to do physical or psychological harm to the organization, organizational members, or other stakeholders.</a:t>
            </a:r>
          </a:p>
          <a:p>
            <a:r>
              <a:rPr lang="en-US" dirty="0"/>
              <a:t>Immoral</a:t>
            </a:r>
          </a:p>
          <a:p>
            <a:r>
              <a:rPr lang="en-US" dirty="0"/>
              <a:t>Unethical </a:t>
            </a:r>
          </a:p>
        </p:txBody>
      </p:sp>
      <p:pic>
        <p:nvPicPr>
          <p:cNvPr id="14" name="Content Placeholder 13" descr="A picture containing text&#10;&#10;Description generated with very high confidenc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82953" y="1825625"/>
            <a:ext cx="2960093" cy="4351338"/>
          </a:xfrm>
        </p:spPr>
      </p:pic>
    </p:spTree>
    <p:extLst>
      <p:ext uri="{BB962C8B-B14F-4D97-AF65-F5344CB8AC3E}">
        <p14:creationId xmlns:p14="http://schemas.microsoft.com/office/powerpoint/2010/main" val="314408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6" name="Content Placeholder 5">
            <a:extLst>
              <a:ext uri="{FF2B5EF4-FFF2-40B4-BE49-F238E27FC236}">
                <a16:creationId xmlns:a16="http://schemas.microsoft.com/office/drawing/2014/main" xmlns="" id="{68309BBE-7481-486C-8F55-3F31A908A92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75959" y="1513330"/>
            <a:ext cx="5342615" cy="4330879"/>
          </a:xfrm>
          <a:prstGeom prst="rect">
            <a:avLst/>
          </a:prstGeom>
          <a:effectLst/>
        </p:spPr>
      </p:pic>
      <p:sp>
        <p:nvSpPr>
          <p:cNvPr id="2" name="Title 1">
            <a:extLst>
              <a:ext uri="{FF2B5EF4-FFF2-40B4-BE49-F238E27FC236}">
                <a16:creationId xmlns:a16="http://schemas.microsoft.com/office/drawing/2014/main" xmlns="" id="{2D238FED-B620-4F74-B1DE-37C0BBC2E092}"/>
              </a:ext>
            </a:extLst>
          </p:cNvPr>
          <p:cNvSpPr>
            <a:spLocks noGrp="1"/>
          </p:cNvSpPr>
          <p:nvPr>
            <p:ph type="title"/>
          </p:nvPr>
        </p:nvSpPr>
        <p:spPr>
          <a:xfrm>
            <a:off x="648929" y="629266"/>
            <a:ext cx="5127031" cy="1676603"/>
          </a:xfrm>
        </p:spPr>
        <p:txBody>
          <a:bodyPr vert="horz" lIns="91440" tIns="45720" rIns="91440" bIns="45720" rtlCol="0" anchor="ctr">
            <a:normAutofit/>
          </a:bodyPr>
          <a:lstStyle/>
          <a:p>
            <a:r>
              <a:rPr lang="en-US" dirty="0"/>
              <a:t>Nature of Work</a:t>
            </a:r>
          </a:p>
        </p:txBody>
      </p:sp>
      <p:sp>
        <p:nvSpPr>
          <p:cNvPr id="3" name="Content Placeholder 2">
            <a:extLst>
              <a:ext uri="{FF2B5EF4-FFF2-40B4-BE49-F238E27FC236}">
                <a16:creationId xmlns:a16="http://schemas.microsoft.com/office/drawing/2014/main" xmlns="" id="{CC7FE735-A3E1-4E26-83D9-5891D459650A}"/>
              </a:ext>
            </a:extLst>
          </p:cNvPr>
          <p:cNvSpPr>
            <a:spLocks noGrp="1"/>
          </p:cNvSpPr>
          <p:nvPr>
            <p:ph sz="half" idx="1"/>
          </p:nvPr>
        </p:nvSpPr>
        <p:spPr>
          <a:xfrm>
            <a:off x="648930" y="2438400"/>
            <a:ext cx="5127029" cy="3785419"/>
          </a:xfrm>
        </p:spPr>
        <p:txBody>
          <a:bodyPr vert="horz" lIns="91440" tIns="45720" rIns="91440" bIns="45720" rtlCol="0">
            <a:normAutofit/>
          </a:bodyPr>
          <a:lstStyle/>
          <a:p>
            <a:r>
              <a:rPr lang="en-US" dirty="0"/>
              <a:t>In dyads, but isolated</a:t>
            </a:r>
          </a:p>
          <a:p>
            <a:r>
              <a:rPr lang="en-US" dirty="0"/>
              <a:t>Minimal monitoring</a:t>
            </a:r>
          </a:p>
          <a:p>
            <a:r>
              <a:rPr lang="en-US" dirty="0"/>
              <a:t>Hazardous environment</a:t>
            </a:r>
          </a:p>
          <a:p>
            <a:r>
              <a:rPr lang="en-US" dirty="0"/>
              <a:t>Motor vehicle accidents</a:t>
            </a:r>
          </a:p>
          <a:p>
            <a:r>
              <a:rPr lang="en-US" dirty="0"/>
              <a:t>Care of patients</a:t>
            </a:r>
          </a:p>
          <a:p>
            <a:r>
              <a:rPr lang="en-US" dirty="0"/>
              <a:t>High pressure</a:t>
            </a:r>
          </a:p>
          <a:p>
            <a:pPr lvl="1"/>
            <a:r>
              <a:rPr lang="en-US" dirty="0"/>
              <a:t>PTSD</a:t>
            </a:r>
          </a:p>
        </p:txBody>
      </p:sp>
    </p:spTree>
    <p:extLst>
      <p:ext uri="{BB962C8B-B14F-4D97-AF65-F5344CB8AC3E}">
        <p14:creationId xmlns:p14="http://schemas.microsoft.com/office/powerpoint/2010/main" val="268969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0;&#10;Description generated with very high confidence">
            <a:extLst>
              <a:ext uri="{FF2B5EF4-FFF2-40B4-BE49-F238E27FC236}">
                <a16:creationId xmlns:a16="http://schemas.microsoft.com/office/drawing/2014/main" xmlns="" id="{128AFA7D-E5E0-49AD-97BB-994C616F9351}"/>
              </a:ext>
            </a:extLst>
          </p:cNvPr>
          <p:cNvPicPr>
            <a:picLocks noGrp="1" noChangeAspect="1"/>
          </p:cNvPicPr>
          <p:nvPr>
            <p:ph sz="half" idx="2"/>
          </p:nvPr>
        </p:nvPicPr>
        <p:blipFill>
          <a:blip r:embed="rId2"/>
          <a:stretch>
            <a:fillRect/>
          </a:stretch>
        </p:blipFill>
        <p:spPr>
          <a:xfrm>
            <a:off x="922818" y="307731"/>
            <a:ext cx="4250361" cy="3997637"/>
          </a:xfrm>
          <a:prstGeom prst="rect">
            <a:avLst/>
          </a:prstGeom>
        </p:spPr>
      </p:pic>
      <p:pic>
        <p:nvPicPr>
          <p:cNvPr id="7" name="Content Placeholder 6">
            <a:extLst>
              <a:ext uri="{FF2B5EF4-FFF2-40B4-BE49-F238E27FC236}">
                <a16:creationId xmlns:a16="http://schemas.microsoft.com/office/drawing/2014/main" xmlns="" id="{EC4344FF-CF64-4701-878F-52B4DC3D72B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05297" y="307731"/>
            <a:ext cx="5277408" cy="3997637"/>
          </a:xfrm>
          <a:prstGeom prst="rect">
            <a:avLst/>
          </a:prstGeom>
        </p:spPr>
      </p:pic>
      <p:sp>
        <p:nvSpPr>
          <p:cNvPr id="2" name="Title 1">
            <a:extLst>
              <a:ext uri="{FF2B5EF4-FFF2-40B4-BE49-F238E27FC236}">
                <a16:creationId xmlns:a16="http://schemas.microsoft.com/office/drawing/2014/main" xmlns="" id="{46D9C62C-3B26-470F-ADFA-20EC7B283118}"/>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chemeClr val="bg1"/>
                </a:solidFill>
              </a:rPr>
              <a:t>Job Analysis</a:t>
            </a:r>
          </a:p>
        </p:txBody>
      </p:sp>
    </p:spTree>
    <p:extLst>
      <p:ext uri="{BB962C8B-B14F-4D97-AF65-F5344CB8AC3E}">
        <p14:creationId xmlns:p14="http://schemas.microsoft.com/office/powerpoint/2010/main" val="169054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xmlns="" id="{2E01C3FE-AF6F-4EAE-9672-0578980304CE}"/>
              </a:ext>
            </a:extLst>
          </p:cNvPr>
          <p:cNvSpPr>
            <a:spLocks noGrp="1"/>
          </p:cNvSpPr>
          <p:nvPr>
            <p:ph type="title"/>
          </p:nvPr>
        </p:nvSpPr>
        <p:spPr>
          <a:xfrm>
            <a:off x="1118215" y="1269255"/>
            <a:ext cx="6257072" cy="3038947"/>
          </a:xfrm>
        </p:spPr>
        <p:txBody>
          <a:bodyPr vert="horz" lIns="91440" tIns="45720" rIns="91440" bIns="45720" rtlCol="0" anchor="b">
            <a:normAutofit/>
          </a:bodyPr>
          <a:lstStyle/>
          <a:p>
            <a:pPr algn="r"/>
            <a:r>
              <a:rPr lang="en-US" sz="5400" kern="1200" dirty="0">
                <a:solidFill>
                  <a:srgbClr val="FFFFFF"/>
                </a:solidFill>
                <a:latin typeface="+mj-lt"/>
                <a:ea typeface="+mj-ea"/>
                <a:cs typeface="+mj-cs"/>
              </a:rPr>
              <a:t>Approach and Study 1</a:t>
            </a:r>
          </a:p>
        </p:txBody>
      </p:sp>
      <p:sp>
        <p:nvSpPr>
          <p:cNvPr id="7" name="Text Placeholder 6">
            <a:extLst>
              <a:ext uri="{FF2B5EF4-FFF2-40B4-BE49-F238E27FC236}">
                <a16:creationId xmlns:a16="http://schemas.microsoft.com/office/drawing/2014/main" xmlns="" id="{175B141D-DF8E-40D2-877D-34854095A9AD}"/>
              </a:ext>
            </a:extLst>
          </p:cNvPr>
          <p:cNvSpPr>
            <a:spLocks noGrp="1"/>
          </p:cNvSpPr>
          <p:nvPr>
            <p:ph type="body" idx="1"/>
          </p:nvPr>
        </p:nvSpPr>
        <p:spPr>
          <a:xfrm>
            <a:off x="1118215" y="4578114"/>
            <a:ext cx="5956353" cy="1247274"/>
          </a:xfrm>
        </p:spPr>
        <p:txBody>
          <a:bodyPr vert="horz" lIns="91440" tIns="45720" rIns="91440" bIns="45720" rtlCol="0">
            <a:normAutofit/>
          </a:bodyPr>
          <a:lstStyle/>
          <a:p>
            <a:pPr algn="r"/>
            <a:r>
              <a:rPr lang="en-US" sz="4000" kern="1200" dirty="0">
                <a:solidFill>
                  <a:srgbClr val="FFFFFF"/>
                </a:solidFill>
                <a:latin typeface="+mn-lt"/>
                <a:ea typeface="+mn-ea"/>
                <a:cs typeface="+mn-cs"/>
              </a:rPr>
              <a:t>Traditional Likert Personality Measures</a:t>
            </a:r>
          </a:p>
        </p:txBody>
      </p:sp>
    </p:spTree>
    <p:extLst>
      <p:ext uri="{BB962C8B-B14F-4D97-AF65-F5344CB8AC3E}">
        <p14:creationId xmlns:p14="http://schemas.microsoft.com/office/powerpoint/2010/main" val="930243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xmlns="" id="{B62FF683-BCFA-43D4-AA02-A20FCE29171A}"/>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Literature supports personality as a predictor of CWBs</a:t>
            </a:r>
          </a:p>
        </p:txBody>
      </p:sp>
      <p:sp>
        <p:nvSpPr>
          <p:cNvPr id="5" name="Content Placeholder 4">
            <a:extLst>
              <a:ext uri="{FF2B5EF4-FFF2-40B4-BE49-F238E27FC236}">
                <a16:creationId xmlns:a16="http://schemas.microsoft.com/office/drawing/2014/main" xmlns="" id="{099BEF14-94B6-4FCB-BD3F-AFE7E7826573}"/>
              </a:ext>
            </a:extLst>
          </p:cNvPr>
          <p:cNvSpPr>
            <a:spLocks noGrp="1"/>
          </p:cNvSpPr>
          <p:nvPr>
            <p:ph idx="1"/>
          </p:nvPr>
        </p:nvSpPr>
        <p:spPr>
          <a:xfrm>
            <a:off x="4976031" y="963877"/>
            <a:ext cx="6377769" cy="4930246"/>
          </a:xfrm>
        </p:spPr>
        <p:txBody>
          <a:bodyPr anchor="ctr">
            <a:normAutofit/>
          </a:bodyPr>
          <a:lstStyle/>
          <a:p>
            <a:r>
              <a:rPr lang="en-US" sz="3200" dirty="0"/>
              <a:t>Five Factor but also Dark Triad</a:t>
            </a:r>
          </a:p>
          <a:p>
            <a:pPr lvl="1"/>
            <a:r>
              <a:rPr lang="en-US" sz="3200" dirty="0"/>
              <a:t>Psychopathy – impulsive behavior, lack of guilt and empathy</a:t>
            </a:r>
          </a:p>
          <a:p>
            <a:pPr lvl="1"/>
            <a:r>
              <a:rPr lang="en-US" sz="3200" dirty="0"/>
              <a:t>Machiavellianism – manipulating others for gain, distrust of others</a:t>
            </a:r>
          </a:p>
          <a:p>
            <a:pPr lvl="1"/>
            <a:r>
              <a:rPr lang="en-US" sz="3200" dirty="0"/>
              <a:t>Narcissism – extreme self absorption</a:t>
            </a:r>
          </a:p>
          <a:p>
            <a:r>
              <a:rPr lang="en-US" sz="3200" dirty="0"/>
              <a:t>(but at subclinical level)</a:t>
            </a:r>
          </a:p>
        </p:txBody>
      </p:sp>
    </p:spTree>
    <p:extLst>
      <p:ext uri="{BB962C8B-B14F-4D97-AF65-F5344CB8AC3E}">
        <p14:creationId xmlns:p14="http://schemas.microsoft.com/office/powerpoint/2010/main" val="2894779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ECC5607B-74D5-4181-8184-767E726018F2}"/>
              </a:ext>
            </a:extLst>
          </p:cNvPr>
          <p:cNvSpPr>
            <a:spLocks noGrp="1"/>
          </p:cNvSpPr>
          <p:nvPr>
            <p:ph type="title"/>
          </p:nvPr>
        </p:nvSpPr>
        <p:spPr>
          <a:xfrm>
            <a:off x="838200" y="631825"/>
            <a:ext cx="10515600" cy="1325563"/>
          </a:xfrm>
        </p:spPr>
        <p:txBody>
          <a:bodyPr>
            <a:normAutofit/>
          </a:bodyPr>
          <a:lstStyle/>
          <a:p>
            <a:r>
              <a:rPr lang="en-US" dirty="0"/>
              <a:t>Traditional Approach</a:t>
            </a:r>
          </a:p>
        </p:txBody>
      </p:sp>
      <p:sp>
        <p:nvSpPr>
          <p:cNvPr id="5" name="Content Placeholder 4">
            <a:extLst>
              <a:ext uri="{FF2B5EF4-FFF2-40B4-BE49-F238E27FC236}">
                <a16:creationId xmlns:a16="http://schemas.microsoft.com/office/drawing/2014/main" xmlns="" id="{4304094E-6CD3-46EF-9F73-8A5A1F8D79BD}"/>
              </a:ext>
            </a:extLst>
          </p:cNvPr>
          <p:cNvSpPr>
            <a:spLocks noGrp="1"/>
          </p:cNvSpPr>
          <p:nvPr>
            <p:ph idx="1"/>
          </p:nvPr>
        </p:nvSpPr>
        <p:spPr>
          <a:xfrm>
            <a:off x="838200" y="2057400"/>
            <a:ext cx="10515600" cy="3871762"/>
          </a:xfrm>
        </p:spPr>
        <p:txBody>
          <a:bodyPr>
            <a:normAutofit/>
          </a:bodyPr>
          <a:lstStyle/>
          <a:p>
            <a:r>
              <a:rPr lang="en-US" sz="4000" dirty="0"/>
              <a:t>Literature Review</a:t>
            </a:r>
          </a:p>
          <a:p>
            <a:r>
              <a:rPr lang="en-US" sz="4000" dirty="0"/>
              <a:t>Write Items</a:t>
            </a:r>
          </a:p>
          <a:p>
            <a:r>
              <a:rPr lang="en-US" sz="4000" dirty="0"/>
              <a:t>Trim and Pilot Items</a:t>
            </a:r>
          </a:p>
          <a:p>
            <a:r>
              <a:rPr lang="en-US" sz="4000" dirty="0"/>
              <a:t>Reduce Items to 4 per Scale</a:t>
            </a:r>
          </a:p>
          <a:p>
            <a:r>
              <a:rPr lang="en-US" sz="4000" dirty="0"/>
              <a:t>Compare to Criterion</a:t>
            </a:r>
          </a:p>
          <a:p>
            <a:endParaRPr lang="en-US" sz="2400" dirty="0"/>
          </a:p>
        </p:txBody>
      </p:sp>
    </p:spTree>
    <p:extLst>
      <p:ext uri="{BB962C8B-B14F-4D97-AF65-F5344CB8AC3E}">
        <p14:creationId xmlns:p14="http://schemas.microsoft.com/office/powerpoint/2010/main" val="3536028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43ED534-909B-40CB-ADB8-9C90A6CA0947}"/>
              </a:ext>
            </a:extLst>
          </p:cNvPr>
          <p:cNvSpPr>
            <a:spLocks noGrp="1"/>
          </p:cNvSpPr>
          <p:nvPr>
            <p:ph type="title"/>
          </p:nvPr>
        </p:nvSpPr>
        <p:spPr>
          <a:xfrm>
            <a:off x="838200" y="631825"/>
            <a:ext cx="10515600" cy="1325563"/>
          </a:xfrm>
        </p:spPr>
        <p:txBody>
          <a:bodyPr>
            <a:normAutofit/>
          </a:bodyPr>
          <a:lstStyle/>
          <a:p>
            <a:r>
              <a:rPr lang="en-US" dirty="0"/>
              <a:t>Examples</a:t>
            </a:r>
          </a:p>
        </p:txBody>
      </p:sp>
      <p:sp>
        <p:nvSpPr>
          <p:cNvPr id="3" name="Content Placeholder 2">
            <a:extLst>
              <a:ext uri="{FF2B5EF4-FFF2-40B4-BE49-F238E27FC236}">
                <a16:creationId xmlns:a16="http://schemas.microsoft.com/office/drawing/2014/main" xmlns="" id="{B2F3E667-B83B-4E4F-A786-502B760359CD}"/>
              </a:ext>
            </a:extLst>
          </p:cNvPr>
          <p:cNvSpPr>
            <a:spLocks noGrp="1"/>
          </p:cNvSpPr>
          <p:nvPr>
            <p:ph idx="1"/>
          </p:nvPr>
        </p:nvSpPr>
        <p:spPr>
          <a:xfrm>
            <a:off x="838200" y="2057400"/>
            <a:ext cx="10515600" cy="3871762"/>
          </a:xfrm>
        </p:spPr>
        <p:txBody>
          <a:bodyPr>
            <a:noAutofit/>
          </a:bodyPr>
          <a:lstStyle/>
          <a:p>
            <a:r>
              <a:rPr lang="en-US" sz="3600" dirty="0"/>
              <a:t>Narcissism</a:t>
            </a:r>
          </a:p>
          <a:p>
            <a:pPr lvl="1"/>
            <a:r>
              <a:rPr lang="en-US" sz="3600" dirty="0"/>
              <a:t>I am admired wherever I go.</a:t>
            </a:r>
          </a:p>
          <a:p>
            <a:r>
              <a:rPr lang="en-US" sz="3600" dirty="0"/>
              <a:t>Machiavellianism</a:t>
            </a:r>
          </a:p>
          <a:p>
            <a:pPr lvl="1"/>
            <a:r>
              <a:rPr lang="en-US" sz="3600" dirty="0"/>
              <a:t>I have no trouble letting others have power in a situation (R).</a:t>
            </a:r>
          </a:p>
          <a:p>
            <a:r>
              <a:rPr lang="en-US" sz="3600" dirty="0"/>
              <a:t>Psychopathy</a:t>
            </a:r>
          </a:p>
          <a:p>
            <a:pPr lvl="1"/>
            <a:r>
              <a:rPr lang="en-US" sz="3600" dirty="0"/>
              <a:t>Other people would say I act too quickly.</a:t>
            </a:r>
          </a:p>
        </p:txBody>
      </p:sp>
    </p:spTree>
    <p:extLst>
      <p:ext uri="{BB962C8B-B14F-4D97-AF65-F5344CB8AC3E}">
        <p14:creationId xmlns:p14="http://schemas.microsoft.com/office/powerpoint/2010/main" val="3634590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9F1E70-3126-4D15-A365-0CEFC6A54783}"/>
              </a:ext>
            </a:extLst>
          </p:cNvPr>
          <p:cNvSpPr>
            <a:spLocks noGrp="1"/>
          </p:cNvSpPr>
          <p:nvPr>
            <p:ph type="title"/>
          </p:nvPr>
        </p:nvSpPr>
        <p:spPr>
          <a:xfrm>
            <a:off x="838200" y="365125"/>
            <a:ext cx="10515600" cy="1325563"/>
          </a:xfrm>
        </p:spPr>
        <p:txBody>
          <a:bodyPr>
            <a:normAutofit/>
          </a:bodyPr>
          <a:lstStyle/>
          <a:p>
            <a:pPr algn="ctr"/>
            <a:r>
              <a:rPr lang="en-US" dirty="0"/>
              <a:t>Validation Study #1</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0188262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602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97028-016F-4F25-A46A-462F2764C980}"/>
              </a:ext>
            </a:extLst>
          </p:cNvPr>
          <p:cNvSpPr>
            <a:spLocks noGrp="1"/>
          </p:cNvSpPr>
          <p:nvPr>
            <p:ph type="title"/>
          </p:nvPr>
        </p:nvSpPr>
        <p:spPr/>
        <p:txBody>
          <a:bodyPr/>
          <a:lstStyle/>
          <a:p>
            <a:pPr algn="ctr"/>
            <a:r>
              <a:rPr lang="en-US" dirty="0"/>
              <a:t>Results</a:t>
            </a:r>
          </a:p>
        </p:txBody>
      </p:sp>
      <p:graphicFrame>
        <p:nvGraphicFramePr>
          <p:cNvPr id="4" name="Content Placeholder 3">
            <a:extLst>
              <a:ext uri="{FF2B5EF4-FFF2-40B4-BE49-F238E27FC236}">
                <a16:creationId xmlns:a16="http://schemas.microsoft.com/office/drawing/2014/main" xmlns="" id="{EEDED53C-D947-4D04-8FA9-4271D5275814}"/>
              </a:ext>
            </a:extLst>
          </p:cNvPr>
          <p:cNvGraphicFramePr>
            <a:graphicFrameLocks noGrp="1"/>
          </p:cNvGraphicFramePr>
          <p:nvPr>
            <p:ph sz="half" idx="1"/>
            <p:extLst>
              <p:ext uri="{D42A27DB-BD31-4B8C-83A1-F6EECF244321}">
                <p14:modId xmlns:p14="http://schemas.microsoft.com/office/powerpoint/2010/main" val="3004208455"/>
              </p:ext>
            </p:extLst>
          </p:nvPr>
        </p:nvGraphicFramePr>
        <p:xfrm>
          <a:off x="838200" y="1825625"/>
          <a:ext cx="5778500" cy="3017520"/>
        </p:xfrm>
        <a:graphic>
          <a:graphicData uri="http://schemas.openxmlformats.org/drawingml/2006/table">
            <a:tbl>
              <a:tblPr firstRow="1" bandRow="1">
                <a:tableStyleId>{5C22544A-7EE6-4342-B048-85BDC9FD1C3A}</a:tableStyleId>
              </a:tblPr>
              <a:tblGrid>
                <a:gridCol w="2730500">
                  <a:extLst>
                    <a:ext uri="{9D8B030D-6E8A-4147-A177-3AD203B41FA5}">
                      <a16:colId xmlns:a16="http://schemas.microsoft.com/office/drawing/2014/main" xmlns="" val="1859801123"/>
                    </a:ext>
                  </a:extLst>
                </a:gridCol>
                <a:gridCol w="1714500">
                  <a:extLst>
                    <a:ext uri="{9D8B030D-6E8A-4147-A177-3AD203B41FA5}">
                      <a16:colId xmlns:a16="http://schemas.microsoft.com/office/drawing/2014/main" xmlns="" val="3891737198"/>
                    </a:ext>
                  </a:extLst>
                </a:gridCol>
                <a:gridCol w="1333500">
                  <a:extLst>
                    <a:ext uri="{9D8B030D-6E8A-4147-A177-3AD203B41FA5}">
                      <a16:colId xmlns:a16="http://schemas.microsoft.com/office/drawing/2014/main" xmlns="" val="1189958266"/>
                    </a:ext>
                  </a:extLst>
                </a:gridCol>
              </a:tblGrid>
              <a:tr h="370840">
                <a:tc>
                  <a:txBody>
                    <a:bodyPr/>
                    <a:lstStyle/>
                    <a:p>
                      <a:r>
                        <a:rPr lang="en-US" sz="2800" dirty="0"/>
                        <a:t>Measure</a:t>
                      </a:r>
                    </a:p>
                  </a:txBody>
                  <a:tcPr marL="75103" marR="75103"/>
                </a:tc>
                <a:tc>
                  <a:txBody>
                    <a:bodyPr/>
                    <a:lstStyle/>
                    <a:p>
                      <a:r>
                        <a:rPr lang="en-US" sz="2800" dirty="0"/>
                        <a:t>Reliability</a:t>
                      </a:r>
                    </a:p>
                  </a:txBody>
                  <a:tcPr marL="75103" marR="75103"/>
                </a:tc>
                <a:tc>
                  <a:txBody>
                    <a:bodyPr/>
                    <a:lstStyle/>
                    <a:p>
                      <a:r>
                        <a:rPr lang="en-US" sz="2800" dirty="0"/>
                        <a:t>Validity - CWB</a:t>
                      </a:r>
                    </a:p>
                  </a:txBody>
                  <a:tcPr marL="75103" marR="75103"/>
                </a:tc>
                <a:extLst>
                  <a:ext uri="{0D108BD9-81ED-4DB2-BD59-A6C34878D82A}">
                    <a16:rowId xmlns:a16="http://schemas.microsoft.com/office/drawing/2014/main" xmlns="" val="2310842513"/>
                  </a:ext>
                </a:extLst>
              </a:tr>
              <a:tr h="370840">
                <a:tc>
                  <a:txBody>
                    <a:bodyPr/>
                    <a:lstStyle/>
                    <a:p>
                      <a:r>
                        <a:rPr lang="en-US" sz="2800" dirty="0"/>
                        <a:t>Psychopathy</a:t>
                      </a:r>
                    </a:p>
                  </a:txBody>
                  <a:tcPr marL="75103" marR="75103"/>
                </a:tc>
                <a:tc>
                  <a:txBody>
                    <a:bodyPr/>
                    <a:lstStyle/>
                    <a:p>
                      <a:r>
                        <a:rPr lang="en-US" sz="2800" dirty="0"/>
                        <a:t>.43</a:t>
                      </a:r>
                    </a:p>
                  </a:txBody>
                  <a:tcPr marL="75103" marR="75103"/>
                </a:tc>
                <a:tc>
                  <a:txBody>
                    <a:bodyPr/>
                    <a:lstStyle/>
                    <a:p>
                      <a:r>
                        <a:rPr lang="en-US" sz="2800" dirty="0"/>
                        <a:t>.55</a:t>
                      </a:r>
                    </a:p>
                  </a:txBody>
                  <a:tcPr marL="75103" marR="75103"/>
                </a:tc>
                <a:extLst>
                  <a:ext uri="{0D108BD9-81ED-4DB2-BD59-A6C34878D82A}">
                    <a16:rowId xmlns:a16="http://schemas.microsoft.com/office/drawing/2014/main" xmlns="" val="2800846689"/>
                  </a:ext>
                </a:extLst>
              </a:tr>
              <a:tr h="370840">
                <a:tc>
                  <a:txBody>
                    <a:bodyPr/>
                    <a:lstStyle/>
                    <a:p>
                      <a:r>
                        <a:rPr lang="en-US" sz="2800" dirty="0"/>
                        <a:t>Machiavellianism</a:t>
                      </a:r>
                    </a:p>
                  </a:txBody>
                  <a:tcPr marL="75103" marR="75103"/>
                </a:tc>
                <a:tc>
                  <a:txBody>
                    <a:bodyPr/>
                    <a:lstStyle/>
                    <a:p>
                      <a:r>
                        <a:rPr lang="en-US" sz="2800" dirty="0"/>
                        <a:t>.48</a:t>
                      </a:r>
                    </a:p>
                  </a:txBody>
                  <a:tcPr marL="75103" marR="75103"/>
                </a:tc>
                <a:tc>
                  <a:txBody>
                    <a:bodyPr/>
                    <a:lstStyle/>
                    <a:p>
                      <a:r>
                        <a:rPr lang="en-US" sz="2800" dirty="0"/>
                        <a:t>.41</a:t>
                      </a:r>
                    </a:p>
                  </a:txBody>
                  <a:tcPr marL="75103" marR="75103"/>
                </a:tc>
                <a:extLst>
                  <a:ext uri="{0D108BD9-81ED-4DB2-BD59-A6C34878D82A}">
                    <a16:rowId xmlns:a16="http://schemas.microsoft.com/office/drawing/2014/main" xmlns="" val="871661435"/>
                  </a:ext>
                </a:extLst>
              </a:tr>
              <a:tr h="370840">
                <a:tc>
                  <a:txBody>
                    <a:bodyPr/>
                    <a:lstStyle/>
                    <a:p>
                      <a:r>
                        <a:rPr lang="en-US" sz="2800" dirty="0"/>
                        <a:t>Narcissism</a:t>
                      </a:r>
                    </a:p>
                  </a:txBody>
                  <a:tcPr marL="75103" marR="75103"/>
                </a:tc>
                <a:tc>
                  <a:txBody>
                    <a:bodyPr/>
                    <a:lstStyle/>
                    <a:p>
                      <a:r>
                        <a:rPr lang="en-US" sz="2800" dirty="0"/>
                        <a:t>.53</a:t>
                      </a:r>
                    </a:p>
                  </a:txBody>
                  <a:tcPr marL="75103" marR="75103"/>
                </a:tc>
                <a:tc>
                  <a:txBody>
                    <a:bodyPr/>
                    <a:lstStyle/>
                    <a:p>
                      <a:r>
                        <a:rPr lang="en-US" sz="2800" dirty="0"/>
                        <a:t>.45</a:t>
                      </a:r>
                    </a:p>
                  </a:txBody>
                  <a:tcPr marL="75103" marR="75103"/>
                </a:tc>
                <a:extLst>
                  <a:ext uri="{0D108BD9-81ED-4DB2-BD59-A6C34878D82A}">
                    <a16:rowId xmlns:a16="http://schemas.microsoft.com/office/drawing/2014/main" xmlns="" val="3909052438"/>
                  </a:ext>
                </a:extLst>
              </a:tr>
              <a:tr h="370840">
                <a:tc>
                  <a:txBody>
                    <a:bodyPr/>
                    <a:lstStyle/>
                    <a:p>
                      <a:r>
                        <a:rPr lang="en-US" sz="2800" dirty="0"/>
                        <a:t>Total </a:t>
                      </a:r>
                    </a:p>
                  </a:txBody>
                  <a:tcPr marL="75103" marR="75103"/>
                </a:tc>
                <a:tc>
                  <a:txBody>
                    <a:bodyPr/>
                    <a:lstStyle/>
                    <a:p>
                      <a:r>
                        <a:rPr lang="en-US" sz="2800" dirty="0"/>
                        <a:t>.75</a:t>
                      </a:r>
                    </a:p>
                  </a:txBody>
                  <a:tcPr marL="75103" marR="75103"/>
                </a:tc>
                <a:tc>
                  <a:txBody>
                    <a:bodyPr/>
                    <a:lstStyle/>
                    <a:p>
                      <a:r>
                        <a:rPr lang="en-US" sz="2800" dirty="0"/>
                        <a:t>.57</a:t>
                      </a:r>
                    </a:p>
                  </a:txBody>
                  <a:tcPr marL="75103" marR="75103"/>
                </a:tc>
                <a:extLst>
                  <a:ext uri="{0D108BD9-81ED-4DB2-BD59-A6C34878D82A}">
                    <a16:rowId xmlns:a16="http://schemas.microsoft.com/office/drawing/2014/main" xmlns="" val="2422145006"/>
                  </a:ext>
                </a:extLst>
              </a:tr>
            </a:tbl>
          </a:graphicData>
        </a:graphic>
      </p:graphicFrame>
      <p:sp>
        <p:nvSpPr>
          <p:cNvPr id="5" name="Content Placeholder 4">
            <a:extLst>
              <a:ext uri="{FF2B5EF4-FFF2-40B4-BE49-F238E27FC236}">
                <a16:creationId xmlns:a16="http://schemas.microsoft.com/office/drawing/2014/main" xmlns="" id="{DE5A402B-38C0-4B7D-A8FC-43834345D5EC}"/>
              </a:ext>
            </a:extLst>
          </p:cNvPr>
          <p:cNvSpPr>
            <a:spLocks noGrp="1"/>
          </p:cNvSpPr>
          <p:nvPr>
            <p:ph sz="half" idx="2"/>
          </p:nvPr>
        </p:nvSpPr>
        <p:spPr>
          <a:xfrm>
            <a:off x="6985000" y="1825625"/>
            <a:ext cx="4368800" cy="4351338"/>
          </a:xfrm>
        </p:spPr>
        <p:txBody>
          <a:bodyPr>
            <a:normAutofit fontScale="92500" lnSpcReduction="10000"/>
          </a:bodyPr>
          <a:lstStyle/>
          <a:p>
            <a:r>
              <a:rPr lang="en-US" dirty="0"/>
              <a:t>Reliability not good</a:t>
            </a:r>
          </a:p>
          <a:p>
            <a:pPr lvl="1"/>
            <a:r>
              <a:rPr lang="en-US" dirty="0"/>
              <a:t>But wanted to mix in negative (reversed scored item) </a:t>
            </a:r>
          </a:p>
          <a:p>
            <a:r>
              <a:rPr lang="en-US" dirty="0"/>
              <a:t>Validity very strong</a:t>
            </a:r>
          </a:p>
          <a:p>
            <a:r>
              <a:rPr lang="en-US" dirty="0"/>
              <a:t>Self Report</a:t>
            </a:r>
          </a:p>
          <a:p>
            <a:r>
              <a:rPr lang="en-US" dirty="0"/>
              <a:t>Maximized validity through selection of items</a:t>
            </a:r>
          </a:p>
          <a:p>
            <a:r>
              <a:rPr lang="en-US" dirty="0"/>
              <a:t>Psychopathy about as valid as Total</a:t>
            </a:r>
          </a:p>
          <a:p>
            <a:r>
              <a:rPr lang="en-US" dirty="0"/>
              <a:t>High intercorrelations between Dark Triad</a:t>
            </a:r>
          </a:p>
        </p:txBody>
      </p:sp>
    </p:spTree>
    <p:extLst>
      <p:ext uri="{BB962C8B-B14F-4D97-AF65-F5344CB8AC3E}">
        <p14:creationId xmlns:p14="http://schemas.microsoft.com/office/powerpoint/2010/main" val="574287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9F1E70-3126-4D15-A365-0CEFC6A54783}"/>
              </a:ext>
            </a:extLst>
          </p:cNvPr>
          <p:cNvSpPr>
            <a:spLocks noGrp="1"/>
          </p:cNvSpPr>
          <p:nvPr>
            <p:ph type="title"/>
          </p:nvPr>
        </p:nvSpPr>
        <p:spPr>
          <a:xfrm>
            <a:off x="838200" y="365125"/>
            <a:ext cx="10515600" cy="1325563"/>
          </a:xfrm>
        </p:spPr>
        <p:txBody>
          <a:bodyPr>
            <a:normAutofit/>
          </a:bodyPr>
          <a:lstStyle/>
          <a:p>
            <a:pPr algn="ctr"/>
            <a:r>
              <a:rPr lang="en-US" dirty="0"/>
              <a:t>Validation Study #2</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330354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40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7" name="Content Placeholder 6" descr="A person wearing a suit and tie posing for a photo&#10;&#10;Description generated with very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771" r="15154"/>
          <a:stretch/>
        </p:blipFill>
        <p:spPr>
          <a:xfrm>
            <a:off x="20" y="10"/>
            <a:ext cx="4635571" cy="6857990"/>
          </a:xfrm>
          <a:prstGeom prst="rect">
            <a:avLst/>
          </a:prstGeom>
          <a:effectLst/>
        </p:spPr>
      </p:pic>
      <p:cxnSp>
        <p:nvCxnSpPr>
          <p:cNvPr id="28" name="Straight Connector 2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a:solidFill>
              <a:srgbClr val="5B4D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pPr>
              <a:lnSpc>
                <a:spcPct val="80000"/>
              </a:lnSpc>
            </a:pPr>
            <a:r>
              <a:rPr lang="en-US" dirty="0"/>
              <a:t>Dennis Doverspike, Doverspike Consulting LLC</a:t>
            </a:r>
          </a:p>
        </p:txBody>
      </p:sp>
      <p:sp>
        <p:nvSpPr>
          <p:cNvPr id="4" name="Content Placeholder 3"/>
          <p:cNvSpPr>
            <a:spLocks noGrp="1"/>
          </p:cNvSpPr>
          <p:nvPr>
            <p:ph sz="half" idx="1"/>
          </p:nvPr>
        </p:nvSpPr>
        <p:spPr>
          <a:xfrm>
            <a:off x="4965431" y="2438400"/>
            <a:ext cx="6586489" cy="3785419"/>
          </a:xfrm>
        </p:spPr>
        <p:txBody>
          <a:bodyPr vert="horz" lIns="91440" tIns="45720" rIns="91440" bIns="45720" rtlCol="0">
            <a:normAutofit/>
          </a:bodyPr>
          <a:lstStyle/>
          <a:p>
            <a:r>
              <a:rPr lang="en-US" sz="2000" dirty="0"/>
              <a:t>Dennis Doverspike, Ph.D., ABPP, is President of Doverspike Consulting LLC. He is certified as a specialist in Industrial-Organizational Psychology and in Organizational and Business Consulting Psychology by the American Board of Professional Psychology (ABPP), serves on the Board of the American Board of Organizational and Business Consulting Psychology, and is a licensed psychologist in the State of Ohio. Dr. Doverspike has over forty years of experience working with consulting firms and with public and private sector organizations.  He is the author of 3 books and over 150 other professional publications. Dennis Doverspike received his Ph.D. in Psychology in 1983 from the University of Akron. </a:t>
            </a:r>
          </a:p>
        </p:txBody>
      </p:sp>
    </p:spTree>
    <p:extLst>
      <p:ext uri="{BB962C8B-B14F-4D97-AF65-F5344CB8AC3E}">
        <p14:creationId xmlns:p14="http://schemas.microsoft.com/office/powerpoint/2010/main" val="2982290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97028-016F-4F25-A46A-462F2764C980}"/>
              </a:ext>
            </a:extLst>
          </p:cNvPr>
          <p:cNvSpPr>
            <a:spLocks noGrp="1"/>
          </p:cNvSpPr>
          <p:nvPr>
            <p:ph type="title"/>
          </p:nvPr>
        </p:nvSpPr>
        <p:spPr/>
        <p:txBody>
          <a:bodyPr/>
          <a:lstStyle/>
          <a:p>
            <a:pPr algn="ctr"/>
            <a:r>
              <a:rPr lang="en-US" dirty="0"/>
              <a:t>Results</a:t>
            </a:r>
          </a:p>
        </p:txBody>
      </p:sp>
      <p:graphicFrame>
        <p:nvGraphicFramePr>
          <p:cNvPr id="4" name="Content Placeholder 3">
            <a:extLst>
              <a:ext uri="{FF2B5EF4-FFF2-40B4-BE49-F238E27FC236}">
                <a16:creationId xmlns:a16="http://schemas.microsoft.com/office/drawing/2014/main" xmlns="" id="{EEDED53C-D947-4D04-8FA9-4271D5275814}"/>
              </a:ext>
            </a:extLst>
          </p:cNvPr>
          <p:cNvGraphicFramePr>
            <a:graphicFrameLocks noGrp="1"/>
          </p:cNvGraphicFramePr>
          <p:nvPr>
            <p:ph idx="1"/>
            <p:extLst>
              <p:ext uri="{D42A27DB-BD31-4B8C-83A1-F6EECF244321}">
                <p14:modId xmlns:p14="http://schemas.microsoft.com/office/powerpoint/2010/main" val="2982074845"/>
              </p:ext>
            </p:extLst>
          </p:nvPr>
        </p:nvGraphicFramePr>
        <p:xfrm>
          <a:off x="838200" y="1825625"/>
          <a:ext cx="11198517" cy="3108960"/>
        </p:xfrm>
        <a:graphic>
          <a:graphicData uri="http://schemas.openxmlformats.org/drawingml/2006/table">
            <a:tbl>
              <a:tblPr firstRow="1" bandRow="1">
                <a:tableStyleId>{5C22544A-7EE6-4342-B048-85BDC9FD1C3A}</a:tableStyleId>
              </a:tblPr>
              <a:tblGrid>
                <a:gridCol w="4521200">
                  <a:extLst>
                    <a:ext uri="{9D8B030D-6E8A-4147-A177-3AD203B41FA5}">
                      <a16:colId xmlns:a16="http://schemas.microsoft.com/office/drawing/2014/main" xmlns="" val="1859801123"/>
                    </a:ext>
                  </a:extLst>
                </a:gridCol>
                <a:gridCol w="1778000">
                  <a:extLst>
                    <a:ext uri="{9D8B030D-6E8A-4147-A177-3AD203B41FA5}">
                      <a16:colId xmlns:a16="http://schemas.microsoft.com/office/drawing/2014/main" xmlns="" val="3891737198"/>
                    </a:ext>
                  </a:extLst>
                </a:gridCol>
                <a:gridCol w="1587500">
                  <a:extLst>
                    <a:ext uri="{9D8B030D-6E8A-4147-A177-3AD203B41FA5}">
                      <a16:colId xmlns:a16="http://schemas.microsoft.com/office/drawing/2014/main" xmlns="" val="1189958266"/>
                    </a:ext>
                  </a:extLst>
                </a:gridCol>
                <a:gridCol w="1739900">
                  <a:extLst>
                    <a:ext uri="{9D8B030D-6E8A-4147-A177-3AD203B41FA5}">
                      <a16:colId xmlns:a16="http://schemas.microsoft.com/office/drawing/2014/main" xmlns="" val="2308727846"/>
                    </a:ext>
                  </a:extLst>
                </a:gridCol>
                <a:gridCol w="1571917">
                  <a:extLst>
                    <a:ext uri="{9D8B030D-6E8A-4147-A177-3AD203B41FA5}">
                      <a16:colId xmlns:a16="http://schemas.microsoft.com/office/drawing/2014/main" xmlns="" val="963363937"/>
                    </a:ext>
                  </a:extLst>
                </a:gridCol>
              </a:tblGrid>
              <a:tr h="370840">
                <a:tc>
                  <a:txBody>
                    <a:bodyPr/>
                    <a:lstStyle/>
                    <a:p>
                      <a:endParaRPr lang="en-US" sz="2800" dirty="0"/>
                    </a:p>
                  </a:txBody>
                  <a:tcPr marL="152415" marR="152415"/>
                </a:tc>
                <a:tc>
                  <a:txBody>
                    <a:bodyPr/>
                    <a:lstStyle/>
                    <a:p>
                      <a:r>
                        <a:rPr lang="en-US" sz="2800" dirty="0"/>
                        <a:t>Study 1</a:t>
                      </a:r>
                    </a:p>
                  </a:txBody>
                  <a:tcPr marL="152415" marR="152415"/>
                </a:tc>
                <a:tc>
                  <a:txBody>
                    <a:bodyPr/>
                    <a:lstStyle/>
                    <a:p>
                      <a:r>
                        <a:rPr lang="en-US" sz="2800" dirty="0"/>
                        <a:t>N = 85</a:t>
                      </a:r>
                    </a:p>
                  </a:txBody>
                  <a:tcPr marL="152415" marR="152415"/>
                </a:tc>
                <a:tc>
                  <a:txBody>
                    <a:bodyPr/>
                    <a:lstStyle/>
                    <a:p>
                      <a:r>
                        <a:rPr lang="en-US" sz="2800" dirty="0"/>
                        <a:t>Study 2</a:t>
                      </a:r>
                    </a:p>
                  </a:txBody>
                  <a:tcPr marL="152415" marR="152415"/>
                </a:tc>
                <a:tc>
                  <a:txBody>
                    <a:bodyPr/>
                    <a:lstStyle/>
                    <a:p>
                      <a:r>
                        <a:rPr lang="en-US" sz="2800" dirty="0"/>
                        <a:t>N = 218</a:t>
                      </a:r>
                    </a:p>
                  </a:txBody>
                  <a:tcPr marL="152415" marR="152415"/>
                </a:tc>
                <a:extLst>
                  <a:ext uri="{0D108BD9-81ED-4DB2-BD59-A6C34878D82A}">
                    <a16:rowId xmlns:a16="http://schemas.microsoft.com/office/drawing/2014/main" xmlns="" val="2878582884"/>
                  </a:ext>
                </a:extLst>
              </a:tr>
              <a:tr h="370840">
                <a:tc>
                  <a:txBody>
                    <a:bodyPr/>
                    <a:lstStyle/>
                    <a:p>
                      <a:r>
                        <a:rPr lang="en-US" sz="2800" dirty="0"/>
                        <a:t>Measure</a:t>
                      </a:r>
                    </a:p>
                  </a:txBody>
                  <a:tcPr marL="152415" marR="152415"/>
                </a:tc>
                <a:tc>
                  <a:txBody>
                    <a:bodyPr/>
                    <a:lstStyle/>
                    <a:p>
                      <a:r>
                        <a:rPr lang="en-US" sz="2800" dirty="0"/>
                        <a:t>Reliability</a:t>
                      </a:r>
                    </a:p>
                  </a:txBody>
                  <a:tcPr marL="152415" marR="152415"/>
                </a:tc>
                <a:tc>
                  <a:txBody>
                    <a:bodyPr/>
                    <a:lstStyle/>
                    <a:p>
                      <a:r>
                        <a:rPr lang="en-US" sz="2800" dirty="0"/>
                        <a:t>Validity</a:t>
                      </a:r>
                    </a:p>
                  </a:txBody>
                  <a:tcPr marL="152415" marR="152415"/>
                </a:tc>
                <a:tc>
                  <a:txBody>
                    <a:bodyPr/>
                    <a:lstStyle/>
                    <a:p>
                      <a:r>
                        <a:rPr lang="en-US" sz="2800" dirty="0"/>
                        <a:t>Reliability</a:t>
                      </a:r>
                    </a:p>
                  </a:txBody>
                  <a:tcPr marL="152415" marR="152415"/>
                </a:tc>
                <a:tc>
                  <a:txBody>
                    <a:bodyPr/>
                    <a:lstStyle/>
                    <a:p>
                      <a:r>
                        <a:rPr lang="en-US" sz="2800" dirty="0"/>
                        <a:t>Validity</a:t>
                      </a:r>
                    </a:p>
                  </a:txBody>
                  <a:tcPr marL="152415" marR="152415"/>
                </a:tc>
                <a:extLst>
                  <a:ext uri="{0D108BD9-81ED-4DB2-BD59-A6C34878D82A}">
                    <a16:rowId xmlns:a16="http://schemas.microsoft.com/office/drawing/2014/main" xmlns="" val="2310842513"/>
                  </a:ext>
                </a:extLst>
              </a:tr>
              <a:tr h="370840">
                <a:tc>
                  <a:txBody>
                    <a:bodyPr/>
                    <a:lstStyle/>
                    <a:p>
                      <a:r>
                        <a:rPr lang="en-US" sz="2800" dirty="0"/>
                        <a:t>Psychopathy</a:t>
                      </a:r>
                    </a:p>
                  </a:txBody>
                  <a:tcPr marL="152415" marR="152415"/>
                </a:tc>
                <a:tc>
                  <a:txBody>
                    <a:bodyPr/>
                    <a:lstStyle/>
                    <a:p>
                      <a:r>
                        <a:rPr lang="en-US" sz="2800" dirty="0"/>
                        <a:t>.43</a:t>
                      </a:r>
                    </a:p>
                  </a:txBody>
                  <a:tcPr marL="75103" marR="75103"/>
                </a:tc>
                <a:tc>
                  <a:txBody>
                    <a:bodyPr/>
                    <a:lstStyle/>
                    <a:p>
                      <a:r>
                        <a:rPr lang="en-US" sz="2800" dirty="0"/>
                        <a:t>.55</a:t>
                      </a:r>
                    </a:p>
                  </a:txBody>
                  <a:tcPr marL="75103" marR="75103"/>
                </a:tc>
                <a:tc>
                  <a:txBody>
                    <a:bodyPr/>
                    <a:lstStyle/>
                    <a:p>
                      <a:r>
                        <a:rPr lang="en-US" sz="2800" dirty="0"/>
                        <a:t>.43</a:t>
                      </a:r>
                    </a:p>
                  </a:txBody>
                  <a:tcPr marL="152415" marR="152415"/>
                </a:tc>
                <a:tc>
                  <a:txBody>
                    <a:bodyPr/>
                    <a:lstStyle/>
                    <a:p>
                      <a:r>
                        <a:rPr lang="en-US" sz="2800" dirty="0"/>
                        <a:t>.36</a:t>
                      </a:r>
                    </a:p>
                  </a:txBody>
                  <a:tcPr marL="152415" marR="152415"/>
                </a:tc>
                <a:extLst>
                  <a:ext uri="{0D108BD9-81ED-4DB2-BD59-A6C34878D82A}">
                    <a16:rowId xmlns:a16="http://schemas.microsoft.com/office/drawing/2014/main" xmlns="" val="2800846689"/>
                  </a:ext>
                </a:extLst>
              </a:tr>
              <a:tr h="370840">
                <a:tc>
                  <a:txBody>
                    <a:bodyPr/>
                    <a:lstStyle/>
                    <a:p>
                      <a:r>
                        <a:rPr lang="en-US" sz="2800" dirty="0"/>
                        <a:t>Machiavellianism</a:t>
                      </a:r>
                    </a:p>
                  </a:txBody>
                  <a:tcPr marL="152415" marR="152415"/>
                </a:tc>
                <a:tc>
                  <a:txBody>
                    <a:bodyPr/>
                    <a:lstStyle/>
                    <a:p>
                      <a:r>
                        <a:rPr lang="en-US" sz="2800" dirty="0"/>
                        <a:t>.48</a:t>
                      </a:r>
                    </a:p>
                  </a:txBody>
                  <a:tcPr marL="75103" marR="75103"/>
                </a:tc>
                <a:tc>
                  <a:txBody>
                    <a:bodyPr/>
                    <a:lstStyle/>
                    <a:p>
                      <a:r>
                        <a:rPr lang="en-US" sz="2800" dirty="0"/>
                        <a:t>.41</a:t>
                      </a:r>
                    </a:p>
                  </a:txBody>
                  <a:tcPr marL="75103" marR="75103"/>
                </a:tc>
                <a:tc>
                  <a:txBody>
                    <a:bodyPr/>
                    <a:lstStyle/>
                    <a:p>
                      <a:r>
                        <a:rPr lang="en-US" sz="2800" dirty="0"/>
                        <a:t>.51</a:t>
                      </a:r>
                    </a:p>
                  </a:txBody>
                  <a:tcPr marL="152415" marR="152415"/>
                </a:tc>
                <a:tc>
                  <a:txBody>
                    <a:bodyPr/>
                    <a:lstStyle/>
                    <a:p>
                      <a:r>
                        <a:rPr lang="en-US" sz="2800" dirty="0"/>
                        <a:t>.31</a:t>
                      </a:r>
                    </a:p>
                  </a:txBody>
                  <a:tcPr marL="152415" marR="152415"/>
                </a:tc>
                <a:extLst>
                  <a:ext uri="{0D108BD9-81ED-4DB2-BD59-A6C34878D82A}">
                    <a16:rowId xmlns:a16="http://schemas.microsoft.com/office/drawing/2014/main" xmlns="" val="871661435"/>
                  </a:ext>
                </a:extLst>
              </a:tr>
              <a:tr h="370840">
                <a:tc>
                  <a:txBody>
                    <a:bodyPr/>
                    <a:lstStyle/>
                    <a:p>
                      <a:r>
                        <a:rPr lang="en-US" sz="2800" dirty="0"/>
                        <a:t>Narcissism</a:t>
                      </a:r>
                    </a:p>
                  </a:txBody>
                  <a:tcPr marL="152415" marR="152415"/>
                </a:tc>
                <a:tc>
                  <a:txBody>
                    <a:bodyPr/>
                    <a:lstStyle/>
                    <a:p>
                      <a:r>
                        <a:rPr lang="en-US" sz="2800" dirty="0"/>
                        <a:t>.53</a:t>
                      </a:r>
                    </a:p>
                  </a:txBody>
                  <a:tcPr marL="75103" marR="75103"/>
                </a:tc>
                <a:tc>
                  <a:txBody>
                    <a:bodyPr/>
                    <a:lstStyle/>
                    <a:p>
                      <a:r>
                        <a:rPr lang="en-US" sz="2800" dirty="0"/>
                        <a:t>.45</a:t>
                      </a:r>
                    </a:p>
                  </a:txBody>
                  <a:tcPr marL="75103" marR="75103"/>
                </a:tc>
                <a:tc>
                  <a:txBody>
                    <a:bodyPr/>
                    <a:lstStyle/>
                    <a:p>
                      <a:r>
                        <a:rPr lang="en-US" sz="2800" dirty="0"/>
                        <a:t>.36</a:t>
                      </a:r>
                    </a:p>
                  </a:txBody>
                  <a:tcPr marL="152415" marR="152415"/>
                </a:tc>
                <a:tc>
                  <a:txBody>
                    <a:bodyPr/>
                    <a:lstStyle/>
                    <a:p>
                      <a:r>
                        <a:rPr lang="en-US" sz="2800" dirty="0"/>
                        <a:t>.18</a:t>
                      </a:r>
                    </a:p>
                  </a:txBody>
                  <a:tcPr marL="152415" marR="152415"/>
                </a:tc>
                <a:extLst>
                  <a:ext uri="{0D108BD9-81ED-4DB2-BD59-A6C34878D82A}">
                    <a16:rowId xmlns:a16="http://schemas.microsoft.com/office/drawing/2014/main" xmlns="" val="3909052438"/>
                  </a:ext>
                </a:extLst>
              </a:tr>
              <a:tr h="370840">
                <a:tc>
                  <a:txBody>
                    <a:bodyPr/>
                    <a:lstStyle/>
                    <a:p>
                      <a:r>
                        <a:rPr lang="en-US" sz="2800" dirty="0"/>
                        <a:t>Total </a:t>
                      </a:r>
                    </a:p>
                  </a:txBody>
                  <a:tcPr marL="152415" marR="152415"/>
                </a:tc>
                <a:tc>
                  <a:txBody>
                    <a:bodyPr/>
                    <a:lstStyle/>
                    <a:p>
                      <a:r>
                        <a:rPr lang="en-US" sz="2800" dirty="0"/>
                        <a:t>.75</a:t>
                      </a:r>
                    </a:p>
                  </a:txBody>
                  <a:tcPr marL="75103" marR="75103"/>
                </a:tc>
                <a:tc>
                  <a:txBody>
                    <a:bodyPr/>
                    <a:lstStyle/>
                    <a:p>
                      <a:r>
                        <a:rPr lang="en-US" sz="2800" dirty="0"/>
                        <a:t>.57</a:t>
                      </a:r>
                    </a:p>
                  </a:txBody>
                  <a:tcPr marL="75103" marR="75103"/>
                </a:tc>
                <a:tc>
                  <a:txBody>
                    <a:bodyPr/>
                    <a:lstStyle/>
                    <a:p>
                      <a:r>
                        <a:rPr lang="en-US" sz="2800" dirty="0"/>
                        <a:t>.66</a:t>
                      </a:r>
                    </a:p>
                  </a:txBody>
                  <a:tcPr marL="152415" marR="152415"/>
                </a:tc>
                <a:tc>
                  <a:txBody>
                    <a:bodyPr/>
                    <a:lstStyle/>
                    <a:p>
                      <a:r>
                        <a:rPr lang="en-US" sz="2800" dirty="0"/>
                        <a:t>.39</a:t>
                      </a:r>
                    </a:p>
                  </a:txBody>
                  <a:tcPr marL="152415" marR="152415"/>
                </a:tc>
                <a:extLst>
                  <a:ext uri="{0D108BD9-81ED-4DB2-BD59-A6C34878D82A}">
                    <a16:rowId xmlns:a16="http://schemas.microsoft.com/office/drawing/2014/main" xmlns="" val="2422145006"/>
                  </a:ext>
                </a:extLst>
              </a:tr>
            </a:tbl>
          </a:graphicData>
        </a:graphic>
      </p:graphicFrame>
    </p:spTree>
    <p:extLst>
      <p:ext uri="{BB962C8B-B14F-4D97-AF65-F5344CB8AC3E}">
        <p14:creationId xmlns:p14="http://schemas.microsoft.com/office/powerpoint/2010/main" val="1548011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47" name="Rectangle 46">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9" name="Picture 48">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rcRect b="10582"/>
          <a:stretch>
            <a:fillRect/>
          </a:stretch>
        </p:blipFill>
        <p:spPr>
          <a:xfrm>
            <a:off x="-1" y="725738"/>
            <a:ext cx="12192000" cy="6132262"/>
          </a:xfrm>
          <a:custGeom>
            <a:avLst/>
            <a:gdLst>
              <a:gd name="connsiteX0" fmla="*/ 0 w 12192000"/>
              <a:gd name="connsiteY0" fmla="*/ 0 h 6132262"/>
              <a:gd name="connsiteX1" fmla="*/ 12192000 w 12192000"/>
              <a:gd name="connsiteY1" fmla="*/ 0 h 6132262"/>
              <a:gd name="connsiteX2" fmla="*/ 12192000 w 12192000"/>
              <a:gd name="connsiteY2" fmla="*/ 6132262 h 6132262"/>
              <a:gd name="connsiteX3" fmla="*/ 0 w 12192000"/>
              <a:gd name="connsiteY3" fmla="*/ 6132262 h 6132262"/>
            </a:gdLst>
            <a:ahLst/>
            <a:cxnLst>
              <a:cxn ang="0">
                <a:pos x="connsiteX0" y="connsiteY0"/>
              </a:cxn>
              <a:cxn ang="0">
                <a:pos x="connsiteX1" y="connsiteY1"/>
              </a:cxn>
              <a:cxn ang="0">
                <a:pos x="connsiteX2" y="connsiteY2"/>
              </a:cxn>
              <a:cxn ang="0">
                <a:pos x="connsiteX3" y="connsiteY3"/>
              </a:cxn>
            </a:cxnLst>
            <a:rect l="l" t="t" r="r" b="b"/>
            <a:pathLst>
              <a:path w="12192000" h="6132262">
                <a:moveTo>
                  <a:pt x="0" y="0"/>
                </a:moveTo>
                <a:lnTo>
                  <a:pt x="12192000" y="0"/>
                </a:lnTo>
                <a:lnTo>
                  <a:pt x="12192000" y="6132262"/>
                </a:lnTo>
                <a:lnTo>
                  <a:pt x="0" y="6132262"/>
                </a:lnTo>
                <a:close/>
              </a:path>
            </a:pathLst>
          </a:custGeom>
        </p:spPr>
      </p:pic>
      <p:sp>
        <p:nvSpPr>
          <p:cNvPr id="6" name="Title 5"/>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dirty="0">
                <a:solidFill>
                  <a:srgbClr val="FFFFFF"/>
                </a:solidFill>
                <a:latin typeface="+mj-lt"/>
                <a:ea typeface="+mj-ea"/>
                <a:cs typeface="+mj-cs"/>
              </a:rPr>
              <a:t>Approach 2: Dark Triad into SJTs  </a:t>
            </a:r>
          </a:p>
        </p:txBody>
      </p:sp>
      <p:sp>
        <p:nvSpPr>
          <p:cNvPr id="7" name="Text Placeholder 6"/>
          <p:cNvSpPr>
            <a:spLocks noGrp="1"/>
          </p:cNvSpPr>
          <p:nvPr>
            <p:ph type="body" idx="1"/>
          </p:nvPr>
        </p:nvSpPr>
        <p:spPr>
          <a:xfrm>
            <a:off x="804788" y="5318990"/>
            <a:ext cx="9416898" cy="723670"/>
          </a:xfrm>
        </p:spPr>
        <p:txBody>
          <a:bodyPr vert="horz" lIns="91440" tIns="45720" rIns="91440" bIns="45720" rtlCol="0" anchor="t">
            <a:normAutofit/>
          </a:bodyPr>
          <a:lstStyle/>
          <a:p>
            <a:endParaRPr lang="en-US" sz="1800" kern="1200" dirty="0">
              <a:solidFill>
                <a:srgbClr val="000000"/>
              </a:solidFill>
              <a:latin typeface="+mn-lt"/>
              <a:ea typeface="+mn-ea"/>
              <a:cs typeface="+mn-cs"/>
            </a:endParaRPr>
          </a:p>
        </p:txBody>
      </p:sp>
    </p:spTree>
    <p:extLst>
      <p:ext uri="{BB962C8B-B14F-4D97-AF65-F5344CB8AC3E}">
        <p14:creationId xmlns:p14="http://schemas.microsoft.com/office/powerpoint/2010/main" val="204126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2" name="Title 1"/>
          <p:cNvSpPr>
            <a:spLocks noGrp="1"/>
          </p:cNvSpPr>
          <p:nvPr>
            <p:ph type="title"/>
          </p:nvPr>
        </p:nvSpPr>
        <p:spPr>
          <a:xfrm>
            <a:off x="1776173" y="1325217"/>
            <a:ext cx="2556390" cy="4774465"/>
          </a:xfrm>
        </p:spPr>
        <p:txBody>
          <a:bodyPr anchor="t">
            <a:normAutofit/>
          </a:bodyPr>
          <a:lstStyle/>
          <a:p>
            <a:pPr algn="r"/>
            <a:r>
              <a:rPr lang="en-US" sz="5400" dirty="0">
                <a:solidFill>
                  <a:srgbClr val="FFFFFF"/>
                </a:solidFill>
              </a:rPr>
              <a:t>New Element – SJTs for Dark Triad</a:t>
            </a:r>
          </a:p>
        </p:txBody>
      </p:sp>
      <p:sp>
        <p:nvSpPr>
          <p:cNvPr id="3" name="Content Placeholder 2"/>
          <p:cNvSpPr>
            <a:spLocks noGrp="1"/>
          </p:cNvSpPr>
          <p:nvPr>
            <p:ph idx="1"/>
          </p:nvPr>
        </p:nvSpPr>
        <p:spPr>
          <a:xfrm>
            <a:off x="4976029" y="1608667"/>
            <a:ext cx="6291241" cy="4491015"/>
          </a:xfrm>
        </p:spPr>
        <p:txBody>
          <a:bodyPr>
            <a:normAutofit/>
          </a:bodyPr>
          <a:lstStyle/>
          <a:p>
            <a:r>
              <a:rPr lang="en-US" sz="4000" dirty="0">
                <a:solidFill>
                  <a:srgbClr val="FFFFFF"/>
                </a:solidFill>
              </a:rPr>
              <a:t>Decision to use Situational Judgment Test (SJT) items</a:t>
            </a:r>
          </a:p>
          <a:p>
            <a:r>
              <a:rPr lang="en-US" sz="4000" dirty="0">
                <a:solidFill>
                  <a:srgbClr val="FFFFFF"/>
                </a:solidFill>
              </a:rPr>
              <a:t>What is an SJT?</a:t>
            </a:r>
          </a:p>
          <a:p>
            <a:pPr lvl="1"/>
            <a:r>
              <a:rPr lang="en-US" sz="4000" dirty="0">
                <a:solidFill>
                  <a:srgbClr val="FFFFFF"/>
                </a:solidFill>
              </a:rPr>
              <a:t>Mike McDaniel &amp; Deb Whetzel</a:t>
            </a:r>
          </a:p>
          <a:p>
            <a:pPr lvl="1"/>
            <a:r>
              <a:rPr lang="en-US" sz="4000" dirty="0">
                <a:solidFill>
                  <a:srgbClr val="FFFFFF"/>
                </a:solidFill>
              </a:rPr>
              <a:t>Winfred Arthur</a:t>
            </a:r>
          </a:p>
          <a:p>
            <a:pPr lvl="1"/>
            <a:endParaRPr lang="en-US" sz="2000" dirty="0">
              <a:solidFill>
                <a:srgbClr val="FFFFFF"/>
              </a:solidFill>
            </a:endParaRPr>
          </a:p>
        </p:txBody>
      </p:sp>
    </p:spTree>
    <p:extLst>
      <p:ext uri="{BB962C8B-B14F-4D97-AF65-F5344CB8AC3E}">
        <p14:creationId xmlns:p14="http://schemas.microsoft.com/office/powerpoint/2010/main" val="352194490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r>
              <a:rPr lang="en-US" sz="9600" dirty="0">
                <a:solidFill>
                  <a:srgbClr val="FFFFFF"/>
                </a:solidFill>
              </a:rPr>
              <a:t>SJT</a:t>
            </a:r>
          </a:p>
        </p:txBody>
      </p:sp>
      <p:sp>
        <p:nvSpPr>
          <p:cNvPr id="3" name="Content Placeholder 2"/>
          <p:cNvSpPr>
            <a:spLocks noGrp="1"/>
          </p:cNvSpPr>
          <p:nvPr>
            <p:ph idx="1"/>
          </p:nvPr>
        </p:nvSpPr>
        <p:spPr>
          <a:xfrm>
            <a:off x="5120640" y="638176"/>
            <a:ext cx="6281928" cy="5415152"/>
          </a:xfrm>
        </p:spPr>
        <p:txBody>
          <a:bodyPr anchor="ctr">
            <a:normAutofit lnSpcReduction="10000"/>
          </a:bodyPr>
          <a:lstStyle/>
          <a:p>
            <a:r>
              <a:rPr lang="en-US" sz="2400" dirty="0"/>
              <a:t>Low fidelity simulation</a:t>
            </a:r>
          </a:p>
          <a:p>
            <a:r>
              <a:rPr lang="en-US" sz="2400" dirty="0"/>
              <a:t>Dilemmas relate to Dark Triad</a:t>
            </a:r>
          </a:p>
          <a:p>
            <a:r>
              <a:rPr lang="en-US" sz="2400" dirty="0"/>
              <a:t>Ideal for jobs with a great deal of interaction with others</a:t>
            </a:r>
          </a:p>
          <a:p>
            <a:r>
              <a:rPr lang="en-US" sz="2400" dirty="0"/>
              <a:t>Recently, used to measure personality dimensions </a:t>
            </a:r>
          </a:p>
          <a:p>
            <a:r>
              <a:rPr lang="en-US" sz="2400" dirty="0"/>
              <a:t>Job relevant scenario – followed by alternatives</a:t>
            </a:r>
          </a:p>
          <a:p>
            <a:r>
              <a:rPr lang="en-US" sz="2400" dirty="0"/>
              <a:t>A number of scoring solutions</a:t>
            </a:r>
          </a:p>
          <a:p>
            <a:r>
              <a:rPr lang="en-US" sz="2400" i="1" dirty="0"/>
              <a:t>You notice a man robbing a store. What would you do?</a:t>
            </a:r>
          </a:p>
          <a:p>
            <a:pPr marL="914400" lvl="1" indent="-457200">
              <a:buFont typeface="+mj-lt"/>
              <a:buAutoNum type="arabicPeriod"/>
            </a:pPr>
            <a:r>
              <a:rPr lang="en-US" i="1" dirty="0"/>
              <a:t>Leave the store quickly.</a:t>
            </a:r>
          </a:p>
          <a:p>
            <a:pPr marL="914400" lvl="1" indent="-457200">
              <a:buFont typeface="+mj-lt"/>
              <a:buAutoNum type="arabicPeriod"/>
            </a:pPr>
            <a:r>
              <a:rPr lang="en-US" i="1" dirty="0"/>
              <a:t>Try to apprehend the robber.</a:t>
            </a:r>
          </a:p>
          <a:p>
            <a:pPr marL="914400" lvl="1" indent="-457200">
              <a:buFont typeface="+mj-lt"/>
              <a:buAutoNum type="arabicPeriod"/>
            </a:pPr>
            <a:r>
              <a:rPr lang="en-US" i="1" dirty="0"/>
              <a:t>Call the police.</a:t>
            </a:r>
          </a:p>
          <a:p>
            <a:pPr marL="914400" lvl="1" indent="-457200">
              <a:buFont typeface="+mj-lt"/>
              <a:buAutoNum type="arabicPeriod"/>
            </a:pPr>
            <a:r>
              <a:rPr lang="en-US" i="1" dirty="0"/>
              <a:t>Nothing, just keep shopping.</a:t>
            </a:r>
            <a:endParaRPr lang="en-US" sz="2000" dirty="0"/>
          </a:p>
          <a:p>
            <a:pPr lvl="1"/>
            <a:endParaRPr lang="en-US" sz="1600" dirty="0"/>
          </a:p>
        </p:txBody>
      </p:sp>
    </p:spTree>
    <p:extLst>
      <p:ext uri="{BB962C8B-B14F-4D97-AF65-F5344CB8AC3E}">
        <p14:creationId xmlns:p14="http://schemas.microsoft.com/office/powerpoint/2010/main" val="106229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9A38799-4538-456B-94D1-FE7FE749AC21}"/>
              </a:ext>
            </a:extLst>
          </p:cNvPr>
          <p:cNvSpPr>
            <a:spLocks noGrp="1"/>
          </p:cNvSpPr>
          <p:nvPr>
            <p:ph type="title"/>
          </p:nvPr>
        </p:nvSpPr>
        <p:spPr>
          <a:xfrm>
            <a:off x="838200" y="631825"/>
            <a:ext cx="10515600" cy="1325563"/>
          </a:xfrm>
        </p:spPr>
        <p:txBody>
          <a:bodyPr>
            <a:normAutofit/>
          </a:bodyPr>
          <a:lstStyle/>
          <a:p>
            <a:r>
              <a:rPr lang="en-US" dirty="0"/>
              <a:t>Sample Item</a:t>
            </a:r>
          </a:p>
        </p:txBody>
      </p:sp>
      <p:sp>
        <p:nvSpPr>
          <p:cNvPr id="3" name="Content Placeholder 2">
            <a:extLst>
              <a:ext uri="{FF2B5EF4-FFF2-40B4-BE49-F238E27FC236}">
                <a16:creationId xmlns:a16="http://schemas.microsoft.com/office/drawing/2014/main" xmlns="" id="{CA88956E-A738-4E6F-AC83-FC1D031556F5}"/>
              </a:ext>
            </a:extLst>
          </p:cNvPr>
          <p:cNvSpPr>
            <a:spLocks noGrp="1"/>
          </p:cNvSpPr>
          <p:nvPr>
            <p:ph idx="1"/>
          </p:nvPr>
        </p:nvSpPr>
        <p:spPr>
          <a:xfrm>
            <a:off x="838200" y="2057400"/>
            <a:ext cx="10515600" cy="3871762"/>
          </a:xfrm>
        </p:spPr>
        <p:txBody>
          <a:bodyPr>
            <a:normAutofit/>
          </a:bodyPr>
          <a:lstStyle/>
          <a:p>
            <a:pPr marL="0" indent="0">
              <a:lnSpc>
                <a:spcPct val="80000"/>
              </a:lnSpc>
              <a:buNone/>
            </a:pPr>
            <a:r>
              <a:rPr lang="en-US" sz="2400" dirty="0"/>
              <a:t>You and your team are working with a local school district on “keeping the community safe.” This requires you and your team to give talks to children in schools. On one of the days you and your team is scheduled to give a demonstration, you and your crew have to respond to an emergency. Rate the effectiveness of each possible action you could take:</a:t>
            </a:r>
          </a:p>
          <a:p>
            <a:pPr marL="457200" lvl="1" indent="0">
              <a:lnSpc>
                <a:spcPct val="80000"/>
              </a:lnSpc>
              <a:buNone/>
            </a:pPr>
            <a:r>
              <a:rPr lang="en-US" dirty="0"/>
              <a:t>a.	Arrange to have another team give the talk and demonstration (Best)</a:t>
            </a:r>
          </a:p>
          <a:p>
            <a:pPr marL="457200" lvl="1" indent="0">
              <a:lnSpc>
                <a:spcPct val="80000"/>
              </a:lnSpc>
              <a:buNone/>
            </a:pPr>
            <a:r>
              <a:rPr lang="en-US" dirty="0"/>
              <a:t>b.	Cancel the event (Psychopathy)</a:t>
            </a:r>
          </a:p>
          <a:p>
            <a:pPr marL="914400" lvl="1" indent="-457200">
              <a:lnSpc>
                <a:spcPct val="80000"/>
              </a:lnSpc>
              <a:buNone/>
            </a:pPr>
            <a:r>
              <a:rPr lang="en-US" dirty="0"/>
              <a:t>c.	Deliver the demonstration and talk yourself, as you are the person the  children want to see (Narcissism)</a:t>
            </a:r>
          </a:p>
          <a:p>
            <a:pPr marL="914400" lvl="1" indent="-457200">
              <a:lnSpc>
                <a:spcPct val="80000"/>
              </a:lnSpc>
              <a:buNone/>
            </a:pPr>
            <a:r>
              <a:rPr lang="en-US" dirty="0"/>
              <a:t>d.   Say this was a mistake made by someone else as you do not want to take responsibility or be blamed (Machiavellianism)</a:t>
            </a:r>
          </a:p>
          <a:p>
            <a:pPr marL="457200" lvl="1" indent="0">
              <a:lnSpc>
                <a:spcPct val="80000"/>
              </a:lnSpc>
              <a:buNone/>
            </a:pPr>
            <a:endParaRPr lang="en-US" dirty="0"/>
          </a:p>
          <a:p>
            <a:pPr>
              <a:lnSpc>
                <a:spcPct val="80000"/>
              </a:lnSpc>
            </a:pPr>
            <a:endParaRPr lang="en-US" sz="2400" dirty="0"/>
          </a:p>
        </p:txBody>
      </p:sp>
    </p:spTree>
    <p:extLst>
      <p:ext uri="{BB962C8B-B14F-4D97-AF65-F5344CB8AC3E}">
        <p14:creationId xmlns:p14="http://schemas.microsoft.com/office/powerpoint/2010/main" val="3000067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97028-016F-4F25-A46A-462F2764C980}"/>
              </a:ext>
            </a:extLst>
          </p:cNvPr>
          <p:cNvSpPr>
            <a:spLocks noGrp="1"/>
          </p:cNvSpPr>
          <p:nvPr>
            <p:ph type="title"/>
          </p:nvPr>
        </p:nvSpPr>
        <p:spPr/>
        <p:txBody>
          <a:bodyPr/>
          <a:lstStyle/>
          <a:p>
            <a:pPr algn="ctr"/>
            <a:r>
              <a:rPr lang="en-US" dirty="0"/>
              <a:t>Results</a:t>
            </a:r>
          </a:p>
        </p:txBody>
      </p:sp>
      <p:graphicFrame>
        <p:nvGraphicFramePr>
          <p:cNvPr id="4" name="Content Placeholder 3">
            <a:extLst>
              <a:ext uri="{FF2B5EF4-FFF2-40B4-BE49-F238E27FC236}">
                <a16:creationId xmlns:a16="http://schemas.microsoft.com/office/drawing/2014/main" xmlns="" id="{EEDED53C-D947-4D04-8FA9-4271D5275814}"/>
              </a:ext>
            </a:extLst>
          </p:cNvPr>
          <p:cNvGraphicFramePr>
            <a:graphicFrameLocks noGrp="1"/>
          </p:cNvGraphicFramePr>
          <p:nvPr>
            <p:ph idx="1"/>
            <p:extLst>
              <p:ext uri="{D42A27DB-BD31-4B8C-83A1-F6EECF244321}">
                <p14:modId xmlns:p14="http://schemas.microsoft.com/office/powerpoint/2010/main" val="1636978979"/>
              </p:ext>
            </p:extLst>
          </p:nvPr>
        </p:nvGraphicFramePr>
        <p:xfrm>
          <a:off x="838200" y="1825625"/>
          <a:ext cx="10007600" cy="3535680"/>
        </p:xfrm>
        <a:graphic>
          <a:graphicData uri="http://schemas.openxmlformats.org/drawingml/2006/table">
            <a:tbl>
              <a:tblPr firstRow="1" bandRow="1">
                <a:tableStyleId>{5C22544A-7EE6-4342-B048-85BDC9FD1C3A}</a:tableStyleId>
              </a:tblPr>
              <a:tblGrid>
                <a:gridCol w="4775744">
                  <a:extLst>
                    <a:ext uri="{9D8B030D-6E8A-4147-A177-3AD203B41FA5}">
                      <a16:colId xmlns:a16="http://schemas.microsoft.com/office/drawing/2014/main" xmlns="" val="1859801123"/>
                    </a:ext>
                  </a:extLst>
                </a:gridCol>
                <a:gridCol w="1878102">
                  <a:extLst>
                    <a:ext uri="{9D8B030D-6E8A-4147-A177-3AD203B41FA5}">
                      <a16:colId xmlns:a16="http://schemas.microsoft.com/office/drawing/2014/main" xmlns="" val="3891737198"/>
                    </a:ext>
                  </a:extLst>
                </a:gridCol>
                <a:gridCol w="1676877">
                  <a:extLst>
                    <a:ext uri="{9D8B030D-6E8A-4147-A177-3AD203B41FA5}">
                      <a16:colId xmlns:a16="http://schemas.microsoft.com/office/drawing/2014/main" xmlns="" val="1189958266"/>
                    </a:ext>
                  </a:extLst>
                </a:gridCol>
                <a:gridCol w="1676877">
                  <a:extLst>
                    <a:ext uri="{9D8B030D-6E8A-4147-A177-3AD203B41FA5}">
                      <a16:colId xmlns:a16="http://schemas.microsoft.com/office/drawing/2014/main" xmlns="" val="3006418964"/>
                    </a:ext>
                  </a:extLst>
                </a:gridCol>
              </a:tblGrid>
              <a:tr h="370840">
                <a:tc>
                  <a:txBody>
                    <a:bodyPr/>
                    <a:lstStyle/>
                    <a:p>
                      <a:endParaRPr lang="en-US" sz="2800" dirty="0"/>
                    </a:p>
                  </a:txBody>
                  <a:tcPr marL="152415" marR="152415"/>
                </a:tc>
                <a:tc>
                  <a:txBody>
                    <a:bodyPr/>
                    <a:lstStyle/>
                    <a:p>
                      <a:r>
                        <a:rPr lang="en-US" sz="2800" dirty="0"/>
                        <a:t>SJT Study #2</a:t>
                      </a:r>
                    </a:p>
                  </a:txBody>
                  <a:tcPr marL="152415" marR="152415"/>
                </a:tc>
                <a:tc>
                  <a:txBody>
                    <a:bodyPr/>
                    <a:lstStyle/>
                    <a:p>
                      <a:r>
                        <a:rPr lang="en-US" sz="2800" dirty="0"/>
                        <a:t>N = 218</a:t>
                      </a:r>
                    </a:p>
                  </a:txBody>
                  <a:tcPr marL="152415" marR="152415"/>
                </a:tc>
                <a:tc>
                  <a:txBody>
                    <a:bodyPr/>
                    <a:lstStyle/>
                    <a:p>
                      <a:endParaRPr lang="en-US" sz="2800" dirty="0"/>
                    </a:p>
                  </a:txBody>
                  <a:tcPr marL="152415" marR="152415"/>
                </a:tc>
                <a:extLst>
                  <a:ext uri="{0D108BD9-81ED-4DB2-BD59-A6C34878D82A}">
                    <a16:rowId xmlns:a16="http://schemas.microsoft.com/office/drawing/2014/main" xmlns="" val="2878582884"/>
                  </a:ext>
                </a:extLst>
              </a:tr>
              <a:tr h="370840">
                <a:tc>
                  <a:txBody>
                    <a:bodyPr/>
                    <a:lstStyle/>
                    <a:p>
                      <a:r>
                        <a:rPr lang="en-US" sz="2800" dirty="0"/>
                        <a:t>Measure</a:t>
                      </a:r>
                    </a:p>
                  </a:txBody>
                  <a:tcPr marL="152415" marR="152415"/>
                </a:tc>
                <a:tc>
                  <a:txBody>
                    <a:bodyPr/>
                    <a:lstStyle/>
                    <a:p>
                      <a:r>
                        <a:rPr lang="en-US" sz="2800" dirty="0"/>
                        <a:t>Reliability</a:t>
                      </a:r>
                    </a:p>
                  </a:txBody>
                  <a:tcPr marL="152415" marR="152415"/>
                </a:tc>
                <a:tc>
                  <a:txBody>
                    <a:bodyPr/>
                    <a:lstStyle/>
                    <a:p>
                      <a:r>
                        <a:rPr lang="en-US" sz="2800" dirty="0"/>
                        <a:t>Validity</a:t>
                      </a:r>
                    </a:p>
                  </a:txBody>
                  <a:tcPr marL="152415" marR="152415"/>
                </a:tc>
                <a:tc>
                  <a:txBody>
                    <a:bodyPr/>
                    <a:lstStyle/>
                    <a:p>
                      <a:r>
                        <a:rPr lang="en-US" sz="2800" dirty="0"/>
                        <a:t>Likert r</a:t>
                      </a:r>
                    </a:p>
                  </a:txBody>
                  <a:tcPr marL="152415" marR="152415"/>
                </a:tc>
                <a:extLst>
                  <a:ext uri="{0D108BD9-81ED-4DB2-BD59-A6C34878D82A}">
                    <a16:rowId xmlns:a16="http://schemas.microsoft.com/office/drawing/2014/main" xmlns="" val="2310842513"/>
                  </a:ext>
                </a:extLst>
              </a:tr>
              <a:tr h="370840">
                <a:tc>
                  <a:txBody>
                    <a:bodyPr/>
                    <a:lstStyle/>
                    <a:p>
                      <a:r>
                        <a:rPr lang="en-US" sz="2800" dirty="0"/>
                        <a:t>Psychopathy</a:t>
                      </a:r>
                    </a:p>
                  </a:txBody>
                  <a:tcPr marL="152415" marR="152415"/>
                </a:tc>
                <a:tc>
                  <a:txBody>
                    <a:bodyPr/>
                    <a:lstStyle/>
                    <a:p>
                      <a:r>
                        <a:rPr lang="en-US" sz="2800" dirty="0"/>
                        <a:t>.81</a:t>
                      </a:r>
                    </a:p>
                  </a:txBody>
                  <a:tcPr marL="75103" marR="75103"/>
                </a:tc>
                <a:tc>
                  <a:txBody>
                    <a:bodyPr/>
                    <a:lstStyle/>
                    <a:p>
                      <a:r>
                        <a:rPr lang="en-US" sz="2800" dirty="0"/>
                        <a:t>.26</a:t>
                      </a:r>
                    </a:p>
                  </a:txBody>
                  <a:tcPr marL="75103" marR="75103"/>
                </a:tc>
                <a:tc>
                  <a:txBody>
                    <a:bodyPr/>
                    <a:lstStyle/>
                    <a:p>
                      <a:r>
                        <a:rPr lang="en-US" sz="2800" dirty="0"/>
                        <a:t>.44</a:t>
                      </a:r>
                    </a:p>
                  </a:txBody>
                  <a:tcPr marL="75103" marR="75103"/>
                </a:tc>
                <a:extLst>
                  <a:ext uri="{0D108BD9-81ED-4DB2-BD59-A6C34878D82A}">
                    <a16:rowId xmlns:a16="http://schemas.microsoft.com/office/drawing/2014/main" xmlns="" val="2800846689"/>
                  </a:ext>
                </a:extLst>
              </a:tr>
              <a:tr h="370840">
                <a:tc>
                  <a:txBody>
                    <a:bodyPr/>
                    <a:lstStyle/>
                    <a:p>
                      <a:r>
                        <a:rPr lang="en-US" sz="2800" dirty="0"/>
                        <a:t>Machiavellianism</a:t>
                      </a:r>
                    </a:p>
                  </a:txBody>
                  <a:tcPr marL="152415" marR="152415"/>
                </a:tc>
                <a:tc>
                  <a:txBody>
                    <a:bodyPr/>
                    <a:lstStyle/>
                    <a:p>
                      <a:r>
                        <a:rPr lang="en-US" sz="2800" dirty="0"/>
                        <a:t>.83</a:t>
                      </a:r>
                    </a:p>
                  </a:txBody>
                  <a:tcPr marL="75103" marR="75103"/>
                </a:tc>
                <a:tc>
                  <a:txBody>
                    <a:bodyPr/>
                    <a:lstStyle/>
                    <a:p>
                      <a:r>
                        <a:rPr lang="en-US" sz="2800" dirty="0"/>
                        <a:t>.23</a:t>
                      </a:r>
                    </a:p>
                  </a:txBody>
                  <a:tcPr marL="75103" marR="75103"/>
                </a:tc>
                <a:tc>
                  <a:txBody>
                    <a:bodyPr/>
                    <a:lstStyle/>
                    <a:p>
                      <a:r>
                        <a:rPr lang="en-US" sz="2800" dirty="0"/>
                        <a:t>.55</a:t>
                      </a:r>
                    </a:p>
                  </a:txBody>
                  <a:tcPr marL="75103" marR="75103"/>
                </a:tc>
                <a:extLst>
                  <a:ext uri="{0D108BD9-81ED-4DB2-BD59-A6C34878D82A}">
                    <a16:rowId xmlns:a16="http://schemas.microsoft.com/office/drawing/2014/main" xmlns="" val="871661435"/>
                  </a:ext>
                </a:extLst>
              </a:tr>
              <a:tr h="370840">
                <a:tc>
                  <a:txBody>
                    <a:bodyPr/>
                    <a:lstStyle/>
                    <a:p>
                      <a:r>
                        <a:rPr lang="en-US" sz="2800" dirty="0"/>
                        <a:t>Narcissism</a:t>
                      </a:r>
                    </a:p>
                  </a:txBody>
                  <a:tcPr marL="152415" marR="152415"/>
                </a:tc>
                <a:tc>
                  <a:txBody>
                    <a:bodyPr/>
                    <a:lstStyle/>
                    <a:p>
                      <a:r>
                        <a:rPr lang="en-US" sz="2800" dirty="0"/>
                        <a:t>.82</a:t>
                      </a:r>
                    </a:p>
                  </a:txBody>
                  <a:tcPr marL="75103" marR="75103"/>
                </a:tc>
                <a:tc>
                  <a:txBody>
                    <a:bodyPr/>
                    <a:lstStyle/>
                    <a:p>
                      <a:r>
                        <a:rPr lang="en-US" sz="2800" dirty="0"/>
                        <a:t>.22</a:t>
                      </a:r>
                    </a:p>
                  </a:txBody>
                  <a:tcPr marL="75103" marR="75103"/>
                </a:tc>
                <a:tc>
                  <a:txBody>
                    <a:bodyPr/>
                    <a:lstStyle/>
                    <a:p>
                      <a:r>
                        <a:rPr lang="en-US" sz="2800" dirty="0"/>
                        <a:t>.48</a:t>
                      </a:r>
                    </a:p>
                  </a:txBody>
                  <a:tcPr marL="75103" marR="75103"/>
                </a:tc>
                <a:extLst>
                  <a:ext uri="{0D108BD9-81ED-4DB2-BD59-A6C34878D82A}">
                    <a16:rowId xmlns:a16="http://schemas.microsoft.com/office/drawing/2014/main" xmlns="" val="3909052438"/>
                  </a:ext>
                </a:extLst>
              </a:tr>
              <a:tr h="370840">
                <a:tc>
                  <a:txBody>
                    <a:bodyPr/>
                    <a:lstStyle/>
                    <a:p>
                      <a:r>
                        <a:rPr lang="en-US" sz="2800" dirty="0"/>
                        <a:t>Total </a:t>
                      </a:r>
                    </a:p>
                  </a:txBody>
                  <a:tcPr marL="152415" marR="152415"/>
                </a:tc>
                <a:tc>
                  <a:txBody>
                    <a:bodyPr/>
                    <a:lstStyle/>
                    <a:p>
                      <a:r>
                        <a:rPr lang="en-US" sz="2800" dirty="0"/>
                        <a:t>.93</a:t>
                      </a:r>
                    </a:p>
                  </a:txBody>
                  <a:tcPr marL="75103" marR="75103"/>
                </a:tc>
                <a:tc>
                  <a:txBody>
                    <a:bodyPr/>
                    <a:lstStyle/>
                    <a:p>
                      <a:r>
                        <a:rPr lang="en-US" sz="2800" dirty="0"/>
                        <a:t>.25</a:t>
                      </a:r>
                    </a:p>
                  </a:txBody>
                  <a:tcPr marL="75103" marR="75103"/>
                </a:tc>
                <a:tc>
                  <a:txBody>
                    <a:bodyPr/>
                    <a:lstStyle/>
                    <a:p>
                      <a:r>
                        <a:rPr lang="en-US" sz="2800" dirty="0"/>
                        <a:t>.62</a:t>
                      </a:r>
                    </a:p>
                  </a:txBody>
                  <a:tcPr marL="75103" marR="75103"/>
                </a:tc>
                <a:extLst>
                  <a:ext uri="{0D108BD9-81ED-4DB2-BD59-A6C34878D82A}">
                    <a16:rowId xmlns:a16="http://schemas.microsoft.com/office/drawing/2014/main" xmlns="" val="2422145006"/>
                  </a:ext>
                </a:extLst>
              </a:tr>
            </a:tbl>
          </a:graphicData>
        </a:graphic>
      </p:graphicFrame>
    </p:spTree>
    <p:extLst>
      <p:ext uri="{BB962C8B-B14F-4D97-AF65-F5344CB8AC3E}">
        <p14:creationId xmlns:p14="http://schemas.microsoft.com/office/powerpoint/2010/main" val="820855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02649199-B98F-40DD-B9AF-68671C3EC8C9}"/>
              </a:ext>
            </a:extLst>
          </p:cNvPr>
          <p:cNvSpPr>
            <a:spLocks noGrp="1"/>
          </p:cNvSpPr>
          <p:nvPr>
            <p:ph type="title"/>
          </p:nvPr>
        </p:nvSpPr>
        <p:spPr>
          <a:xfrm>
            <a:off x="943276" y="712268"/>
            <a:ext cx="10410524" cy="1193533"/>
          </a:xfrm>
        </p:spPr>
        <p:txBody>
          <a:bodyPr>
            <a:normAutofit/>
          </a:bodyPr>
          <a:lstStyle/>
          <a:p>
            <a:r>
              <a:rPr lang="en-US" dirty="0">
                <a:solidFill>
                  <a:srgbClr val="FFFFFF"/>
                </a:solidFill>
              </a:rPr>
              <a:t>Results</a:t>
            </a:r>
          </a:p>
        </p:txBody>
      </p:sp>
      <p:sp>
        <p:nvSpPr>
          <p:cNvPr id="3" name="Content Placeholder 2">
            <a:extLst>
              <a:ext uri="{FF2B5EF4-FFF2-40B4-BE49-F238E27FC236}">
                <a16:creationId xmlns:a16="http://schemas.microsoft.com/office/drawing/2014/main" xmlns="" id="{57534F85-999A-4278-9BB4-F1B2C46D6B06}"/>
              </a:ext>
            </a:extLst>
          </p:cNvPr>
          <p:cNvSpPr>
            <a:spLocks noGrp="1"/>
          </p:cNvSpPr>
          <p:nvPr>
            <p:ph idx="1"/>
          </p:nvPr>
        </p:nvSpPr>
        <p:spPr>
          <a:xfrm>
            <a:off x="943276" y="2050181"/>
            <a:ext cx="10410524" cy="4126782"/>
          </a:xfrm>
        </p:spPr>
        <p:txBody>
          <a:bodyPr>
            <a:normAutofit/>
          </a:bodyPr>
          <a:lstStyle/>
          <a:p>
            <a:r>
              <a:rPr lang="en-US" sz="4400" dirty="0">
                <a:solidFill>
                  <a:srgbClr val="FFFFFF"/>
                </a:solidFill>
              </a:rPr>
              <a:t>Not bad for SJT</a:t>
            </a:r>
          </a:p>
          <a:p>
            <a:r>
              <a:rPr lang="en-US" sz="4400" dirty="0">
                <a:solidFill>
                  <a:srgbClr val="FFFFFF"/>
                </a:solidFill>
              </a:rPr>
              <a:t>Not as good as for Likert measure</a:t>
            </a:r>
          </a:p>
          <a:p>
            <a:r>
              <a:rPr lang="en-US" sz="4400" dirty="0">
                <a:solidFill>
                  <a:srgbClr val="FFFFFF"/>
                </a:solidFill>
              </a:rPr>
              <a:t>Overall, both Likert measure and SJT measure showed promise</a:t>
            </a:r>
          </a:p>
          <a:p>
            <a:r>
              <a:rPr lang="en-US" sz="4400" dirty="0">
                <a:solidFill>
                  <a:srgbClr val="FFFFFF"/>
                </a:solidFill>
              </a:rPr>
              <a:t>However, predicting a self-report CWB measure</a:t>
            </a:r>
          </a:p>
        </p:txBody>
      </p:sp>
    </p:spTree>
    <p:extLst>
      <p:ext uri="{BB962C8B-B14F-4D97-AF65-F5344CB8AC3E}">
        <p14:creationId xmlns:p14="http://schemas.microsoft.com/office/powerpoint/2010/main" val="1975442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838200" y="963877"/>
            <a:ext cx="3494362" cy="4930246"/>
          </a:xfrm>
        </p:spPr>
        <p:txBody>
          <a:bodyPr>
            <a:normAutofit/>
          </a:bodyPr>
          <a:lstStyle/>
          <a:p>
            <a:pPr algn="r"/>
            <a:r>
              <a:rPr lang="en-US" dirty="0">
                <a:solidFill>
                  <a:schemeClr val="accent1"/>
                </a:solidFill>
              </a:rPr>
              <a:t>Abstract</a:t>
            </a:r>
          </a:p>
        </p:txBody>
      </p:sp>
      <p:sp>
        <p:nvSpPr>
          <p:cNvPr id="6" name="Content Placeholder 5"/>
          <p:cNvSpPr>
            <a:spLocks noGrp="1"/>
          </p:cNvSpPr>
          <p:nvPr>
            <p:ph idx="1"/>
          </p:nvPr>
        </p:nvSpPr>
        <p:spPr>
          <a:xfrm>
            <a:off x="4976031" y="963877"/>
            <a:ext cx="6377769" cy="4930246"/>
          </a:xfrm>
        </p:spPr>
        <p:txBody>
          <a:bodyPr anchor="ctr">
            <a:normAutofit/>
          </a:bodyPr>
          <a:lstStyle/>
          <a:p>
            <a:r>
              <a:rPr lang="en-US" i="1" dirty="0"/>
              <a:t>The work of Emergency Medical Service (EMS) providers can be categorized as high risk. </a:t>
            </a:r>
          </a:p>
          <a:p>
            <a:r>
              <a:rPr lang="en-US" i="1" dirty="0"/>
              <a:t>In two studies, we investigate the ability of newly developed assessments to predict counter productive work behaviors. </a:t>
            </a:r>
          </a:p>
          <a:p>
            <a:r>
              <a:rPr lang="en-US" i="1" dirty="0"/>
              <a:t>A Likert-based measure and a Situational Judgement Test, both based on the Dark Triad, were significantly related to counter productive work behaviors.</a:t>
            </a:r>
            <a:endParaRPr lang="en-US" dirty="0"/>
          </a:p>
          <a:p>
            <a:endParaRPr lang="en-US" sz="2400" dirty="0"/>
          </a:p>
        </p:txBody>
      </p:sp>
    </p:spTree>
    <p:extLst>
      <p:ext uri="{BB962C8B-B14F-4D97-AF65-F5344CB8AC3E}">
        <p14:creationId xmlns:p14="http://schemas.microsoft.com/office/powerpoint/2010/main" val="3254870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9" name="Content Placeholder 8" descr="A cat lying on a rug&#10;&#10;Description generated with high confidence">
            <a:extLst>
              <a:ext uri="{FF2B5EF4-FFF2-40B4-BE49-F238E27FC236}">
                <a16:creationId xmlns:a16="http://schemas.microsoft.com/office/drawing/2014/main" xmlns="" id="{7C88CB7D-A611-4793-A563-B323B50336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117" b="4286"/>
          <a:stretch/>
        </p:blipFill>
        <p:spPr>
          <a:xfrm>
            <a:off x="20" y="10"/>
            <a:ext cx="12191980" cy="6857990"/>
          </a:xfrm>
          <a:prstGeom prst="rect">
            <a:avLst/>
          </a:prstGeom>
        </p:spPr>
      </p:pic>
      <p:sp>
        <p:nvSpPr>
          <p:cNvPr id="4" name="Title 3">
            <a:extLst>
              <a:ext uri="{FF2B5EF4-FFF2-40B4-BE49-F238E27FC236}">
                <a16:creationId xmlns:a16="http://schemas.microsoft.com/office/drawing/2014/main" xmlns="" id="{DA83F9A7-78BF-47D2-B908-3819E5424F60}"/>
              </a:ext>
            </a:extLst>
          </p:cNvPr>
          <p:cNvSpPr>
            <a:spLocks noGrp="1"/>
          </p:cNvSpPr>
          <p:nvPr>
            <p:ph type="title"/>
          </p:nvPr>
        </p:nvSpPr>
        <p:spPr>
          <a:xfrm>
            <a:off x="838200" y="1"/>
            <a:ext cx="10515600" cy="728870"/>
          </a:xfrm>
          <a:solidFill>
            <a:schemeClr val="tx1">
              <a:alpha val="60000"/>
            </a:schemeClr>
          </a:solidFill>
        </p:spPr>
        <p:txBody>
          <a:bodyPr vert="horz" lIns="91440" tIns="45720" rIns="91440" bIns="45720" rtlCol="0" anchor="ctr">
            <a:normAutofit/>
          </a:bodyPr>
          <a:lstStyle/>
          <a:p>
            <a:r>
              <a:rPr lang="en-US" dirty="0">
                <a:solidFill>
                  <a:schemeClr val="bg1"/>
                </a:solidFill>
              </a:rPr>
              <a:t>Everyone Loves Animals</a:t>
            </a:r>
          </a:p>
        </p:txBody>
      </p:sp>
    </p:spTree>
    <p:extLst>
      <p:ext uri="{BB962C8B-B14F-4D97-AF65-F5344CB8AC3E}">
        <p14:creationId xmlns:p14="http://schemas.microsoft.com/office/powerpoint/2010/main" val="2309472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8" name="Content Placeholder 7" descr="A screenshot of a cell phone&#10;&#10;Description generated with high confidence">
            <a:extLst>
              <a:ext uri="{FF2B5EF4-FFF2-40B4-BE49-F238E27FC236}">
                <a16:creationId xmlns:a16="http://schemas.microsoft.com/office/drawing/2014/main" xmlns="" id="{B264CDE5-636A-4F28-9350-095A5C70B9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520764"/>
            <a:ext cx="6780700" cy="3814143"/>
          </a:xfrm>
          <a:prstGeom prst="rect">
            <a:avLst/>
          </a:prstGeom>
        </p:spPr>
      </p:pic>
      <p:sp>
        <p:nvSpPr>
          <p:cNvPr id="15" name="Down Arrow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E7DFFE0D-CDEB-40F9-B8C3-F4132C6B0CA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chemeClr val="bg1"/>
                </a:solidFill>
                <a:latin typeface="+mj-lt"/>
                <a:ea typeface="+mj-ea"/>
                <a:cs typeface="+mj-cs"/>
              </a:rPr>
              <a:t>THE END</a:t>
            </a:r>
          </a:p>
        </p:txBody>
      </p:sp>
    </p:spTree>
    <p:extLst>
      <p:ext uri="{BB962C8B-B14F-4D97-AF65-F5344CB8AC3E}">
        <p14:creationId xmlns:p14="http://schemas.microsoft.com/office/powerpoint/2010/main" val="2319146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6" name="Content Placeholder 5" descr="A person posing for the camera&#10;&#10;Description generated with very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 b="1990"/>
          <a:stretch/>
        </p:blipFill>
        <p:spPr>
          <a:xfrm>
            <a:off x="20" y="10"/>
            <a:ext cx="4635571" cy="6857990"/>
          </a:xfrm>
          <a:prstGeom prst="rect">
            <a:avLst/>
          </a:prstGeom>
          <a:effectLst/>
        </p:spPr>
      </p:pic>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a:solidFill>
              <a:srgbClr val="55588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r>
              <a:rPr lang="en-US" b="1" dirty="0"/>
              <a:t>Sabina Samipour</a:t>
            </a:r>
            <a:endParaRPr lang="en-US" dirty="0"/>
          </a:p>
        </p:txBody>
      </p:sp>
      <p:sp>
        <p:nvSpPr>
          <p:cNvPr id="3" name="Content Placeholder 2"/>
          <p:cNvSpPr>
            <a:spLocks noGrp="1"/>
          </p:cNvSpPr>
          <p:nvPr>
            <p:ph sz="half" idx="1"/>
          </p:nvPr>
        </p:nvSpPr>
        <p:spPr>
          <a:xfrm>
            <a:off x="4965431" y="2438400"/>
            <a:ext cx="6586489" cy="3785419"/>
          </a:xfrm>
        </p:spPr>
        <p:txBody>
          <a:bodyPr vert="horz" lIns="91440" tIns="45720" rIns="91440" bIns="45720" rtlCol="0">
            <a:normAutofit/>
          </a:bodyPr>
          <a:lstStyle/>
          <a:p>
            <a:r>
              <a:rPr lang="en-US" sz="2000" dirty="0"/>
              <a:t>Sabina earned her M.A. in I/O Psychology at The University of Akron in 2015 and is currently working toward her Ph.D. Her research specialty area is the development of transactive memory systems in teams and her favorite component of I/O work is statistical analysis. Sabina has been a consultant for the Center for Organizational Research for over three years and has experience with selection, test creation, and validation projects, as well as leading focus groups and working with subject matter experts.</a:t>
            </a:r>
          </a:p>
        </p:txBody>
      </p:sp>
    </p:spTree>
    <p:extLst>
      <p:ext uri="{BB962C8B-B14F-4D97-AF65-F5344CB8AC3E}">
        <p14:creationId xmlns:p14="http://schemas.microsoft.com/office/powerpoint/2010/main" val="179814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6" name="Content Placeholder 5" descr="A person smiling for the camera&#10;&#10;Description generated with very high confidence"/>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3441" r="31440" b="-1"/>
          <a:stretch/>
        </p:blipFill>
        <p:spPr>
          <a:xfrm>
            <a:off x="20" y="10"/>
            <a:ext cx="4635571" cy="6857990"/>
          </a:xfrm>
          <a:prstGeom prst="rect">
            <a:avLst/>
          </a:prstGeom>
          <a:effectLst/>
        </p:spPr>
      </p:pic>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a:solidFill>
              <a:srgbClr val="4D4F6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Ariel A. Roberts</a:t>
            </a:r>
          </a:p>
        </p:txBody>
      </p:sp>
      <p:sp>
        <p:nvSpPr>
          <p:cNvPr id="3" name="Content Placeholder 2"/>
          <p:cNvSpPr>
            <a:spLocks noGrp="1"/>
          </p:cNvSpPr>
          <p:nvPr>
            <p:ph sz="half" idx="1"/>
          </p:nvPr>
        </p:nvSpPr>
        <p:spPr>
          <a:xfrm>
            <a:off x="4965431" y="2438400"/>
            <a:ext cx="6586489" cy="3785419"/>
          </a:xfrm>
        </p:spPr>
        <p:txBody>
          <a:bodyPr vert="horz" lIns="91440" tIns="45720" rIns="91440" bIns="45720" rtlCol="0">
            <a:normAutofit/>
          </a:bodyPr>
          <a:lstStyle/>
          <a:p>
            <a:r>
              <a:rPr lang="en-US" sz="2000" b="1" dirty="0"/>
              <a:t>Ariel A. Roberts, M.A.</a:t>
            </a:r>
            <a:r>
              <a:rPr lang="en-US" sz="2000" dirty="0"/>
              <a:t> is a Doctoral Candidate in Industrial/Organizational Psychology at The University of Akron. She is a student affiliate of the Society for Industrial and Organizational Psychology. Her primary research interests are feedback seeking, performance management, implicit person theory, and the Dark Triad. Ariel’s applied experience includes organizational survey creation and analytics, employee engagement, and training and development.</a:t>
            </a:r>
          </a:p>
        </p:txBody>
      </p:sp>
    </p:spTree>
    <p:extLst>
      <p:ext uri="{BB962C8B-B14F-4D97-AF65-F5344CB8AC3E}">
        <p14:creationId xmlns:p14="http://schemas.microsoft.com/office/powerpoint/2010/main" val="92364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6" name="Content Placeholder 5" descr="A person in a suit and tie smiling at the camera&#10;&#10;Description generated with very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785" r="17592"/>
          <a:stretch/>
        </p:blipFill>
        <p:spPr>
          <a:xfrm>
            <a:off x="20" y="10"/>
            <a:ext cx="4635571" cy="6857990"/>
          </a:xfrm>
          <a:prstGeom prst="rect">
            <a:avLst/>
          </a:prstGeom>
          <a:effectLst/>
        </p:spPr>
      </p:pic>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a:solidFill>
              <a:srgbClr val="61465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Tyler Slezak</a:t>
            </a:r>
          </a:p>
        </p:txBody>
      </p:sp>
      <p:sp>
        <p:nvSpPr>
          <p:cNvPr id="3" name="Content Placeholder 2"/>
          <p:cNvSpPr>
            <a:spLocks noGrp="1"/>
          </p:cNvSpPr>
          <p:nvPr>
            <p:ph sz="half" idx="1"/>
          </p:nvPr>
        </p:nvSpPr>
        <p:spPr>
          <a:xfrm>
            <a:off x="4965431" y="2438400"/>
            <a:ext cx="6586489" cy="3785419"/>
          </a:xfrm>
        </p:spPr>
        <p:txBody>
          <a:bodyPr vert="horz" lIns="91440" tIns="45720" rIns="91440" bIns="45720" rtlCol="0">
            <a:normAutofit/>
          </a:bodyPr>
          <a:lstStyle/>
          <a:p>
            <a:r>
              <a:rPr lang="en-US" sz="2000" dirty="0"/>
              <a:t>Tyler Slezak is a Ph.D. candidate in his 4</a:t>
            </a:r>
            <a:r>
              <a:rPr lang="en-US" sz="2000" baseline="30000" dirty="0"/>
              <a:t>th</a:t>
            </a:r>
            <a:r>
              <a:rPr lang="en-US" sz="2000" dirty="0"/>
              <a:t> year at The University of Akron’s I/O Psychology program. He is a Research and Development intern at Shaker Consulting Group. His work at Shaker primarily focuses on developing content for custom and off-the-shelf pre-employment assessments. Research interests include gamified assessments, candidate experience, and feedback processes. In his free time Tyler enjoys running and spending time with his significant other, Valerie, and their dog, Nala.</a:t>
            </a:r>
          </a:p>
        </p:txBody>
      </p:sp>
    </p:spTree>
    <p:extLst>
      <p:ext uri="{BB962C8B-B14F-4D97-AF65-F5344CB8AC3E}">
        <p14:creationId xmlns:p14="http://schemas.microsoft.com/office/powerpoint/2010/main" val="296140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4" name="Rectangle 13">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404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a:solidFill>
              <a:srgbClr val="C880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64676" y="2857501"/>
            <a:ext cx="1441619" cy="1142998"/>
          </a:xfrm>
          <a:prstGeom prst="rect">
            <a:avLst/>
          </a:prstGeom>
        </p:spPr>
      </p:pic>
      <p:sp>
        <p:nvSpPr>
          <p:cNvPr id="2" name="Title 1"/>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dirty="0">
                <a:solidFill>
                  <a:schemeClr val="tx1"/>
                </a:solidFill>
                <a:latin typeface="+mj-lt"/>
                <a:ea typeface="+mj-ea"/>
                <a:cs typeface="+mj-cs"/>
              </a:rPr>
              <a:t>Avesta, Greg Lawton, Partner</a:t>
            </a:r>
          </a:p>
        </p:txBody>
      </p:sp>
      <p:sp>
        <p:nvSpPr>
          <p:cNvPr id="4" name="Content Placeholder 3"/>
          <p:cNvSpPr>
            <a:spLocks noGrp="1"/>
          </p:cNvSpPr>
          <p:nvPr>
            <p:ph sz="half" idx="1"/>
          </p:nvPr>
        </p:nvSpPr>
        <p:spPr>
          <a:xfrm>
            <a:off x="1136429" y="2278173"/>
            <a:ext cx="6467867" cy="3450613"/>
          </a:xfrm>
        </p:spPr>
        <p:txBody>
          <a:bodyPr vert="horz" lIns="91440" tIns="45720" rIns="91440" bIns="45720" rtlCol="0" anchor="ctr">
            <a:normAutofit/>
          </a:bodyPr>
          <a:lstStyle/>
          <a:p>
            <a:pPr>
              <a:lnSpc>
                <a:spcPct val="80000"/>
              </a:lnSpc>
            </a:pPr>
            <a:r>
              <a:rPr lang="en-US" sz="2400" dirty="0"/>
              <a:t>Greg Lawton brings thirty years of EMS and medical transportation senior management experience to Avesta. In 2007, he founded Avesta with the purpose of offering new strategies and innovative human resource solutions to the EMS industry. These solutions are backed by behavioral science insight, technology and a thorough understanding of how EMS organizations function, and how industry regulations and challenges affect their every move.</a:t>
            </a:r>
          </a:p>
        </p:txBody>
      </p:sp>
    </p:spTree>
    <p:extLst>
      <p:ext uri="{BB962C8B-B14F-4D97-AF65-F5344CB8AC3E}">
        <p14:creationId xmlns:p14="http://schemas.microsoft.com/office/powerpoint/2010/main" val="312298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838200" y="963877"/>
            <a:ext cx="3494362" cy="4930246"/>
          </a:xfrm>
        </p:spPr>
        <p:txBody>
          <a:bodyPr>
            <a:normAutofit/>
          </a:bodyPr>
          <a:lstStyle/>
          <a:p>
            <a:pPr algn="r"/>
            <a:r>
              <a:rPr lang="en-US" dirty="0">
                <a:solidFill>
                  <a:schemeClr val="accent1"/>
                </a:solidFill>
              </a:rPr>
              <a:t>Abstract</a:t>
            </a:r>
          </a:p>
        </p:txBody>
      </p:sp>
      <p:sp>
        <p:nvSpPr>
          <p:cNvPr id="6" name="Content Placeholder 5"/>
          <p:cNvSpPr>
            <a:spLocks noGrp="1"/>
          </p:cNvSpPr>
          <p:nvPr>
            <p:ph idx="1"/>
          </p:nvPr>
        </p:nvSpPr>
        <p:spPr>
          <a:xfrm>
            <a:off x="4976031" y="963877"/>
            <a:ext cx="6377769" cy="4930246"/>
          </a:xfrm>
        </p:spPr>
        <p:txBody>
          <a:bodyPr anchor="ctr">
            <a:normAutofit/>
          </a:bodyPr>
          <a:lstStyle/>
          <a:p>
            <a:r>
              <a:rPr lang="en-US" i="1" dirty="0"/>
              <a:t>The work of Emergency Medical Service (EMS) providers can be categorized as high risk. </a:t>
            </a:r>
          </a:p>
          <a:p>
            <a:r>
              <a:rPr lang="en-US" i="1" dirty="0"/>
              <a:t>In two studies, we investigate the ability of newly developed assessments to predict counter productive work behaviors. </a:t>
            </a:r>
          </a:p>
          <a:p>
            <a:r>
              <a:rPr lang="en-US" i="1" dirty="0"/>
              <a:t>A Likert-based measure and a Situational Judgement Test, both based on the Dark Triad, were significantly related to counter productive work behaviors.</a:t>
            </a:r>
            <a:endParaRPr lang="en-US" dirty="0"/>
          </a:p>
          <a:p>
            <a:endParaRPr lang="en-US" sz="2400" dirty="0"/>
          </a:p>
        </p:txBody>
      </p:sp>
    </p:spTree>
    <p:extLst>
      <p:ext uri="{BB962C8B-B14F-4D97-AF65-F5344CB8AC3E}">
        <p14:creationId xmlns:p14="http://schemas.microsoft.com/office/powerpoint/2010/main" val="125309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6" y="712268"/>
            <a:ext cx="10410524" cy="1193533"/>
          </a:xfrm>
        </p:spPr>
        <p:txBody>
          <a:bodyPr>
            <a:normAutofit/>
          </a:bodyPr>
          <a:lstStyle/>
          <a:p>
            <a:r>
              <a:rPr lang="en-US" dirty="0">
                <a:solidFill>
                  <a:srgbClr val="FFFFFF"/>
                </a:solidFill>
              </a:rPr>
              <a:t>Problem – More General</a:t>
            </a:r>
          </a:p>
        </p:txBody>
      </p:sp>
      <p:sp>
        <p:nvSpPr>
          <p:cNvPr id="3" name="Content Placeholder 2"/>
          <p:cNvSpPr>
            <a:spLocks noGrp="1"/>
          </p:cNvSpPr>
          <p:nvPr>
            <p:ph idx="1"/>
          </p:nvPr>
        </p:nvSpPr>
        <p:spPr>
          <a:xfrm>
            <a:off x="943276" y="2050181"/>
            <a:ext cx="10410524" cy="4126782"/>
          </a:xfrm>
        </p:spPr>
        <p:txBody>
          <a:bodyPr>
            <a:normAutofit/>
          </a:bodyPr>
          <a:lstStyle/>
          <a:p>
            <a:pPr>
              <a:lnSpc>
                <a:spcPct val="70000"/>
              </a:lnSpc>
            </a:pPr>
            <a:r>
              <a:rPr lang="en-US" sz="2200" dirty="0">
                <a:solidFill>
                  <a:srgbClr val="FFFFFF"/>
                </a:solidFill>
              </a:rPr>
              <a:t>How can we improve work (and satisfaction with work) for first responders and public safety employees?</a:t>
            </a:r>
          </a:p>
          <a:p>
            <a:pPr>
              <a:lnSpc>
                <a:spcPct val="70000"/>
              </a:lnSpc>
            </a:pPr>
            <a:r>
              <a:rPr lang="en-US" sz="2200" dirty="0">
                <a:solidFill>
                  <a:srgbClr val="FFFFFF"/>
                </a:solidFill>
              </a:rPr>
              <a:t>More specifically, Emergency Medical Services (EMS)</a:t>
            </a:r>
          </a:p>
          <a:p>
            <a:pPr>
              <a:lnSpc>
                <a:spcPct val="70000"/>
              </a:lnSpc>
            </a:pPr>
            <a:r>
              <a:rPr lang="en-US" sz="2200" dirty="0">
                <a:solidFill>
                  <a:srgbClr val="FFFFFF"/>
                </a:solidFill>
              </a:rPr>
              <a:t>EMS</a:t>
            </a:r>
          </a:p>
          <a:p>
            <a:pPr lvl="1">
              <a:lnSpc>
                <a:spcPct val="70000"/>
              </a:lnSpc>
            </a:pPr>
            <a:r>
              <a:rPr lang="en-US" sz="2200" dirty="0">
                <a:solidFill>
                  <a:srgbClr val="FFFFFF"/>
                </a:solidFill>
              </a:rPr>
              <a:t>Public sector Fire Departments</a:t>
            </a:r>
          </a:p>
          <a:p>
            <a:pPr lvl="1">
              <a:lnSpc>
                <a:spcPct val="70000"/>
              </a:lnSpc>
            </a:pPr>
            <a:r>
              <a:rPr lang="en-US" sz="2200" dirty="0">
                <a:solidFill>
                  <a:srgbClr val="FFFFFF"/>
                </a:solidFill>
              </a:rPr>
              <a:t>Public sector stand alone EMS Departments</a:t>
            </a:r>
          </a:p>
          <a:p>
            <a:pPr lvl="1">
              <a:lnSpc>
                <a:spcPct val="70000"/>
              </a:lnSpc>
            </a:pPr>
            <a:r>
              <a:rPr lang="en-US" sz="2200" dirty="0">
                <a:solidFill>
                  <a:srgbClr val="FFFFFF"/>
                </a:solidFill>
              </a:rPr>
              <a:t>Private sector EMS</a:t>
            </a:r>
          </a:p>
          <a:p>
            <a:pPr>
              <a:lnSpc>
                <a:spcPct val="70000"/>
              </a:lnSpc>
            </a:pPr>
            <a:r>
              <a:rPr lang="en-US" sz="2200" dirty="0">
                <a:solidFill>
                  <a:srgbClr val="FFFFFF"/>
                </a:solidFill>
              </a:rPr>
              <a:t>Jobs</a:t>
            </a:r>
          </a:p>
          <a:p>
            <a:pPr lvl="1">
              <a:lnSpc>
                <a:spcPct val="70000"/>
              </a:lnSpc>
            </a:pPr>
            <a:r>
              <a:rPr lang="en-US" sz="2200" dirty="0">
                <a:solidFill>
                  <a:srgbClr val="FFFFFF"/>
                </a:solidFill>
              </a:rPr>
              <a:t>Paramedics and EMTs (Field Employees, Ambulance Service Providers)</a:t>
            </a:r>
          </a:p>
          <a:p>
            <a:pPr lvl="1">
              <a:lnSpc>
                <a:spcPct val="70000"/>
              </a:lnSpc>
            </a:pPr>
            <a:r>
              <a:rPr lang="en-US" sz="2200" dirty="0">
                <a:solidFill>
                  <a:srgbClr val="FFFFFF"/>
                </a:solidFill>
              </a:rPr>
              <a:t>Supervisors</a:t>
            </a:r>
          </a:p>
          <a:p>
            <a:pPr lvl="1">
              <a:lnSpc>
                <a:spcPct val="70000"/>
              </a:lnSpc>
            </a:pPr>
            <a:r>
              <a:rPr lang="en-US" sz="2200" dirty="0">
                <a:solidFill>
                  <a:srgbClr val="FFFFFF"/>
                </a:solidFill>
              </a:rPr>
              <a:t>Managers</a:t>
            </a:r>
          </a:p>
          <a:p>
            <a:pPr lvl="1">
              <a:lnSpc>
                <a:spcPct val="70000"/>
              </a:lnSpc>
            </a:pPr>
            <a:r>
              <a:rPr lang="en-US" sz="2200" dirty="0">
                <a:solidFill>
                  <a:srgbClr val="FFFFFF"/>
                </a:solidFill>
              </a:rPr>
              <a:t>Executives</a:t>
            </a:r>
          </a:p>
          <a:p>
            <a:pPr>
              <a:lnSpc>
                <a:spcPct val="70000"/>
              </a:lnSpc>
            </a:pPr>
            <a:endParaRPr lang="en-US" sz="2200" dirty="0">
              <a:solidFill>
                <a:srgbClr val="FFFFFF"/>
              </a:solidFill>
            </a:endParaRPr>
          </a:p>
        </p:txBody>
      </p:sp>
    </p:spTree>
    <p:extLst>
      <p:ext uri="{BB962C8B-B14F-4D97-AF65-F5344CB8AC3E}">
        <p14:creationId xmlns:p14="http://schemas.microsoft.com/office/powerpoint/2010/main" val="304007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p:cNvSpPr>
            <a:spLocks noGrp="1"/>
          </p:cNvSpPr>
          <p:nvPr>
            <p:ph type="title"/>
          </p:nvPr>
        </p:nvSpPr>
        <p:spPr>
          <a:xfrm>
            <a:off x="1776173" y="1608667"/>
            <a:ext cx="2556390" cy="4491015"/>
          </a:xfrm>
        </p:spPr>
        <p:txBody>
          <a:bodyPr anchor="t">
            <a:normAutofit/>
          </a:bodyPr>
          <a:lstStyle/>
          <a:p>
            <a:pPr algn="r"/>
            <a:r>
              <a:rPr lang="en-US" sz="3200" dirty="0">
                <a:solidFill>
                  <a:srgbClr val="FFFFFF"/>
                </a:solidFill>
              </a:rPr>
              <a:t>Multi-Prong Approach of Applied Research</a:t>
            </a:r>
          </a:p>
        </p:txBody>
      </p:sp>
      <p:sp>
        <p:nvSpPr>
          <p:cNvPr id="3" name="Content Placeholder 2"/>
          <p:cNvSpPr>
            <a:spLocks noGrp="1"/>
          </p:cNvSpPr>
          <p:nvPr>
            <p:ph idx="1"/>
          </p:nvPr>
        </p:nvSpPr>
        <p:spPr>
          <a:xfrm>
            <a:off x="4976029" y="1608667"/>
            <a:ext cx="6291241" cy="4491015"/>
          </a:xfrm>
        </p:spPr>
        <p:txBody>
          <a:bodyPr>
            <a:noAutofit/>
          </a:bodyPr>
          <a:lstStyle/>
          <a:p>
            <a:pPr marL="514350" indent="-514350">
              <a:buFont typeface="+mj-lt"/>
              <a:buAutoNum type="arabicPeriod"/>
            </a:pPr>
            <a:r>
              <a:rPr lang="en-US" sz="3200" dirty="0">
                <a:solidFill>
                  <a:srgbClr val="FFFFFF"/>
                </a:solidFill>
              </a:rPr>
              <a:t>Entry Level Selection and Testing</a:t>
            </a:r>
          </a:p>
          <a:p>
            <a:pPr marL="971550" lvl="1" indent="-514350">
              <a:buFont typeface="+mj-lt"/>
              <a:buAutoNum type="arabicPeriod"/>
            </a:pPr>
            <a:r>
              <a:rPr lang="en-US" sz="3200" dirty="0">
                <a:solidFill>
                  <a:srgbClr val="FFFFFF"/>
                </a:solidFill>
              </a:rPr>
              <a:t>Personality Assessment</a:t>
            </a:r>
          </a:p>
          <a:p>
            <a:pPr marL="971550" lvl="1" indent="-514350">
              <a:buFont typeface="+mj-lt"/>
              <a:buAutoNum type="arabicPeriod"/>
            </a:pPr>
            <a:r>
              <a:rPr lang="en-US" sz="3200" dirty="0">
                <a:solidFill>
                  <a:srgbClr val="FFFFFF"/>
                </a:solidFill>
              </a:rPr>
              <a:t>PATs</a:t>
            </a:r>
          </a:p>
          <a:p>
            <a:pPr marL="971550" lvl="1" indent="-514350">
              <a:buFont typeface="+mj-lt"/>
              <a:buAutoNum type="arabicPeriod"/>
            </a:pPr>
            <a:r>
              <a:rPr lang="en-US" sz="3200" dirty="0">
                <a:solidFill>
                  <a:srgbClr val="FFFFFF"/>
                </a:solidFill>
              </a:rPr>
              <a:t>Testing for Potential CWBs*</a:t>
            </a:r>
          </a:p>
          <a:p>
            <a:pPr marL="514350" indent="-514350">
              <a:buFont typeface="+mj-lt"/>
              <a:buAutoNum type="arabicPeriod"/>
            </a:pPr>
            <a:r>
              <a:rPr lang="en-US" sz="3200" dirty="0">
                <a:solidFill>
                  <a:srgbClr val="FFFFFF"/>
                </a:solidFill>
              </a:rPr>
              <a:t>Improving Leadership	</a:t>
            </a:r>
          </a:p>
          <a:p>
            <a:pPr marL="914400" lvl="1" indent="-457200">
              <a:buFont typeface="+mj-lt"/>
              <a:buAutoNum type="arabicPeriod"/>
            </a:pPr>
            <a:r>
              <a:rPr lang="en-US" sz="3200" dirty="0">
                <a:solidFill>
                  <a:srgbClr val="FFFFFF"/>
                </a:solidFill>
              </a:rPr>
              <a:t>Through Competency Models</a:t>
            </a:r>
          </a:p>
          <a:p>
            <a:pPr marL="914400" lvl="1" indent="-457200">
              <a:buFont typeface="+mj-lt"/>
              <a:buAutoNum type="arabicPeriod"/>
            </a:pPr>
            <a:r>
              <a:rPr lang="en-US" sz="3200" dirty="0">
                <a:solidFill>
                  <a:srgbClr val="FFFFFF"/>
                </a:solidFill>
              </a:rPr>
              <a:t>Certification and Credentialing</a:t>
            </a:r>
          </a:p>
          <a:p>
            <a:pPr marL="514350" indent="-514350">
              <a:buFont typeface="+mj-lt"/>
              <a:buAutoNum type="arabicPeriod"/>
            </a:pPr>
            <a:r>
              <a:rPr lang="en-US" sz="3200" dirty="0">
                <a:solidFill>
                  <a:srgbClr val="FFFFFF"/>
                </a:solidFill>
              </a:rPr>
              <a:t>Surveying Attitudes and Engagement</a:t>
            </a:r>
          </a:p>
        </p:txBody>
      </p:sp>
    </p:spTree>
    <p:extLst>
      <p:ext uri="{BB962C8B-B14F-4D97-AF65-F5344CB8AC3E}">
        <p14:creationId xmlns:p14="http://schemas.microsoft.com/office/powerpoint/2010/main" val="189537450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2135</TotalTime>
  <Words>1152</Words>
  <Application>Microsoft Office PowerPoint</Application>
  <PresentationFormat>Widescreen</PresentationFormat>
  <Paragraphs>192</Paragraphs>
  <Slides>29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Calibri Light</vt:lpstr>
      <vt:lpstr>Office Theme</vt:lpstr>
      <vt:lpstr>1_Office Theme</vt:lpstr>
      <vt:lpstr>Assessing The Potential for High Risk Behaviors Among Emergency Medical Service Providers</vt:lpstr>
      <vt:lpstr>Dennis Doverspike, Doverspike Consulting LLC</vt:lpstr>
      <vt:lpstr>Sabina Samipour</vt:lpstr>
      <vt:lpstr>Ariel A. Roberts</vt:lpstr>
      <vt:lpstr>Tyler Slezak</vt:lpstr>
      <vt:lpstr>Avesta, Greg Lawton, Partner</vt:lpstr>
      <vt:lpstr>Abstract</vt:lpstr>
      <vt:lpstr>Problem – More General</vt:lpstr>
      <vt:lpstr>Multi-Prong Approach of Applied Research</vt:lpstr>
      <vt:lpstr>CWBs and EMS</vt:lpstr>
      <vt:lpstr>Nature of Work</vt:lpstr>
      <vt:lpstr>Job Analysis</vt:lpstr>
      <vt:lpstr>Approach and Study 1</vt:lpstr>
      <vt:lpstr>Literature supports personality as a predictor of CWBs</vt:lpstr>
      <vt:lpstr>Traditional Approach</vt:lpstr>
      <vt:lpstr>Examples</vt:lpstr>
      <vt:lpstr>Validation Study #1</vt:lpstr>
      <vt:lpstr>Results</vt:lpstr>
      <vt:lpstr>Validation Study #2</vt:lpstr>
      <vt:lpstr>Results</vt:lpstr>
      <vt:lpstr>Approach 2: Dark Triad into SJTs  </vt:lpstr>
      <vt:lpstr>New Element – SJTs for Dark Triad</vt:lpstr>
      <vt:lpstr>SJT</vt:lpstr>
      <vt:lpstr>Sample Item</vt:lpstr>
      <vt:lpstr>Results</vt:lpstr>
      <vt:lpstr>Results</vt:lpstr>
      <vt:lpstr>Abstract</vt:lpstr>
      <vt:lpstr>Everyone Loves Animals</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 Use Competencies?</dc:title>
  <dc:creator>Dennis Doverspike</dc:creator>
  <cp:lastModifiedBy>Ben Porr</cp:lastModifiedBy>
  <cp:revision>38</cp:revision>
  <dcterms:created xsi:type="dcterms:W3CDTF">2017-05-22T03:00:37Z</dcterms:created>
  <dcterms:modified xsi:type="dcterms:W3CDTF">2017-09-19T18:46:17Z</dcterms:modified>
</cp:coreProperties>
</file>