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2"/>
  </p:notesMasterIdLst>
  <p:handoutMasterIdLst>
    <p:handoutMasterId r:id="rId13"/>
  </p:handoutMasterIdLst>
  <p:sldIdLst>
    <p:sldId id="350" r:id="rId2"/>
    <p:sldId id="352" r:id="rId3"/>
    <p:sldId id="354" r:id="rId4"/>
    <p:sldId id="355" r:id="rId5"/>
    <p:sldId id="353" r:id="rId6"/>
    <p:sldId id="360" r:id="rId7"/>
    <p:sldId id="356" r:id="rId8"/>
    <p:sldId id="357" r:id="rId9"/>
    <p:sldId id="358" r:id="rId10"/>
    <p:sldId id="359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292929"/>
    <a:srgbClr val="003399"/>
    <a:srgbClr val="3333FF"/>
    <a:srgbClr val="0000FF"/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49336" autoAdjust="0"/>
  </p:normalViewPr>
  <p:slideViewPr>
    <p:cSldViewPr>
      <p:cViewPr varScale="1">
        <p:scale>
          <a:sx n="57" d="100"/>
          <a:sy n="57" d="100"/>
        </p:scale>
        <p:origin x="31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3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53BE1090-817A-4D73-B01C-DF098A3AAC2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4611A0C4-98A3-4769-B336-2F47B5D6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80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8B0033D0-C249-4B44-9551-B1ED8478C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35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0033D0-C249-4B44-9551-B1ED8478C3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21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0033D0-C249-4B44-9551-B1ED8478C31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51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A128E-5613-471C-AAE5-D3270E8802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88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A128E-5613-471C-AAE5-D3270E8802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72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10D8A-6478-4821-B2AA-42ECE8B6D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A35C5-0AB9-4A86-9036-7E3DB62D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BAB4A-6140-4E4A-B807-57A3DA4DF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B6760-A719-4120-A45E-5513953F3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E7F90-6E3C-4F2A-87B2-CC543A75E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87169-51EC-4E09-BDB6-8F96839ED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12F24-2DFB-4533-9E2E-A804BD17F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E5DC1-9DEE-4D01-8105-DD29E12C4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3E51D-35F2-4A4B-9FFB-58CEEFC5F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7BD11-B2E3-4AEF-90EA-E53F14A74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60706-563A-4145-9BF2-B17EFEB90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E22431C-3D5F-4DE8-8951-599E5EFC9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9880" name="Rectangle 8"/>
          <p:cNvSpPr>
            <a:spLocks noChangeArrowheads="1"/>
          </p:cNvSpPr>
          <p:nvPr userDrawn="1"/>
        </p:nvSpPr>
        <p:spPr bwMode="auto">
          <a:xfrm>
            <a:off x="0" y="0"/>
            <a:ext cx="457200" cy="685800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tint val="7019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2" name="Picture 9" descr="BC_weiss_28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00" y="6324600"/>
            <a:ext cx="136683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33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33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33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33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 b="1">
          <a:solidFill>
            <a:srgbClr val="333333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 b="1">
          <a:solidFill>
            <a:srgbClr val="333333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 b="1">
          <a:solidFill>
            <a:srgbClr val="333333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 b="1">
          <a:solidFill>
            <a:srgbClr val="333333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/>
          </a:bodyPr>
          <a:lstStyle/>
          <a:p>
            <a:r>
              <a:rPr lang="en-US" dirty="0"/>
              <a:t>New Developments and Challenges in Cognitive Ability Assessment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629400" cy="1752600"/>
          </a:xfrm>
        </p:spPr>
        <p:txBody>
          <a:bodyPr/>
          <a:lstStyle/>
          <a:p>
            <a:r>
              <a:rPr lang="en-US" dirty="0"/>
              <a:t>IPAC 2017</a:t>
            </a:r>
          </a:p>
          <a:p>
            <a:r>
              <a:rPr lang="en-US" dirty="0"/>
              <a:t>Birmingham Alabama</a:t>
            </a:r>
          </a:p>
        </p:txBody>
      </p:sp>
    </p:spTree>
    <p:extLst>
      <p:ext uri="{BB962C8B-B14F-4D97-AF65-F5344CB8AC3E}">
        <p14:creationId xmlns:p14="http://schemas.microsoft.com/office/powerpoint/2010/main" val="3035606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058548-C56C-4202-BA09-14C7E0B2F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5A91B2-86D2-4A7D-9EE2-E8B6D0C1A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greatest opportunity for personnel selection and assessment created by these recent developments?</a:t>
            </a:r>
          </a:p>
          <a:p>
            <a:endParaRPr lang="en-US" dirty="0"/>
          </a:p>
          <a:p>
            <a:r>
              <a:rPr lang="en-US" dirty="0"/>
              <a:t>What is the greatest obstacles for personnel selection and assessment for leveraging these recent developments?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34FED6-582D-4D09-BF6B-AC3570EE5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6D6682-951F-45B6-B3D2-E1B5C3CAE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3000" dirty="0"/>
              <a:t>Dr. Paul Hanges – University of Maryland</a:t>
            </a:r>
          </a:p>
          <a:p>
            <a:r>
              <a:rPr lang="en-US" sz="3000" dirty="0"/>
              <a:t>Dr. Harold Goldstein – Baruch College &amp; Siena Consulting</a:t>
            </a:r>
          </a:p>
          <a:p>
            <a:r>
              <a:rPr lang="en-US" sz="3000" dirty="0"/>
              <a:t>Dr. Brian Bellenger – Personnel Board or Jefferson County &amp; Jefferson County Commission</a:t>
            </a:r>
          </a:p>
          <a:p>
            <a:r>
              <a:rPr lang="en-US" sz="3000" dirty="0"/>
              <a:t>Dr. Kenneth Yusko - University of Maryland &amp; Siena Consulting</a:t>
            </a:r>
          </a:p>
          <a:p>
            <a:r>
              <a:rPr lang="en-US" sz="3000" dirty="0"/>
              <a:t>Dr. Charles Scherbaum – Baruch College &amp; Siena Consulting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1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Cognitive Ability is </a:t>
            </a:r>
            <a:br>
              <a:rPr lang="en-US" sz="3600" dirty="0"/>
            </a:br>
            <a:r>
              <a:rPr lang="en-US" sz="3600" dirty="0"/>
              <a:t>More Important than Ever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534400" cy="4191000"/>
          </a:xfrm>
        </p:spPr>
        <p:txBody>
          <a:bodyPr/>
          <a:lstStyle/>
          <a:p>
            <a:r>
              <a:rPr lang="en-US" dirty="0"/>
              <a:t>Increasingly complex environments</a:t>
            </a:r>
          </a:p>
          <a:p>
            <a:r>
              <a:rPr lang="en-US" dirty="0"/>
              <a:t>Rise of knowledge workers</a:t>
            </a:r>
          </a:p>
          <a:p>
            <a:r>
              <a:rPr lang="en-US" dirty="0"/>
              <a:t>Premium on intellectual capital</a:t>
            </a:r>
          </a:p>
          <a:p>
            <a:r>
              <a:rPr lang="en-US" dirty="0"/>
              <a:t>“Ability to learn” is critical because jobs/orgs are constantly changing and adapting</a:t>
            </a:r>
          </a:p>
          <a:p>
            <a:pPr lvl="1"/>
            <a:r>
              <a:rPr lang="en-US" dirty="0"/>
              <a:t>Intelligence is defined by some as “ability to learn”</a:t>
            </a:r>
          </a:p>
          <a:p>
            <a:pPr lvl="1"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3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sz="3600" dirty="0"/>
              <a:t>Modern Research is Occurring in Many Fields ……Except Personnel Assessment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09600" y="1951037"/>
            <a:ext cx="8077200" cy="4297363"/>
          </a:xfrm>
        </p:spPr>
        <p:txBody>
          <a:bodyPr/>
          <a:lstStyle/>
          <a:p>
            <a:r>
              <a:rPr lang="en-US" dirty="0"/>
              <a:t>Modern research is abound</a:t>
            </a:r>
          </a:p>
          <a:p>
            <a:pPr lvl="1"/>
            <a:r>
              <a:rPr lang="en-US" dirty="0"/>
              <a:t>New theories, neurosciences, modern measurement approaches</a:t>
            </a:r>
          </a:p>
          <a:p>
            <a:r>
              <a:rPr lang="en-US" dirty="0"/>
              <a:t>Why not in Personnel Assessment?</a:t>
            </a:r>
          </a:p>
          <a:p>
            <a:pPr lvl="1"/>
            <a:r>
              <a:rPr lang="en-US" dirty="0"/>
              <a:t>Many </a:t>
            </a:r>
            <a:r>
              <a:rPr lang="en-US"/>
              <a:t>in the field </a:t>
            </a:r>
            <a:r>
              <a:rPr lang="en-US" dirty="0"/>
              <a:t>assumes the Jensen psychometric perspective is the only perspective</a:t>
            </a:r>
          </a:p>
          <a:p>
            <a:pPr lvl="1"/>
            <a:r>
              <a:rPr lang="en-US" dirty="0"/>
              <a:t>Victims of our own success</a:t>
            </a:r>
          </a:p>
          <a:p>
            <a:pPr lvl="1"/>
            <a:r>
              <a:rPr lang="en-US" dirty="0"/>
              <a:t>Lack of urgency in comparison to other fields </a:t>
            </a:r>
          </a:p>
        </p:txBody>
      </p:sp>
    </p:spTree>
    <p:extLst>
      <p:ext uri="{BB962C8B-B14F-4D97-AF65-F5344CB8AC3E}">
        <p14:creationId xmlns:p14="http://schemas.microsoft.com/office/powerpoint/2010/main" val="644439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DF3CE7-DC97-40B0-9D8B-1C18D9DC1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Panel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FBF2A9-CE7C-4301-9CCD-B41BA7BDD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panel will discuss some of the innovations and developments in the conceptualization and measurement of cognitive ability that have the potential to impact personnel selection. </a:t>
            </a:r>
          </a:p>
        </p:txBody>
      </p:sp>
    </p:spTree>
    <p:extLst>
      <p:ext uri="{BB962C8B-B14F-4D97-AF65-F5344CB8AC3E}">
        <p14:creationId xmlns:p14="http://schemas.microsoft.com/office/powerpoint/2010/main" val="19706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A8B3F7-1522-437B-9A13-81F143710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How have cognitive ability tests evolved over the years to meet the changing needs of business?</a:t>
            </a:r>
          </a:p>
        </p:txBody>
      </p:sp>
    </p:spTree>
    <p:extLst>
      <p:ext uri="{BB962C8B-B14F-4D97-AF65-F5344CB8AC3E}">
        <p14:creationId xmlns:p14="http://schemas.microsoft.com/office/powerpoint/2010/main" val="3652104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788314-8F3D-4D9E-8B01-EF11F83C4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Developments in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730560-5F2D-40C8-AEE5-65D62FEF9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of the developments in modern conceptualizations of psychometric approaches to cognitive ability that we should be paying attention to?</a:t>
            </a:r>
          </a:p>
          <a:p>
            <a:endParaRPr lang="en-US" dirty="0"/>
          </a:p>
          <a:p>
            <a:r>
              <a:rPr lang="en-US" dirty="0"/>
              <a:t>What are some of the developments in cognitive approaches to understanding and measuring cognitive ability that we should be paying attention to?</a:t>
            </a:r>
          </a:p>
        </p:txBody>
      </p:sp>
    </p:spTree>
    <p:extLst>
      <p:ext uri="{BB962C8B-B14F-4D97-AF65-F5344CB8AC3E}">
        <p14:creationId xmlns:p14="http://schemas.microsoft.com/office/powerpoint/2010/main" val="4242918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0C12EC-B244-4A34-A6A4-0CD4D2D54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Developments in Test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8ABAB6-9613-4A08-94AC-A5D723A73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of the developments in modern cognitive ability test design principles that we should be paying attention to?</a:t>
            </a:r>
          </a:p>
          <a:p>
            <a:endParaRPr lang="en-US" dirty="0"/>
          </a:p>
          <a:p>
            <a:r>
              <a:rPr lang="en-US" dirty="0"/>
              <a:t>What are some of the developments in modern cognitive ability testing approaches that we should be paying attention to?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97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670892-B92B-4DC6-812B-9D1026D1E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of Recent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75EFFA-D477-4B0A-BA22-27B964351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of the implications of these developments for personnel selection? </a:t>
            </a:r>
          </a:p>
          <a:p>
            <a:endParaRPr lang="en-US" dirty="0"/>
          </a:p>
          <a:p>
            <a:r>
              <a:rPr lang="en-US" dirty="0"/>
              <a:t>What have been your experiences applying these developments and conducting research on them?</a:t>
            </a:r>
          </a:p>
        </p:txBody>
      </p:sp>
    </p:spTree>
    <p:extLst>
      <p:ext uri="{BB962C8B-B14F-4D97-AF65-F5344CB8AC3E}">
        <p14:creationId xmlns:p14="http://schemas.microsoft.com/office/powerpoint/2010/main" val="20266607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11110</TotalTime>
  <Words>369</Words>
  <Application>Microsoft Office PowerPoint</Application>
  <PresentationFormat>On-screen Show (4:3)</PresentationFormat>
  <Paragraphs>50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Design</vt:lpstr>
      <vt:lpstr>New Developments and Challenges in Cognitive Ability Assessment  </vt:lpstr>
      <vt:lpstr>Panelists</vt:lpstr>
      <vt:lpstr>Cognitive Ability is  More Important than Ever</vt:lpstr>
      <vt:lpstr>Modern Research is Occurring in Many Fields ……Except Personnel Assessment</vt:lpstr>
      <vt:lpstr>Today’s Panel</vt:lpstr>
      <vt:lpstr>PowerPoint Presentation</vt:lpstr>
      <vt:lpstr>Developments in Theory</vt:lpstr>
      <vt:lpstr>Developments in Test Design</vt:lpstr>
      <vt:lpstr>Implications of Recent Development</vt:lpstr>
      <vt:lpstr>Final Questions</vt:lpstr>
    </vt:vector>
  </TitlesOfParts>
  <Company>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Mitigating Human Capital Risk though</dc:title>
  <dc:creator>Charles Scherbaum</dc:creator>
  <cp:lastModifiedBy>Ben Porr</cp:lastModifiedBy>
  <cp:revision>445</cp:revision>
  <cp:lastPrinted>2016-01-04T15:07:47Z</cp:lastPrinted>
  <dcterms:created xsi:type="dcterms:W3CDTF">2009-04-09T15:14:23Z</dcterms:created>
  <dcterms:modified xsi:type="dcterms:W3CDTF">2017-09-19T18:46:27Z</dcterms:modified>
</cp:coreProperties>
</file>