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8" r:id="rId2"/>
    <p:sldId id="266" r:id="rId3"/>
    <p:sldId id="261" r:id="rId4"/>
    <p:sldId id="259" r:id="rId5"/>
    <p:sldId id="269" r:id="rId6"/>
    <p:sldId id="270" r:id="rId7"/>
    <p:sldId id="271" r:id="rId8"/>
    <p:sldId id="297" r:id="rId9"/>
    <p:sldId id="264" r:id="rId10"/>
    <p:sldId id="315" r:id="rId11"/>
    <p:sldId id="319" r:id="rId12"/>
    <p:sldId id="320" r:id="rId13"/>
    <p:sldId id="304" r:id="rId14"/>
    <p:sldId id="313" r:id="rId15"/>
    <p:sldId id="317" r:id="rId16"/>
    <p:sldId id="311" r:id="rId17"/>
    <p:sldId id="325" r:id="rId18"/>
    <p:sldId id="309" r:id="rId19"/>
    <p:sldId id="310" r:id="rId20"/>
    <p:sldId id="282" r:id="rId21"/>
    <p:sldId id="285" r:id="rId22"/>
    <p:sldId id="307" r:id="rId23"/>
    <p:sldId id="323" r:id="rId24"/>
    <p:sldId id="324" r:id="rId25"/>
    <p:sldId id="331" r:id="rId26"/>
    <p:sldId id="328" r:id="rId27"/>
    <p:sldId id="327" r:id="rId28"/>
    <p:sldId id="330" r:id="rId29"/>
    <p:sldId id="322" r:id="rId30"/>
    <p:sldId id="305" r:id="rId31"/>
    <p:sldId id="306" r:id="rId32"/>
    <p:sldId id="308" r:id="rId33"/>
    <p:sldId id="265"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16" d="100"/>
          <a:sy n="116" d="100"/>
        </p:scale>
        <p:origin x="150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19630-BED9-48F3-87FF-BD75B097CFE8}" type="doc">
      <dgm:prSet loTypeId="urn:microsoft.com/office/officeart/2005/8/layout/radial5" loCatId="relationship" qsTypeId="urn:microsoft.com/office/officeart/2005/8/quickstyle/3d3" qsCatId="3D" csTypeId="urn:microsoft.com/office/officeart/2005/8/colors/accent1_4" csCatId="accent1" phldr="1"/>
      <dgm:spPr/>
      <dgm:t>
        <a:bodyPr/>
        <a:lstStyle/>
        <a:p>
          <a:endParaRPr lang="en-US"/>
        </a:p>
      </dgm:t>
    </dgm:pt>
    <dgm:pt modelId="{70FB947C-B609-4CCE-858E-C5AC7110142F}">
      <dgm:prSet phldrT="[Text]"/>
      <dgm:spPr>
        <a:solidFill>
          <a:srgbClr val="FF0000"/>
        </a:solidFill>
      </dgm:spPr>
      <dgm:t>
        <a:bodyPr/>
        <a:lstStyle/>
        <a:p>
          <a:r>
            <a:rPr lang="en-US" b="1" dirty="0" smtClean="0"/>
            <a:t>Business Imperative</a:t>
          </a:r>
          <a:endParaRPr lang="en-US" b="1" dirty="0"/>
        </a:p>
      </dgm:t>
    </dgm:pt>
    <dgm:pt modelId="{9310D5F6-13EF-41BA-93AF-8E99A9154D94}" type="parTrans" cxnId="{C523450F-EF4C-4EC4-99B0-5BBF4A4D77BA}">
      <dgm:prSet/>
      <dgm:spPr/>
      <dgm:t>
        <a:bodyPr/>
        <a:lstStyle/>
        <a:p>
          <a:endParaRPr lang="en-US"/>
        </a:p>
      </dgm:t>
    </dgm:pt>
    <dgm:pt modelId="{E6C60B8E-8FC3-4D2E-A88C-1C619D80F485}" type="sibTrans" cxnId="{C523450F-EF4C-4EC4-99B0-5BBF4A4D77BA}">
      <dgm:prSet/>
      <dgm:spPr/>
      <dgm:t>
        <a:bodyPr/>
        <a:lstStyle/>
        <a:p>
          <a:endParaRPr lang="en-US"/>
        </a:p>
      </dgm:t>
    </dgm:pt>
    <dgm:pt modelId="{7267E8A1-E0FF-41CA-9C40-2755B9244010}">
      <dgm:prSet phldrT="[Text]"/>
      <dgm:spPr/>
      <dgm:t>
        <a:bodyPr/>
        <a:lstStyle/>
        <a:p>
          <a:r>
            <a:rPr lang="en-US" b="1" dirty="0" smtClean="0"/>
            <a:t>Develop an Action Plan</a:t>
          </a:r>
          <a:endParaRPr lang="en-US" b="1" dirty="0"/>
        </a:p>
      </dgm:t>
    </dgm:pt>
    <dgm:pt modelId="{7D6C75C9-3427-43EC-B227-DC9D7BC8FEF5}" type="parTrans" cxnId="{1296918C-498D-4DF5-BC74-BCCF2A1AD5C3}">
      <dgm:prSet/>
      <dgm:spPr/>
      <dgm:t>
        <a:bodyPr/>
        <a:lstStyle/>
        <a:p>
          <a:endParaRPr lang="en-US"/>
        </a:p>
      </dgm:t>
    </dgm:pt>
    <dgm:pt modelId="{DB3116FF-1CE7-41A6-B441-13070E6DE934}" type="sibTrans" cxnId="{1296918C-498D-4DF5-BC74-BCCF2A1AD5C3}">
      <dgm:prSet/>
      <dgm:spPr/>
      <dgm:t>
        <a:bodyPr/>
        <a:lstStyle/>
        <a:p>
          <a:endParaRPr lang="en-US"/>
        </a:p>
      </dgm:t>
    </dgm:pt>
    <dgm:pt modelId="{C9F350A8-A867-4F76-861B-E717B0EEA693}">
      <dgm:prSet phldrT="[Text]"/>
      <dgm:spPr/>
      <dgm:t>
        <a:bodyPr/>
        <a:lstStyle/>
        <a:p>
          <a:r>
            <a:rPr lang="en-US" b="1" dirty="0" smtClean="0"/>
            <a:t>Address Policies, Procedures and Barriers</a:t>
          </a:r>
          <a:endParaRPr lang="en-US" b="1" dirty="0"/>
        </a:p>
      </dgm:t>
    </dgm:pt>
    <dgm:pt modelId="{7E5AF391-27D7-4C1B-91D3-C8C9BA59E649}" type="parTrans" cxnId="{18CB7FBC-5005-4976-8994-136FD755B823}">
      <dgm:prSet/>
      <dgm:spPr/>
      <dgm:t>
        <a:bodyPr/>
        <a:lstStyle/>
        <a:p>
          <a:endParaRPr lang="en-US"/>
        </a:p>
      </dgm:t>
    </dgm:pt>
    <dgm:pt modelId="{861C7745-2CE3-40A9-B3EE-2B5C06366F74}" type="sibTrans" cxnId="{18CB7FBC-5005-4976-8994-136FD755B823}">
      <dgm:prSet/>
      <dgm:spPr/>
      <dgm:t>
        <a:bodyPr/>
        <a:lstStyle/>
        <a:p>
          <a:endParaRPr lang="en-US"/>
        </a:p>
      </dgm:t>
    </dgm:pt>
    <dgm:pt modelId="{0BD55F6D-0501-4995-83C5-C23FE6F65FB9}">
      <dgm:prSet phldrT="[Text]"/>
      <dgm:spPr/>
      <dgm:t>
        <a:bodyPr/>
        <a:lstStyle/>
        <a:p>
          <a:r>
            <a:rPr lang="en-US" b="1" dirty="0" smtClean="0"/>
            <a:t>Educate Managers and Supervisors</a:t>
          </a:r>
          <a:endParaRPr lang="en-US" b="1" dirty="0"/>
        </a:p>
      </dgm:t>
    </dgm:pt>
    <dgm:pt modelId="{FBFC384C-D11B-472A-A4EF-304ECCD2E7CC}" type="parTrans" cxnId="{C4D1692F-93A1-43FA-9E66-F923ED1E13E8}">
      <dgm:prSet/>
      <dgm:spPr/>
      <dgm:t>
        <a:bodyPr/>
        <a:lstStyle/>
        <a:p>
          <a:endParaRPr lang="en-US"/>
        </a:p>
      </dgm:t>
    </dgm:pt>
    <dgm:pt modelId="{10367B38-0907-42E0-A7C3-746948C9078A}" type="sibTrans" cxnId="{C4D1692F-93A1-43FA-9E66-F923ED1E13E8}">
      <dgm:prSet/>
      <dgm:spPr/>
      <dgm:t>
        <a:bodyPr/>
        <a:lstStyle/>
        <a:p>
          <a:endParaRPr lang="en-US"/>
        </a:p>
      </dgm:t>
    </dgm:pt>
    <dgm:pt modelId="{F57BBA25-1169-41B0-A301-F7B24B3F009B}">
      <dgm:prSet phldrT="[Text]"/>
      <dgm:spPr/>
      <dgm:t>
        <a:bodyPr/>
        <a:lstStyle/>
        <a:p>
          <a:r>
            <a:rPr lang="en-US" b="1" dirty="0" smtClean="0"/>
            <a:t>Gain support above and beyond HR</a:t>
          </a:r>
          <a:endParaRPr lang="en-US" b="1" dirty="0"/>
        </a:p>
      </dgm:t>
    </dgm:pt>
    <dgm:pt modelId="{31D0526C-CA60-4555-B7E8-81EEBB153C51}" type="parTrans" cxnId="{D82C757B-25DC-4352-83C6-9C57791F2350}">
      <dgm:prSet/>
      <dgm:spPr/>
      <dgm:t>
        <a:bodyPr/>
        <a:lstStyle/>
        <a:p>
          <a:endParaRPr lang="en-US"/>
        </a:p>
      </dgm:t>
    </dgm:pt>
    <dgm:pt modelId="{3AC60B55-2761-45BE-AF27-039C81AEAB1F}" type="sibTrans" cxnId="{D82C757B-25DC-4352-83C6-9C57791F2350}">
      <dgm:prSet/>
      <dgm:spPr/>
      <dgm:t>
        <a:bodyPr/>
        <a:lstStyle/>
        <a:p>
          <a:endParaRPr lang="en-US"/>
        </a:p>
      </dgm:t>
    </dgm:pt>
    <dgm:pt modelId="{DFFFB172-ACB8-40B5-BC29-9A01043DF4A5}">
      <dgm:prSet phldrT="[Text]"/>
      <dgm:spPr/>
      <dgm:t>
        <a:bodyPr/>
        <a:lstStyle/>
        <a:p>
          <a:r>
            <a:rPr lang="en-US" b="1" dirty="0" smtClean="0"/>
            <a:t>Determine company long term strategy</a:t>
          </a:r>
          <a:endParaRPr lang="en-US" b="1" dirty="0"/>
        </a:p>
      </dgm:t>
    </dgm:pt>
    <dgm:pt modelId="{274644DF-42A1-4C3C-A41D-3D84AD443774}" type="parTrans" cxnId="{CA4C70F9-51F6-4563-97E0-285C8DA24168}">
      <dgm:prSet/>
      <dgm:spPr/>
      <dgm:t>
        <a:bodyPr/>
        <a:lstStyle/>
        <a:p>
          <a:endParaRPr lang="en-US"/>
        </a:p>
      </dgm:t>
    </dgm:pt>
    <dgm:pt modelId="{ED689B83-2C1B-4904-B6C2-7C4D16F595BC}" type="sibTrans" cxnId="{CA4C70F9-51F6-4563-97E0-285C8DA24168}">
      <dgm:prSet/>
      <dgm:spPr/>
      <dgm:t>
        <a:bodyPr/>
        <a:lstStyle/>
        <a:p>
          <a:endParaRPr lang="en-US"/>
        </a:p>
      </dgm:t>
    </dgm:pt>
    <dgm:pt modelId="{54A3AEB3-8093-4027-AE56-2522F9637104}">
      <dgm:prSet phldrT="[Text]"/>
      <dgm:spPr>
        <a:solidFill>
          <a:srgbClr val="C95A57"/>
        </a:solidFill>
      </dgm:spPr>
      <dgm:t>
        <a:bodyPr/>
        <a:lstStyle/>
        <a:p>
          <a:r>
            <a:rPr lang="en-US" b="1" dirty="0" smtClean="0"/>
            <a:t>Measure and Evaluate</a:t>
          </a:r>
          <a:endParaRPr lang="en-US" b="1" dirty="0"/>
        </a:p>
      </dgm:t>
    </dgm:pt>
    <dgm:pt modelId="{507D8CF7-5918-4FF0-A154-AC597DBA3D9D}" type="parTrans" cxnId="{2F0227D8-1380-4607-9E1B-1CF7ADB17008}">
      <dgm:prSet/>
      <dgm:spPr>
        <a:solidFill>
          <a:srgbClr val="FFFF00"/>
        </a:solidFill>
      </dgm:spPr>
      <dgm:t>
        <a:bodyPr/>
        <a:lstStyle/>
        <a:p>
          <a:endParaRPr lang="en-US"/>
        </a:p>
      </dgm:t>
    </dgm:pt>
    <dgm:pt modelId="{FCFE4878-E971-4716-A5C4-F5E2F726C638}" type="sibTrans" cxnId="{2F0227D8-1380-4607-9E1B-1CF7ADB17008}">
      <dgm:prSet/>
      <dgm:spPr/>
      <dgm:t>
        <a:bodyPr/>
        <a:lstStyle/>
        <a:p>
          <a:endParaRPr lang="en-US"/>
        </a:p>
      </dgm:t>
    </dgm:pt>
    <dgm:pt modelId="{7B0323BA-B9E3-435E-824F-222C32775DBD}" type="pres">
      <dgm:prSet presAssocID="{69119630-BED9-48F3-87FF-BD75B097CFE8}" presName="Name0" presStyleCnt="0">
        <dgm:presLayoutVars>
          <dgm:chMax val="1"/>
          <dgm:dir/>
          <dgm:animLvl val="ctr"/>
          <dgm:resizeHandles val="exact"/>
        </dgm:presLayoutVars>
      </dgm:prSet>
      <dgm:spPr/>
      <dgm:t>
        <a:bodyPr/>
        <a:lstStyle/>
        <a:p>
          <a:endParaRPr lang="en-US"/>
        </a:p>
      </dgm:t>
    </dgm:pt>
    <dgm:pt modelId="{FD8CB3F5-26D7-4F4C-BDDF-40082877D942}" type="pres">
      <dgm:prSet presAssocID="{70FB947C-B609-4CCE-858E-C5AC7110142F}" presName="centerShape" presStyleLbl="node0" presStyleIdx="0" presStyleCnt="1"/>
      <dgm:spPr/>
      <dgm:t>
        <a:bodyPr/>
        <a:lstStyle/>
        <a:p>
          <a:endParaRPr lang="en-US"/>
        </a:p>
      </dgm:t>
    </dgm:pt>
    <dgm:pt modelId="{7088DC41-AAFC-4C79-BF36-0C2BE601C23C}" type="pres">
      <dgm:prSet presAssocID="{274644DF-42A1-4C3C-A41D-3D84AD443774}" presName="parTrans" presStyleLbl="sibTrans2D1" presStyleIdx="0" presStyleCnt="6"/>
      <dgm:spPr/>
      <dgm:t>
        <a:bodyPr/>
        <a:lstStyle/>
        <a:p>
          <a:endParaRPr lang="en-US"/>
        </a:p>
      </dgm:t>
    </dgm:pt>
    <dgm:pt modelId="{84224DE5-0A36-4925-AA3D-55DEFE9A4938}" type="pres">
      <dgm:prSet presAssocID="{274644DF-42A1-4C3C-A41D-3D84AD443774}" presName="connectorText" presStyleLbl="sibTrans2D1" presStyleIdx="0" presStyleCnt="6"/>
      <dgm:spPr/>
      <dgm:t>
        <a:bodyPr/>
        <a:lstStyle/>
        <a:p>
          <a:endParaRPr lang="en-US"/>
        </a:p>
      </dgm:t>
    </dgm:pt>
    <dgm:pt modelId="{4D2FA607-F7BA-43F1-BB60-8B8C34B27D62}" type="pres">
      <dgm:prSet presAssocID="{DFFFB172-ACB8-40B5-BC29-9A01043DF4A5}" presName="node" presStyleLbl="node1" presStyleIdx="0" presStyleCnt="6">
        <dgm:presLayoutVars>
          <dgm:bulletEnabled val="1"/>
        </dgm:presLayoutVars>
      </dgm:prSet>
      <dgm:spPr/>
      <dgm:t>
        <a:bodyPr/>
        <a:lstStyle/>
        <a:p>
          <a:endParaRPr lang="en-US"/>
        </a:p>
      </dgm:t>
    </dgm:pt>
    <dgm:pt modelId="{5ED412F7-F75F-4A5F-AADF-63E1C3273F06}" type="pres">
      <dgm:prSet presAssocID="{7D6C75C9-3427-43EC-B227-DC9D7BC8FEF5}" presName="parTrans" presStyleLbl="sibTrans2D1" presStyleIdx="1" presStyleCnt="6"/>
      <dgm:spPr/>
      <dgm:t>
        <a:bodyPr/>
        <a:lstStyle/>
        <a:p>
          <a:endParaRPr lang="en-US"/>
        </a:p>
      </dgm:t>
    </dgm:pt>
    <dgm:pt modelId="{7D805AF4-D60E-46B9-A53B-5B1DC13D759D}" type="pres">
      <dgm:prSet presAssocID="{7D6C75C9-3427-43EC-B227-DC9D7BC8FEF5}" presName="connectorText" presStyleLbl="sibTrans2D1" presStyleIdx="1" presStyleCnt="6"/>
      <dgm:spPr/>
      <dgm:t>
        <a:bodyPr/>
        <a:lstStyle/>
        <a:p>
          <a:endParaRPr lang="en-US"/>
        </a:p>
      </dgm:t>
    </dgm:pt>
    <dgm:pt modelId="{CFE27E3C-0E21-49DE-A1E1-6A5343CAF884}" type="pres">
      <dgm:prSet presAssocID="{7267E8A1-E0FF-41CA-9C40-2755B9244010}" presName="node" presStyleLbl="node1" presStyleIdx="1" presStyleCnt="6" custRadScaleRad="95411" custRadScaleInc="211465">
        <dgm:presLayoutVars>
          <dgm:bulletEnabled val="1"/>
        </dgm:presLayoutVars>
      </dgm:prSet>
      <dgm:spPr/>
      <dgm:t>
        <a:bodyPr/>
        <a:lstStyle/>
        <a:p>
          <a:endParaRPr lang="en-US"/>
        </a:p>
      </dgm:t>
    </dgm:pt>
    <dgm:pt modelId="{8C33AD58-738F-4F08-8886-AF51747F8E21}" type="pres">
      <dgm:prSet presAssocID="{31D0526C-CA60-4555-B7E8-81EEBB153C51}" presName="parTrans" presStyleLbl="sibTrans2D1" presStyleIdx="2" presStyleCnt="6"/>
      <dgm:spPr/>
      <dgm:t>
        <a:bodyPr/>
        <a:lstStyle/>
        <a:p>
          <a:endParaRPr lang="en-US"/>
        </a:p>
      </dgm:t>
    </dgm:pt>
    <dgm:pt modelId="{9CFF4820-807F-402E-A869-2558F7E9EDBC}" type="pres">
      <dgm:prSet presAssocID="{31D0526C-CA60-4555-B7E8-81EEBB153C51}" presName="connectorText" presStyleLbl="sibTrans2D1" presStyleIdx="2" presStyleCnt="6"/>
      <dgm:spPr/>
      <dgm:t>
        <a:bodyPr/>
        <a:lstStyle/>
        <a:p>
          <a:endParaRPr lang="en-US"/>
        </a:p>
      </dgm:t>
    </dgm:pt>
    <dgm:pt modelId="{1A6219E6-C302-462A-A05F-A8C778D338A3}" type="pres">
      <dgm:prSet presAssocID="{F57BBA25-1169-41B0-A301-F7B24B3F009B}" presName="node" presStyleLbl="node1" presStyleIdx="2" presStyleCnt="6" custRadScaleRad="101942" custRadScaleInc="-190645">
        <dgm:presLayoutVars>
          <dgm:bulletEnabled val="1"/>
        </dgm:presLayoutVars>
      </dgm:prSet>
      <dgm:spPr/>
      <dgm:t>
        <a:bodyPr/>
        <a:lstStyle/>
        <a:p>
          <a:endParaRPr lang="en-US"/>
        </a:p>
      </dgm:t>
    </dgm:pt>
    <dgm:pt modelId="{8C7FC656-D1FB-4BF0-9EE5-F354C2442A65}" type="pres">
      <dgm:prSet presAssocID="{7E5AF391-27D7-4C1B-91D3-C8C9BA59E649}" presName="parTrans" presStyleLbl="sibTrans2D1" presStyleIdx="3" presStyleCnt="6"/>
      <dgm:spPr/>
      <dgm:t>
        <a:bodyPr/>
        <a:lstStyle/>
        <a:p>
          <a:endParaRPr lang="en-US"/>
        </a:p>
      </dgm:t>
    </dgm:pt>
    <dgm:pt modelId="{D9855411-0C0E-48AC-9F42-177414FFF646}" type="pres">
      <dgm:prSet presAssocID="{7E5AF391-27D7-4C1B-91D3-C8C9BA59E649}" presName="connectorText" presStyleLbl="sibTrans2D1" presStyleIdx="3" presStyleCnt="6"/>
      <dgm:spPr/>
      <dgm:t>
        <a:bodyPr/>
        <a:lstStyle/>
        <a:p>
          <a:endParaRPr lang="en-US"/>
        </a:p>
      </dgm:t>
    </dgm:pt>
    <dgm:pt modelId="{B6BD39BD-560A-44EC-9392-C8106CFC7CFD}" type="pres">
      <dgm:prSet presAssocID="{C9F350A8-A867-4F76-861B-E717B0EEA693}" presName="node" presStyleLbl="node1" presStyleIdx="3" presStyleCnt="6">
        <dgm:presLayoutVars>
          <dgm:bulletEnabled val="1"/>
        </dgm:presLayoutVars>
      </dgm:prSet>
      <dgm:spPr/>
      <dgm:t>
        <a:bodyPr/>
        <a:lstStyle/>
        <a:p>
          <a:endParaRPr lang="en-US"/>
        </a:p>
      </dgm:t>
    </dgm:pt>
    <dgm:pt modelId="{3B331B5C-B9B7-42FD-B446-8280A560C8EE}" type="pres">
      <dgm:prSet presAssocID="{FBFC384C-D11B-472A-A4EF-304ECCD2E7CC}" presName="parTrans" presStyleLbl="sibTrans2D1" presStyleIdx="4" presStyleCnt="6"/>
      <dgm:spPr/>
      <dgm:t>
        <a:bodyPr/>
        <a:lstStyle/>
        <a:p>
          <a:endParaRPr lang="en-US"/>
        </a:p>
      </dgm:t>
    </dgm:pt>
    <dgm:pt modelId="{D5502394-9DC9-4426-9641-26F52B207309}" type="pres">
      <dgm:prSet presAssocID="{FBFC384C-D11B-472A-A4EF-304ECCD2E7CC}" presName="connectorText" presStyleLbl="sibTrans2D1" presStyleIdx="4" presStyleCnt="6"/>
      <dgm:spPr/>
      <dgm:t>
        <a:bodyPr/>
        <a:lstStyle/>
        <a:p>
          <a:endParaRPr lang="en-US"/>
        </a:p>
      </dgm:t>
    </dgm:pt>
    <dgm:pt modelId="{FAF09D2B-092D-436D-A23C-0D23A688263B}" type="pres">
      <dgm:prSet presAssocID="{0BD55F6D-0501-4995-83C5-C23FE6F65FB9}" presName="node" presStyleLbl="node1" presStyleIdx="4" presStyleCnt="6">
        <dgm:presLayoutVars>
          <dgm:bulletEnabled val="1"/>
        </dgm:presLayoutVars>
      </dgm:prSet>
      <dgm:spPr/>
      <dgm:t>
        <a:bodyPr/>
        <a:lstStyle/>
        <a:p>
          <a:endParaRPr lang="en-US"/>
        </a:p>
      </dgm:t>
    </dgm:pt>
    <dgm:pt modelId="{4BA5D667-1A30-4655-B761-B7964A13A31A}" type="pres">
      <dgm:prSet presAssocID="{507D8CF7-5918-4FF0-A154-AC597DBA3D9D}" presName="parTrans" presStyleLbl="sibTrans2D1" presStyleIdx="5" presStyleCnt="6"/>
      <dgm:spPr/>
      <dgm:t>
        <a:bodyPr/>
        <a:lstStyle/>
        <a:p>
          <a:endParaRPr lang="en-US"/>
        </a:p>
      </dgm:t>
    </dgm:pt>
    <dgm:pt modelId="{5D5E4BC8-48B8-4D51-B463-D0649D30A7A9}" type="pres">
      <dgm:prSet presAssocID="{507D8CF7-5918-4FF0-A154-AC597DBA3D9D}" presName="connectorText" presStyleLbl="sibTrans2D1" presStyleIdx="5" presStyleCnt="6"/>
      <dgm:spPr/>
      <dgm:t>
        <a:bodyPr/>
        <a:lstStyle/>
        <a:p>
          <a:endParaRPr lang="en-US"/>
        </a:p>
      </dgm:t>
    </dgm:pt>
    <dgm:pt modelId="{9F44DE99-DFB4-4DF7-A11D-1F5BDD9959A4}" type="pres">
      <dgm:prSet presAssocID="{54A3AEB3-8093-4027-AE56-2522F9637104}" presName="node" presStyleLbl="node1" presStyleIdx="5" presStyleCnt="6">
        <dgm:presLayoutVars>
          <dgm:bulletEnabled val="1"/>
        </dgm:presLayoutVars>
      </dgm:prSet>
      <dgm:spPr/>
      <dgm:t>
        <a:bodyPr/>
        <a:lstStyle/>
        <a:p>
          <a:endParaRPr lang="en-US"/>
        </a:p>
      </dgm:t>
    </dgm:pt>
  </dgm:ptLst>
  <dgm:cxnLst>
    <dgm:cxn modelId="{E84DD63F-4588-427C-8098-A5470B35AA7C}" type="presOf" srcId="{31D0526C-CA60-4555-B7E8-81EEBB153C51}" destId="{9CFF4820-807F-402E-A869-2558F7E9EDBC}" srcOrd="1" destOrd="0" presId="urn:microsoft.com/office/officeart/2005/8/layout/radial5"/>
    <dgm:cxn modelId="{BA3866CB-2170-41E0-BECC-BC4172CBCF6E}" type="presOf" srcId="{C9F350A8-A867-4F76-861B-E717B0EEA693}" destId="{B6BD39BD-560A-44EC-9392-C8106CFC7CFD}" srcOrd="0" destOrd="0" presId="urn:microsoft.com/office/officeart/2005/8/layout/radial5"/>
    <dgm:cxn modelId="{C395C032-93BB-4483-B9FD-5D0A26A2CC44}" type="presOf" srcId="{DFFFB172-ACB8-40B5-BC29-9A01043DF4A5}" destId="{4D2FA607-F7BA-43F1-BB60-8B8C34B27D62}" srcOrd="0" destOrd="0" presId="urn:microsoft.com/office/officeart/2005/8/layout/radial5"/>
    <dgm:cxn modelId="{C4D1692F-93A1-43FA-9E66-F923ED1E13E8}" srcId="{70FB947C-B609-4CCE-858E-C5AC7110142F}" destId="{0BD55F6D-0501-4995-83C5-C23FE6F65FB9}" srcOrd="4" destOrd="0" parTransId="{FBFC384C-D11B-472A-A4EF-304ECCD2E7CC}" sibTransId="{10367B38-0907-42E0-A7C3-746948C9078A}"/>
    <dgm:cxn modelId="{13F75034-03F8-4938-BD5D-631495404B99}" type="presOf" srcId="{507D8CF7-5918-4FF0-A154-AC597DBA3D9D}" destId="{4BA5D667-1A30-4655-B761-B7964A13A31A}" srcOrd="0" destOrd="0" presId="urn:microsoft.com/office/officeart/2005/8/layout/radial5"/>
    <dgm:cxn modelId="{F16F0F09-FE84-4E37-ACAB-747A708639C1}" type="presOf" srcId="{274644DF-42A1-4C3C-A41D-3D84AD443774}" destId="{7088DC41-AAFC-4C79-BF36-0C2BE601C23C}" srcOrd="0" destOrd="0" presId="urn:microsoft.com/office/officeart/2005/8/layout/radial5"/>
    <dgm:cxn modelId="{8202EAE6-A934-4B7D-9F6C-A87E94A35397}" type="presOf" srcId="{31D0526C-CA60-4555-B7E8-81EEBB153C51}" destId="{8C33AD58-738F-4F08-8886-AF51747F8E21}" srcOrd="0" destOrd="0" presId="urn:microsoft.com/office/officeart/2005/8/layout/radial5"/>
    <dgm:cxn modelId="{18CB7FBC-5005-4976-8994-136FD755B823}" srcId="{70FB947C-B609-4CCE-858E-C5AC7110142F}" destId="{C9F350A8-A867-4F76-861B-E717B0EEA693}" srcOrd="3" destOrd="0" parTransId="{7E5AF391-27D7-4C1B-91D3-C8C9BA59E649}" sibTransId="{861C7745-2CE3-40A9-B3EE-2B5C06366F74}"/>
    <dgm:cxn modelId="{04B6FABC-704E-4BF8-8679-51F9D1A20416}" type="presOf" srcId="{0BD55F6D-0501-4995-83C5-C23FE6F65FB9}" destId="{FAF09D2B-092D-436D-A23C-0D23A688263B}" srcOrd="0" destOrd="0" presId="urn:microsoft.com/office/officeart/2005/8/layout/radial5"/>
    <dgm:cxn modelId="{D774EF9F-6C26-4B94-9EA1-A44EB365B989}" type="presOf" srcId="{54A3AEB3-8093-4027-AE56-2522F9637104}" destId="{9F44DE99-DFB4-4DF7-A11D-1F5BDD9959A4}" srcOrd="0" destOrd="0" presId="urn:microsoft.com/office/officeart/2005/8/layout/radial5"/>
    <dgm:cxn modelId="{D82C757B-25DC-4352-83C6-9C57791F2350}" srcId="{70FB947C-B609-4CCE-858E-C5AC7110142F}" destId="{F57BBA25-1169-41B0-A301-F7B24B3F009B}" srcOrd="2" destOrd="0" parTransId="{31D0526C-CA60-4555-B7E8-81EEBB153C51}" sibTransId="{3AC60B55-2761-45BE-AF27-039C81AEAB1F}"/>
    <dgm:cxn modelId="{DB7A030C-6CF9-4F9F-B6D7-85A749003B94}" type="presOf" srcId="{69119630-BED9-48F3-87FF-BD75B097CFE8}" destId="{7B0323BA-B9E3-435E-824F-222C32775DBD}" srcOrd="0" destOrd="0" presId="urn:microsoft.com/office/officeart/2005/8/layout/radial5"/>
    <dgm:cxn modelId="{2A90FB80-AB9D-499D-B1AE-061B64D9872C}" type="presOf" srcId="{7D6C75C9-3427-43EC-B227-DC9D7BC8FEF5}" destId="{7D805AF4-D60E-46B9-A53B-5B1DC13D759D}" srcOrd="1" destOrd="0" presId="urn:microsoft.com/office/officeart/2005/8/layout/radial5"/>
    <dgm:cxn modelId="{EF013982-656E-494D-BE8B-6344799752EC}" type="presOf" srcId="{FBFC384C-D11B-472A-A4EF-304ECCD2E7CC}" destId="{3B331B5C-B9B7-42FD-B446-8280A560C8EE}" srcOrd="0" destOrd="0" presId="urn:microsoft.com/office/officeart/2005/8/layout/radial5"/>
    <dgm:cxn modelId="{CA4C70F9-51F6-4563-97E0-285C8DA24168}" srcId="{70FB947C-B609-4CCE-858E-C5AC7110142F}" destId="{DFFFB172-ACB8-40B5-BC29-9A01043DF4A5}" srcOrd="0" destOrd="0" parTransId="{274644DF-42A1-4C3C-A41D-3D84AD443774}" sibTransId="{ED689B83-2C1B-4904-B6C2-7C4D16F595BC}"/>
    <dgm:cxn modelId="{A960C617-6D86-4C18-A6D0-EA09E333B922}" type="presOf" srcId="{7E5AF391-27D7-4C1B-91D3-C8C9BA59E649}" destId="{D9855411-0C0E-48AC-9F42-177414FFF646}" srcOrd="1" destOrd="0" presId="urn:microsoft.com/office/officeart/2005/8/layout/radial5"/>
    <dgm:cxn modelId="{875116F9-87ED-454F-B34C-0BB49A07E73D}" type="presOf" srcId="{F57BBA25-1169-41B0-A301-F7B24B3F009B}" destId="{1A6219E6-C302-462A-A05F-A8C778D338A3}" srcOrd="0" destOrd="0" presId="urn:microsoft.com/office/officeart/2005/8/layout/radial5"/>
    <dgm:cxn modelId="{B4B70696-1CFD-4ED6-B157-5D7F67A90B2A}" type="presOf" srcId="{FBFC384C-D11B-472A-A4EF-304ECCD2E7CC}" destId="{D5502394-9DC9-4426-9641-26F52B207309}" srcOrd="1" destOrd="0" presId="urn:microsoft.com/office/officeart/2005/8/layout/radial5"/>
    <dgm:cxn modelId="{F9C85170-DF47-4B2D-9AA6-8FB53191E9E5}" type="presOf" srcId="{507D8CF7-5918-4FF0-A154-AC597DBA3D9D}" destId="{5D5E4BC8-48B8-4D51-B463-D0649D30A7A9}" srcOrd="1" destOrd="0" presId="urn:microsoft.com/office/officeart/2005/8/layout/radial5"/>
    <dgm:cxn modelId="{B680AC85-3CC4-4689-9A55-AC052098C55D}" type="presOf" srcId="{7D6C75C9-3427-43EC-B227-DC9D7BC8FEF5}" destId="{5ED412F7-F75F-4A5F-AADF-63E1C3273F06}" srcOrd="0" destOrd="0" presId="urn:microsoft.com/office/officeart/2005/8/layout/radial5"/>
    <dgm:cxn modelId="{027E326A-D557-490E-B3D7-E2CEBF1D435C}" type="presOf" srcId="{7E5AF391-27D7-4C1B-91D3-C8C9BA59E649}" destId="{8C7FC656-D1FB-4BF0-9EE5-F354C2442A65}" srcOrd="0" destOrd="0" presId="urn:microsoft.com/office/officeart/2005/8/layout/radial5"/>
    <dgm:cxn modelId="{C523450F-EF4C-4EC4-99B0-5BBF4A4D77BA}" srcId="{69119630-BED9-48F3-87FF-BD75B097CFE8}" destId="{70FB947C-B609-4CCE-858E-C5AC7110142F}" srcOrd="0" destOrd="0" parTransId="{9310D5F6-13EF-41BA-93AF-8E99A9154D94}" sibTransId="{E6C60B8E-8FC3-4D2E-A88C-1C619D80F485}"/>
    <dgm:cxn modelId="{7B5ADFDB-7DB6-4062-807A-FBF7FB6A4C8E}" type="presOf" srcId="{274644DF-42A1-4C3C-A41D-3D84AD443774}" destId="{84224DE5-0A36-4925-AA3D-55DEFE9A4938}" srcOrd="1" destOrd="0" presId="urn:microsoft.com/office/officeart/2005/8/layout/radial5"/>
    <dgm:cxn modelId="{1296918C-498D-4DF5-BC74-BCCF2A1AD5C3}" srcId="{70FB947C-B609-4CCE-858E-C5AC7110142F}" destId="{7267E8A1-E0FF-41CA-9C40-2755B9244010}" srcOrd="1" destOrd="0" parTransId="{7D6C75C9-3427-43EC-B227-DC9D7BC8FEF5}" sibTransId="{DB3116FF-1CE7-41A6-B441-13070E6DE934}"/>
    <dgm:cxn modelId="{2F0227D8-1380-4607-9E1B-1CF7ADB17008}" srcId="{70FB947C-B609-4CCE-858E-C5AC7110142F}" destId="{54A3AEB3-8093-4027-AE56-2522F9637104}" srcOrd="5" destOrd="0" parTransId="{507D8CF7-5918-4FF0-A154-AC597DBA3D9D}" sibTransId="{FCFE4878-E971-4716-A5C4-F5E2F726C638}"/>
    <dgm:cxn modelId="{459B7E7F-93A8-4868-ADA1-A6770B318ACE}" type="presOf" srcId="{7267E8A1-E0FF-41CA-9C40-2755B9244010}" destId="{CFE27E3C-0E21-49DE-A1E1-6A5343CAF884}" srcOrd="0" destOrd="0" presId="urn:microsoft.com/office/officeart/2005/8/layout/radial5"/>
    <dgm:cxn modelId="{57D51012-160B-4A3E-8D4C-317F82488A01}" type="presOf" srcId="{70FB947C-B609-4CCE-858E-C5AC7110142F}" destId="{FD8CB3F5-26D7-4F4C-BDDF-40082877D942}" srcOrd="0" destOrd="0" presId="urn:microsoft.com/office/officeart/2005/8/layout/radial5"/>
    <dgm:cxn modelId="{468C6431-B32A-47C7-99EF-4EDE9C21A819}" type="presParOf" srcId="{7B0323BA-B9E3-435E-824F-222C32775DBD}" destId="{FD8CB3F5-26D7-4F4C-BDDF-40082877D942}" srcOrd="0" destOrd="0" presId="urn:microsoft.com/office/officeart/2005/8/layout/radial5"/>
    <dgm:cxn modelId="{2F45D556-5F40-417E-B355-4E641D611272}" type="presParOf" srcId="{7B0323BA-B9E3-435E-824F-222C32775DBD}" destId="{7088DC41-AAFC-4C79-BF36-0C2BE601C23C}" srcOrd="1" destOrd="0" presId="urn:microsoft.com/office/officeart/2005/8/layout/radial5"/>
    <dgm:cxn modelId="{94F499CF-086D-4D0C-BEE5-DB177D0A7110}" type="presParOf" srcId="{7088DC41-AAFC-4C79-BF36-0C2BE601C23C}" destId="{84224DE5-0A36-4925-AA3D-55DEFE9A4938}" srcOrd="0" destOrd="0" presId="urn:microsoft.com/office/officeart/2005/8/layout/radial5"/>
    <dgm:cxn modelId="{725DD89A-1BC6-43B5-8217-7F529CC80005}" type="presParOf" srcId="{7B0323BA-B9E3-435E-824F-222C32775DBD}" destId="{4D2FA607-F7BA-43F1-BB60-8B8C34B27D62}" srcOrd="2" destOrd="0" presId="urn:microsoft.com/office/officeart/2005/8/layout/radial5"/>
    <dgm:cxn modelId="{B4F90834-7CA6-4C50-93DF-3EC305D45A1D}" type="presParOf" srcId="{7B0323BA-B9E3-435E-824F-222C32775DBD}" destId="{5ED412F7-F75F-4A5F-AADF-63E1C3273F06}" srcOrd="3" destOrd="0" presId="urn:microsoft.com/office/officeart/2005/8/layout/radial5"/>
    <dgm:cxn modelId="{5B447885-4322-40DB-99C5-B9537BDEF44F}" type="presParOf" srcId="{5ED412F7-F75F-4A5F-AADF-63E1C3273F06}" destId="{7D805AF4-D60E-46B9-A53B-5B1DC13D759D}" srcOrd="0" destOrd="0" presId="urn:microsoft.com/office/officeart/2005/8/layout/radial5"/>
    <dgm:cxn modelId="{136597E4-43FE-466B-9045-01828D31BBD4}" type="presParOf" srcId="{7B0323BA-B9E3-435E-824F-222C32775DBD}" destId="{CFE27E3C-0E21-49DE-A1E1-6A5343CAF884}" srcOrd="4" destOrd="0" presId="urn:microsoft.com/office/officeart/2005/8/layout/radial5"/>
    <dgm:cxn modelId="{ECC18387-3D01-4293-A9EB-B406D728F9B6}" type="presParOf" srcId="{7B0323BA-B9E3-435E-824F-222C32775DBD}" destId="{8C33AD58-738F-4F08-8886-AF51747F8E21}" srcOrd="5" destOrd="0" presId="urn:microsoft.com/office/officeart/2005/8/layout/radial5"/>
    <dgm:cxn modelId="{F822D2ED-405C-404A-99F2-24945B17C3C5}" type="presParOf" srcId="{8C33AD58-738F-4F08-8886-AF51747F8E21}" destId="{9CFF4820-807F-402E-A869-2558F7E9EDBC}" srcOrd="0" destOrd="0" presId="urn:microsoft.com/office/officeart/2005/8/layout/radial5"/>
    <dgm:cxn modelId="{A6CFF1E7-9149-4AA8-8A26-BBB1386654A6}" type="presParOf" srcId="{7B0323BA-B9E3-435E-824F-222C32775DBD}" destId="{1A6219E6-C302-462A-A05F-A8C778D338A3}" srcOrd="6" destOrd="0" presId="urn:microsoft.com/office/officeart/2005/8/layout/radial5"/>
    <dgm:cxn modelId="{8607A08A-9CE3-467B-AE7B-78E518AF4C4A}" type="presParOf" srcId="{7B0323BA-B9E3-435E-824F-222C32775DBD}" destId="{8C7FC656-D1FB-4BF0-9EE5-F354C2442A65}" srcOrd="7" destOrd="0" presId="urn:microsoft.com/office/officeart/2005/8/layout/radial5"/>
    <dgm:cxn modelId="{2DAAF199-FEDA-452A-8263-9A494368F2E3}" type="presParOf" srcId="{8C7FC656-D1FB-4BF0-9EE5-F354C2442A65}" destId="{D9855411-0C0E-48AC-9F42-177414FFF646}" srcOrd="0" destOrd="0" presId="urn:microsoft.com/office/officeart/2005/8/layout/radial5"/>
    <dgm:cxn modelId="{86C8E2A8-5245-42F0-AF4B-627C03A20AFD}" type="presParOf" srcId="{7B0323BA-B9E3-435E-824F-222C32775DBD}" destId="{B6BD39BD-560A-44EC-9392-C8106CFC7CFD}" srcOrd="8" destOrd="0" presId="urn:microsoft.com/office/officeart/2005/8/layout/radial5"/>
    <dgm:cxn modelId="{F358E1B3-4FFB-4407-B6E4-21F52C5D1793}" type="presParOf" srcId="{7B0323BA-B9E3-435E-824F-222C32775DBD}" destId="{3B331B5C-B9B7-42FD-B446-8280A560C8EE}" srcOrd="9" destOrd="0" presId="urn:microsoft.com/office/officeart/2005/8/layout/radial5"/>
    <dgm:cxn modelId="{EDAA6C0D-FC89-4B6B-9EEF-438B3D2FD03E}" type="presParOf" srcId="{3B331B5C-B9B7-42FD-B446-8280A560C8EE}" destId="{D5502394-9DC9-4426-9641-26F52B207309}" srcOrd="0" destOrd="0" presId="urn:microsoft.com/office/officeart/2005/8/layout/radial5"/>
    <dgm:cxn modelId="{C00F4AA3-6C55-4FF1-BD8A-84BB4AAF2A4A}" type="presParOf" srcId="{7B0323BA-B9E3-435E-824F-222C32775DBD}" destId="{FAF09D2B-092D-436D-A23C-0D23A688263B}" srcOrd="10" destOrd="0" presId="urn:microsoft.com/office/officeart/2005/8/layout/radial5"/>
    <dgm:cxn modelId="{CF0699DA-DBA0-4D11-A4BF-3A40F69CF54C}" type="presParOf" srcId="{7B0323BA-B9E3-435E-824F-222C32775DBD}" destId="{4BA5D667-1A30-4655-B761-B7964A13A31A}" srcOrd="11" destOrd="0" presId="urn:microsoft.com/office/officeart/2005/8/layout/radial5"/>
    <dgm:cxn modelId="{5FD70C29-5B15-47BD-84C5-FB5D8AC2ECC9}" type="presParOf" srcId="{4BA5D667-1A30-4655-B761-B7964A13A31A}" destId="{5D5E4BC8-48B8-4D51-B463-D0649D30A7A9}" srcOrd="0" destOrd="0" presId="urn:microsoft.com/office/officeart/2005/8/layout/radial5"/>
    <dgm:cxn modelId="{05682251-4247-44D7-81B2-7D9E9C01DC69}" type="presParOf" srcId="{7B0323BA-B9E3-435E-824F-222C32775DBD}" destId="{9F44DE99-DFB4-4DF7-A11D-1F5BDD9959A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8BF77-2C0A-4917-94F9-2A1A934938B3}" type="datetimeFigureOut">
              <a:rPr lang="en-US" smtClean="0"/>
              <a:t>9/19/2017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C6608-1C36-4E2A-902A-E49DF728C7DE}" type="slidenum">
              <a:rPr lang="en-US" smtClean="0"/>
              <a:t>‹#›</a:t>
            </a:fld>
            <a:endParaRPr lang="en-US"/>
          </a:p>
        </p:txBody>
      </p:sp>
    </p:spTree>
    <p:extLst>
      <p:ext uri="{BB962C8B-B14F-4D97-AF65-F5344CB8AC3E}">
        <p14:creationId xmlns:p14="http://schemas.microsoft.com/office/powerpoint/2010/main" val="399292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ervicelocator.org/"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mynextmove.org/vet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u="sng" dirty="0" smtClean="0">
                <a:latin typeface="Times New Roman" panose="02020603050405020304" pitchFamily="18" charset="0"/>
                <a:cs typeface="Times New Roman" panose="02020603050405020304" pitchFamily="18" charset="0"/>
              </a:rPr>
              <a:t>Rachel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In Light of Shortcomings</a:t>
            </a:r>
          </a:p>
          <a:p>
            <a:pPr algn="l"/>
            <a:endParaRPr lang="en-US" sz="2400" b="1" u="sng" dirty="0" smtClean="0">
              <a:latin typeface="Times New Roman" panose="02020603050405020304" pitchFamily="18" charset="0"/>
              <a:cs typeface="Times New Roman" panose="02020603050405020304" pitchFamily="18" charset="0"/>
            </a:endParaRPr>
          </a:p>
          <a:p>
            <a:pPr algn="l"/>
            <a:r>
              <a:rPr lang="en-US" sz="2400" b="1" u="sng" dirty="0" smtClean="0">
                <a:latin typeface="Times New Roman" panose="02020603050405020304" pitchFamily="18" charset="0"/>
                <a:cs typeface="Times New Roman" panose="02020603050405020304" pitchFamily="18" charset="0"/>
              </a:rPr>
              <a:t>** speak</a:t>
            </a:r>
            <a:r>
              <a:rPr lang="en-US" sz="2400" b="1" u="sng" baseline="0" dirty="0" smtClean="0">
                <a:latin typeface="Times New Roman" panose="02020603050405020304" pitchFamily="18" charset="0"/>
                <a:cs typeface="Times New Roman" panose="02020603050405020304" pitchFamily="18" charset="0"/>
              </a:rPr>
              <a:t> to looking at mu</a:t>
            </a:r>
          </a:p>
          <a:p>
            <a:pPr lvl="1">
              <a:buFont typeface="Calibri" panose="020F0502020204030204" pitchFamily="34" charset="0"/>
              <a:buChar char="–"/>
            </a:pPr>
            <a:r>
              <a:rPr lang="en-US" sz="2400" dirty="0" smtClean="0"/>
              <a:t>Identify methods for incorporating </a:t>
            </a:r>
            <a:r>
              <a:rPr lang="en-US" sz="2400" b="1" dirty="0" smtClean="0"/>
              <a:t>multiple sources of information</a:t>
            </a:r>
            <a:r>
              <a:rPr lang="en-US" sz="2400" dirty="0" smtClean="0"/>
              <a:t> to arrive at a decision on the effectiveness of each resource</a:t>
            </a:r>
          </a:p>
          <a:p>
            <a:pPr lvl="1">
              <a:buFont typeface="Calibri" panose="020F0502020204030204" pitchFamily="34" charset="0"/>
              <a:buChar char="–"/>
            </a:pPr>
            <a:r>
              <a:rPr lang="en-US" sz="2400" dirty="0" smtClean="0">
                <a:cs typeface="Times New Roman" panose="02020603050405020304" pitchFamily="18" charset="0"/>
              </a:rPr>
              <a:t>Incorporating additional </a:t>
            </a:r>
            <a:r>
              <a:rPr lang="en-US" sz="2400" b="1" dirty="0" smtClean="0">
                <a:cs typeface="Times New Roman" panose="02020603050405020304" pitchFamily="18" charset="0"/>
              </a:rPr>
              <a:t>quantitative criteria </a:t>
            </a:r>
            <a:r>
              <a:rPr lang="en-US" sz="2400" dirty="0" smtClean="0">
                <a:cs typeface="Times New Roman" panose="02020603050405020304" pitchFamily="18" charset="0"/>
              </a:rPr>
              <a:t>if and where possible</a:t>
            </a:r>
          </a:p>
          <a:p>
            <a:pPr lvl="1">
              <a:buFont typeface="Calibri" panose="020F0502020204030204" pitchFamily="34" charset="0"/>
              <a:buChar char="–"/>
            </a:pPr>
            <a:r>
              <a:rPr lang="en-US" sz="2400" dirty="0" smtClean="0">
                <a:cs typeface="Times New Roman" panose="02020603050405020304" pitchFamily="18" charset="0"/>
              </a:rPr>
              <a:t>Incorporating relevant </a:t>
            </a:r>
            <a:r>
              <a:rPr lang="en-US" sz="2400" b="1" dirty="0" smtClean="0">
                <a:cs typeface="Times New Roman" panose="02020603050405020304" pitchFamily="18" charset="0"/>
              </a:rPr>
              <a:t>qualitative criteria </a:t>
            </a:r>
            <a:r>
              <a:rPr lang="en-US" sz="2400" dirty="0" smtClean="0">
                <a:cs typeface="Times New Roman" panose="02020603050405020304" pitchFamily="18" charset="0"/>
              </a:rPr>
              <a:t>when evaluating efforts that are not easily linked to quantitative data</a:t>
            </a:r>
          </a:p>
          <a:p>
            <a:pPr algn="l"/>
            <a:r>
              <a:rPr lang="en-US" sz="2400" b="1" u="sng" baseline="0" dirty="0" err="1" smtClean="0">
                <a:latin typeface="Times New Roman" panose="02020603050405020304" pitchFamily="18" charset="0"/>
                <a:cs typeface="Times New Roman" panose="02020603050405020304" pitchFamily="18" charset="0"/>
              </a:rPr>
              <a:t>ltiple</a:t>
            </a:r>
            <a:r>
              <a:rPr lang="en-US" sz="2400" b="1" u="sng" baseline="0" dirty="0" smtClean="0">
                <a:latin typeface="Times New Roman" panose="02020603050405020304" pitchFamily="18" charset="0"/>
                <a:cs typeface="Times New Roman" panose="02020603050405020304" pitchFamily="18" charset="0"/>
              </a:rPr>
              <a:t> years of criteria/data</a:t>
            </a: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26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64BE-024B-441B-84AD-A7E885FFCBB8}" type="slidenum">
              <a:rPr lang="en-US" smtClean="0"/>
              <a:pPr/>
              <a:t>36</a:t>
            </a:fld>
            <a:endParaRPr lang="en-US" dirty="0"/>
          </a:p>
        </p:txBody>
      </p:sp>
    </p:spTree>
    <p:extLst>
      <p:ext uri="{BB962C8B-B14F-4D97-AF65-F5344CB8AC3E}">
        <p14:creationId xmlns:p14="http://schemas.microsoft.com/office/powerpoint/2010/main" val="329354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37</a:t>
            </a:fld>
            <a:endParaRPr lang="en-US" dirty="0"/>
          </a:p>
        </p:txBody>
      </p:sp>
    </p:spTree>
    <p:extLst>
      <p:ext uri="{BB962C8B-B14F-4D97-AF65-F5344CB8AC3E}">
        <p14:creationId xmlns:p14="http://schemas.microsoft.com/office/powerpoint/2010/main" val="4827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38</a:t>
            </a:fld>
            <a:endParaRPr lang="en-US" dirty="0"/>
          </a:p>
        </p:txBody>
      </p:sp>
    </p:spTree>
    <p:extLst>
      <p:ext uri="{BB962C8B-B14F-4D97-AF65-F5344CB8AC3E}">
        <p14:creationId xmlns:p14="http://schemas.microsoft.com/office/powerpoint/2010/main" val="143350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39</a:t>
            </a:fld>
            <a:endParaRPr lang="en-US" dirty="0"/>
          </a:p>
        </p:txBody>
      </p:sp>
    </p:spTree>
    <p:extLst>
      <p:ext uri="{BB962C8B-B14F-4D97-AF65-F5344CB8AC3E}">
        <p14:creationId xmlns:p14="http://schemas.microsoft.com/office/powerpoint/2010/main" val="52467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64BE-024B-441B-84AD-A7E885FFCBB8}" type="slidenum">
              <a:rPr lang="en-US" smtClean="0"/>
              <a:pPr/>
              <a:t>40</a:t>
            </a:fld>
            <a:endParaRPr lang="en-US" dirty="0"/>
          </a:p>
        </p:txBody>
      </p:sp>
    </p:spTree>
    <p:extLst>
      <p:ext uri="{BB962C8B-B14F-4D97-AF65-F5344CB8AC3E}">
        <p14:creationId xmlns:p14="http://schemas.microsoft.com/office/powerpoint/2010/main" val="18409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64BE-024B-441B-84AD-A7E885FFCBB8}" type="slidenum">
              <a:rPr lang="en-US" smtClean="0"/>
              <a:pPr/>
              <a:t>41</a:t>
            </a:fld>
            <a:endParaRPr lang="en-US" dirty="0"/>
          </a:p>
        </p:txBody>
      </p:sp>
    </p:spTree>
    <p:extLst>
      <p:ext uri="{BB962C8B-B14F-4D97-AF65-F5344CB8AC3E}">
        <p14:creationId xmlns:p14="http://schemas.microsoft.com/office/powerpoint/2010/main" val="180801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E8E42-9DF8-4C6A-807F-363C2DB7D6C6}" type="slidenum">
              <a:rPr lang="en-US" smtClean="0"/>
              <a:pPr>
                <a:defRPr/>
              </a:pPr>
              <a:t>42</a:t>
            </a:fld>
            <a:endParaRPr lang="en-US" dirty="0"/>
          </a:p>
        </p:txBody>
      </p:sp>
    </p:spTree>
    <p:extLst>
      <p:ext uri="{BB962C8B-B14F-4D97-AF65-F5344CB8AC3E}">
        <p14:creationId xmlns:p14="http://schemas.microsoft.com/office/powerpoint/2010/main" val="350418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http://www.dol-esa.gov/errd/index.html</a:t>
            </a:r>
            <a:endParaRPr lang="en-US" dirty="0"/>
          </a:p>
        </p:txBody>
      </p:sp>
      <p:sp>
        <p:nvSpPr>
          <p:cNvPr id="4" name="Slide Number Placeholder 3"/>
          <p:cNvSpPr>
            <a:spLocks noGrp="1"/>
          </p:cNvSpPr>
          <p:nvPr>
            <p:ph type="sldNum" sz="quarter" idx="10"/>
          </p:nvPr>
        </p:nvSpPr>
        <p:spPr/>
        <p:txBody>
          <a:bodyPr/>
          <a:lstStyle/>
          <a:p>
            <a:fld id="{B72464BE-024B-441B-84AD-A7E885FFCBB8}" type="slidenum">
              <a:rPr lang="en-US" smtClean="0"/>
              <a:pPr/>
              <a:t>43</a:t>
            </a:fld>
            <a:endParaRPr lang="en-US" dirty="0"/>
          </a:p>
        </p:txBody>
      </p:sp>
    </p:spTree>
    <p:extLst>
      <p:ext uri="{BB962C8B-B14F-4D97-AF65-F5344CB8AC3E}">
        <p14:creationId xmlns:p14="http://schemas.microsoft.com/office/powerpoint/2010/main" val="322588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44</a:t>
            </a:fld>
            <a:endParaRPr lang="en-US" dirty="0"/>
          </a:p>
        </p:txBody>
      </p:sp>
    </p:spTree>
    <p:extLst>
      <p:ext uri="{BB962C8B-B14F-4D97-AF65-F5344CB8AC3E}">
        <p14:creationId xmlns:p14="http://schemas.microsoft.com/office/powerpoint/2010/main" val="369268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http://www.dol.gov/odep/pdf/BusinessStrategiesThatWork.pdf</a:t>
            </a:r>
          </a:p>
          <a:p>
            <a:endParaRPr lang="en-US" dirty="0" smtClean="0"/>
          </a:p>
          <a:p>
            <a:endParaRPr lang="en-US" dirty="0" smtClean="0"/>
          </a:p>
          <a:p>
            <a:r>
              <a:rPr lang="en-US" dirty="0" smtClean="0"/>
              <a:t>These practices are organized into seven action areas:</a:t>
            </a:r>
          </a:p>
          <a:p>
            <a:r>
              <a:rPr lang="en-US" dirty="0" smtClean="0"/>
              <a:t>• Lead the Way: Inclusive Business Culture </a:t>
            </a:r>
          </a:p>
          <a:p>
            <a:r>
              <a:rPr lang="en-US" dirty="0" smtClean="0"/>
              <a:t>• Hire (and Keep) the Best: Personnel Processes </a:t>
            </a:r>
          </a:p>
          <a:p>
            <a:r>
              <a:rPr lang="en-US" dirty="0" smtClean="0"/>
              <a:t>• Ensure Productivity: Reasonable Accommodation Procedures</a:t>
            </a:r>
          </a:p>
          <a:p>
            <a:r>
              <a:rPr lang="en-US" dirty="0" smtClean="0"/>
              <a:t>• Build the Pipeline: Outreach and Recruitment</a:t>
            </a:r>
          </a:p>
          <a:p>
            <a:r>
              <a:rPr lang="en-US" dirty="0" smtClean="0"/>
              <a:t>• Communicate: External and Internal Communication of Company Policies and Practices</a:t>
            </a:r>
          </a:p>
          <a:p>
            <a:r>
              <a:rPr lang="en-US" dirty="0" smtClean="0"/>
              <a:t>• Be Tech Savvy: Accessible Information and Communication Technology </a:t>
            </a:r>
          </a:p>
          <a:p>
            <a:r>
              <a:rPr lang="en-US" dirty="0" smtClean="0"/>
              <a:t>• Grow Success: Accountability and Continuous Improvement Systems</a:t>
            </a:r>
          </a:p>
        </p:txBody>
      </p:sp>
      <p:sp>
        <p:nvSpPr>
          <p:cNvPr id="4" name="Slide Number Placeholder 3"/>
          <p:cNvSpPr>
            <a:spLocks noGrp="1"/>
          </p:cNvSpPr>
          <p:nvPr>
            <p:ph type="sldNum" sz="quarter" idx="10"/>
          </p:nvPr>
        </p:nvSpPr>
        <p:spPr/>
        <p:txBody>
          <a:bodyPr/>
          <a:lstStyle/>
          <a:p>
            <a:fld id="{36D9BD8D-2339-4B13-A9A9-D84A39D15C9A}" type="slidenum">
              <a:rPr lang="en-US" smtClean="0"/>
              <a:pPr/>
              <a:t>45</a:t>
            </a:fld>
            <a:endParaRPr lang="en-US" dirty="0"/>
          </a:p>
        </p:txBody>
      </p:sp>
    </p:spTree>
    <p:extLst>
      <p:ext uri="{BB962C8B-B14F-4D97-AF65-F5344CB8AC3E}">
        <p14:creationId xmlns:p14="http://schemas.microsoft.com/office/powerpoint/2010/main" val="75880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p>
          <a:p>
            <a:r>
              <a:rPr lang="en-US" dirty="0" smtClean="0"/>
              <a:t>Starting point: Consider how you evaluated minority and female outreach effectiveness</a:t>
            </a:r>
          </a:p>
          <a:p>
            <a:r>
              <a:rPr lang="en-US" dirty="0" smtClean="0"/>
              <a:t>Additional considerations:</a:t>
            </a:r>
          </a:p>
          <a:p>
            <a:pPr lvl="1"/>
            <a:r>
              <a:rPr lang="en-US" dirty="0" smtClean="0"/>
              <a:t>Although </a:t>
            </a:r>
            <a:r>
              <a:rPr lang="en-US" u="sng" dirty="0" smtClean="0"/>
              <a:t>not</a:t>
            </a:r>
            <a:r>
              <a:rPr lang="en-US" dirty="0" smtClean="0"/>
              <a:t> required, can compare 44K analytics to VEVRAA hiring benchmark</a:t>
            </a:r>
          </a:p>
          <a:p>
            <a:pPr lvl="1"/>
            <a:r>
              <a:rPr lang="en-US" dirty="0" smtClean="0"/>
              <a:t>May consider “any” attraction or placement of Veterans and Individuals with disabilities as positive outreach and recruitment</a:t>
            </a:r>
          </a:p>
          <a:p>
            <a:pPr lvl="1"/>
            <a:r>
              <a:rPr lang="en-US" dirty="0" smtClean="0"/>
              <a:t>Could evaluate trends of representation over time for Individuals with Disabilities</a:t>
            </a:r>
          </a:p>
          <a:p>
            <a:pPr lvl="1"/>
            <a:r>
              <a:rPr lang="en-US" dirty="0" smtClean="0"/>
              <a:t>Return on investment for events sponsored or attended</a:t>
            </a:r>
          </a:p>
          <a:p>
            <a:pPr eaLnBrk="1" hangingPunct="1"/>
            <a:endParaRPr lang="en-US" altLang="en-US" sz="3000" dirty="0">
              <a:latin typeface="Arial" charset="0"/>
            </a:endParaRPr>
          </a:p>
          <a:p>
            <a:pPr eaLnBrk="1" hangingPunct="1"/>
            <a:r>
              <a:rPr lang="en-US" altLang="en-US" sz="3000" dirty="0">
                <a:latin typeface="Arial" charset="0"/>
              </a:rPr>
              <a:t>Documentation:</a:t>
            </a:r>
          </a:p>
          <a:p>
            <a:pPr lvl="1" eaLnBrk="1" hangingPunct="1"/>
            <a:r>
              <a:rPr lang="en-US" altLang="en-US" sz="2400" dirty="0">
                <a:latin typeface="Arial" charset="0"/>
              </a:rPr>
              <a:t>Annually evaluate efforts, document criteria used, and indicate conclusion as to activity’s effectiveness.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77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46</a:t>
            </a:fld>
            <a:endParaRPr lang="en-US" dirty="0"/>
          </a:p>
        </p:txBody>
      </p:sp>
    </p:spTree>
    <p:extLst>
      <p:ext uri="{BB962C8B-B14F-4D97-AF65-F5344CB8AC3E}">
        <p14:creationId xmlns:p14="http://schemas.microsoft.com/office/powerpoint/2010/main" val="1089517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E8E42-9DF8-4C6A-807F-363C2DB7D6C6}" type="slidenum">
              <a:rPr lang="en-US" smtClean="0"/>
              <a:pPr>
                <a:defRPr/>
              </a:pPr>
              <a:t>47</a:t>
            </a:fld>
            <a:endParaRPr lang="en-US" dirty="0"/>
          </a:p>
        </p:txBody>
      </p:sp>
    </p:spTree>
    <p:extLst>
      <p:ext uri="{BB962C8B-B14F-4D97-AF65-F5344CB8AC3E}">
        <p14:creationId xmlns:p14="http://schemas.microsoft.com/office/powerpoint/2010/main" val="2362458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48</a:t>
            </a:fld>
            <a:endParaRPr lang="en-US" dirty="0"/>
          </a:p>
        </p:txBody>
      </p:sp>
    </p:spTree>
    <p:extLst>
      <p:ext uri="{BB962C8B-B14F-4D97-AF65-F5344CB8AC3E}">
        <p14:creationId xmlns:p14="http://schemas.microsoft.com/office/powerpoint/2010/main" val="3817563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Helps spouses of veterans also find work.</a:t>
            </a:r>
            <a:endParaRPr lang="en-US" dirty="0"/>
          </a:p>
        </p:txBody>
      </p:sp>
      <p:sp>
        <p:nvSpPr>
          <p:cNvPr id="4" name="Slide Number Placeholder 3"/>
          <p:cNvSpPr>
            <a:spLocks noGrp="1"/>
          </p:cNvSpPr>
          <p:nvPr>
            <p:ph type="sldNum" sz="quarter" idx="10"/>
          </p:nvPr>
        </p:nvSpPr>
        <p:spPr/>
        <p:txBody>
          <a:bodyPr/>
          <a:lstStyle/>
          <a:p>
            <a:fld id="{B72464BE-024B-441B-84AD-A7E885FFCBB8}" type="slidenum">
              <a:rPr lang="en-US" smtClean="0"/>
              <a:pPr/>
              <a:t>49</a:t>
            </a:fld>
            <a:endParaRPr lang="en-US" dirty="0"/>
          </a:p>
        </p:txBody>
      </p:sp>
    </p:spTree>
    <p:extLst>
      <p:ext uri="{BB962C8B-B14F-4D97-AF65-F5344CB8AC3E}">
        <p14:creationId xmlns:p14="http://schemas.microsoft.com/office/powerpoint/2010/main" val="426979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132">
              <a:defRPr/>
            </a:pPr>
            <a:r>
              <a:rPr lang="en-US" dirty="0" smtClean="0"/>
              <a:t>For example, this year, our Transition Assistance Program − TAP − will serve approximately 200,000 transitioning service members and their spouses through three-day employment workshops. And we offer hands-on assistance to veterans and military families through American Job Centers. Veterans seeking job training or placement assistance, or just advice about how to improve their resumes, will receive priority service in any of our 2,717 </a:t>
            </a:r>
            <a:r>
              <a:rPr lang="en-US" dirty="0" smtClean="0">
                <a:hlinkClick r:id="rId3"/>
              </a:rPr>
              <a:t>centers</a:t>
            </a:r>
            <a:r>
              <a:rPr lang="en-US" dirty="0" smtClean="0"/>
              <a:t> (follow the link to locate a center near you). Online tools like </a:t>
            </a:r>
            <a:r>
              <a:rPr lang="en-US" dirty="0" smtClean="0">
                <a:hlinkClick r:id="rId4"/>
              </a:rPr>
              <a:t>My Next Move</a:t>
            </a:r>
            <a:r>
              <a:rPr lang="en-US" dirty="0" smtClean="0"/>
              <a:t> for Veterans are making it easier for veterans to connect with employment opportunities, too.</a:t>
            </a:r>
          </a:p>
          <a:p>
            <a:pPr defTabSz="881132">
              <a:defRPr/>
            </a:pPr>
            <a:endParaRPr lang="en-US" dirty="0" smtClean="0"/>
          </a:p>
          <a:p>
            <a:pPr defTabSz="881132">
              <a:defRPr/>
            </a:pPr>
            <a:r>
              <a:rPr lang="en-US" dirty="0" smtClean="0"/>
              <a:t>www.vetsjobs.com</a:t>
            </a:r>
          </a:p>
          <a:p>
            <a:pPr defTabSz="88113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6D9BD8D-2339-4B13-A9A9-D84A39D15C9A}" type="slidenum">
              <a:rPr lang="en-US" smtClean="0"/>
              <a:pPr/>
              <a:t>50</a:t>
            </a:fld>
            <a:endParaRPr lang="en-US" dirty="0"/>
          </a:p>
        </p:txBody>
      </p:sp>
    </p:spTree>
    <p:extLst>
      <p:ext uri="{BB962C8B-B14F-4D97-AF65-F5344CB8AC3E}">
        <p14:creationId xmlns:p14="http://schemas.microsoft.com/office/powerpoint/2010/main" val="20218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Transition Assistance Program (TAP) was established to meet the needs of separating service members during their period of transition into civilian life by offering job-search assistance and related services. </a:t>
            </a:r>
          </a:p>
          <a:p>
            <a:r>
              <a:rPr lang="en-US" dirty="0" smtClean="0"/>
              <a:t>The law creating TAP established a partnership among the Departments of Defense, Veterans Affairs, Transportation and the Department of Labor’s Veterans’ Employment and Training Service (VETS), to give employment and training information to armed forces members within 180 days of separation or retirement.</a:t>
            </a:r>
          </a:p>
          <a:p>
            <a:r>
              <a:rPr lang="en-US" dirty="0" smtClean="0"/>
              <a:t>TAP helps service members and their spouses make the initial transition from military service to the civilian workplace with less difficulty and at less overall cost to the government. An independent national evaluation of the program estimated that service members who had participated in TAP, on average, found their first post-military job three weeks sooner than those who did not participate in TAP.</a:t>
            </a:r>
          </a:p>
          <a:p>
            <a:r>
              <a:rPr lang="en-US" dirty="0" smtClean="0"/>
              <a:t>TAP consists of comprehensive three-day workshops at selected military installations nationwide. Professionally-trained workshop facilitators from the State Employment Services, military family support services, Department of Labor contractors, or VETS’ staff present the workshops.</a:t>
            </a:r>
          </a:p>
          <a:p>
            <a:r>
              <a:rPr lang="en-US" dirty="0" smtClean="0"/>
              <a:t>Workshop attendees learn about job searches, career decision-making, current occupational and labor market conditions, and resume and cover letter preparation and interviewing techniques. Participants also are provided with an evaluation of their employability relative to the job market and receive information on the most current veterans’ benefits.</a:t>
            </a:r>
          </a:p>
          <a:p>
            <a:endParaRPr lang="en-US" dirty="0"/>
          </a:p>
        </p:txBody>
      </p:sp>
      <p:sp>
        <p:nvSpPr>
          <p:cNvPr id="4" name="Slide Number Placeholder 3"/>
          <p:cNvSpPr>
            <a:spLocks noGrp="1"/>
          </p:cNvSpPr>
          <p:nvPr>
            <p:ph type="sldNum" sz="quarter" idx="10"/>
          </p:nvPr>
        </p:nvSpPr>
        <p:spPr/>
        <p:txBody>
          <a:bodyPr/>
          <a:lstStyle/>
          <a:p>
            <a:fld id="{36D9BD8D-2339-4B13-A9A9-D84A39D15C9A}" type="slidenum">
              <a:rPr lang="en-US" smtClean="0"/>
              <a:pPr/>
              <a:t>51</a:t>
            </a:fld>
            <a:endParaRPr lang="en-US" dirty="0"/>
          </a:p>
        </p:txBody>
      </p:sp>
    </p:spTree>
    <p:extLst>
      <p:ext uri="{BB962C8B-B14F-4D97-AF65-F5344CB8AC3E}">
        <p14:creationId xmlns:p14="http://schemas.microsoft.com/office/powerpoint/2010/main" val="3192351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www.mynextmove.org/</a:t>
            </a:r>
          </a:p>
          <a:p>
            <a:endParaRPr lang="en-US" dirty="0" smtClean="0"/>
          </a:p>
          <a:p>
            <a:r>
              <a:rPr lang="en-US" dirty="0" smtClean="0"/>
              <a:t>Helps</a:t>
            </a:r>
            <a:r>
              <a:rPr lang="en-US" baseline="0" dirty="0" smtClean="0"/>
              <a:t> veterans transition from military life to civilian jobs.</a:t>
            </a:r>
          </a:p>
          <a:p>
            <a:endParaRPr lang="en-US" dirty="0"/>
          </a:p>
        </p:txBody>
      </p:sp>
      <p:sp>
        <p:nvSpPr>
          <p:cNvPr id="4" name="Slide Number Placeholder 3"/>
          <p:cNvSpPr>
            <a:spLocks noGrp="1"/>
          </p:cNvSpPr>
          <p:nvPr>
            <p:ph type="sldNum" sz="quarter" idx="10"/>
          </p:nvPr>
        </p:nvSpPr>
        <p:spPr/>
        <p:txBody>
          <a:bodyPr/>
          <a:lstStyle/>
          <a:p>
            <a:fld id="{36D9BD8D-2339-4B13-A9A9-D84A39D15C9A}" type="slidenum">
              <a:rPr lang="en-US" smtClean="0"/>
              <a:pPr/>
              <a:t>52</a:t>
            </a:fld>
            <a:endParaRPr lang="en-US" dirty="0"/>
          </a:p>
        </p:txBody>
      </p:sp>
    </p:spTree>
    <p:extLst>
      <p:ext uri="{BB962C8B-B14F-4D97-AF65-F5344CB8AC3E}">
        <p14:creationId xmlns:p14="http://schemas.microsoft.com/office/powerpoint/2010/main" val="1652843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464BE-024B-441B-84AD-A7E885FFCBB8}" type="slidenum">
              <a:rPr lang="en-US" smtClean="0"/>
              <a:pPr/>
              <a:t>53</a:t>
            </a:fld>
            <a:endParaRPr lang="en-US" dirty="0"/>
          </a:p>
        </p:txBody>
      </p:sp>
    </p:spTree>
    <p:extLst>
      <p:ext uri="{BB962C8B-B14F-4D97-AF65-F5344CB8AC3E}">
        <p14:creationId xmlns:p14="http://schemas.microsoft.com/office/powerpoint/2010/main" val="248704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u="sng" dirty="0" smtClean="0">
                <a:latin typeface="Times New Roman" panose="02020603050405020304" pitchFamily="18" charset="0"/>
                <a:cs typeface="Times New Roman" panose="02020603050405020304" pitchFamily="18" charset="0"/>
              </a:rPr>
              <a:t>Rachel</a:t>
            </a:r>
          </a:p>
          <a:p>
            <a:pPr algn="l"/>
            <a:r>
              <a:rPr lang="en-US" sz="2400" b="1" u="sng" dirty="0" smtClean="0">
                <a:latin typeface="Times New Roman" panose="02020603050405020304" pitchFamily="18" charset="0"/>
                <a:cs typeface="Times New Roman" panose="02020603050405020304" pitchFamily="18" charset="0"/>
              </a:rPr>
              <a:t>Recommendations</a:t>
            </a:r>
            <a:endParaRPr lang="en-US" sz="2400" dirty="0" smtClean="0">
              <a:latin typeface="Times New Roman" panose="02020603050405020304" pitchFamily="18" charset="0"/>
              <a:cs typeface="Times New Roman" panose="02020603050405020304" pitchFamily="18" charset="0"/>
            </a:endParaRPr>
          </a:p>
          <a:p>
            <a:pPr marL="342900" lvl="0"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a:t>
            </a:r>
            <a:r>
              <a:rPr lang="en-US" sz="2400" i="1" dirty="0" smtClean="0">
                <a:latin typeface="Times New Roman" panose="02020603050405020304" pitchFamily="18" charset="0"/>
                <a:cs typeface="Times New Roman" panose="02020603050405020304" pitchFamily="18" charset="0"/>
              </a:rPr>
              <a:t>feasibility</a:t>
            </a:r>
            <a:r>
              <a:rPr lang="en-US" sz="2400" dirty="0" smtClean="0">
                <a:latin typeface="Times New Roman" panose="02020603050405020304" pitchFamily="18" charset="0"/>
                <a:cs typeface="Times New Roman" panose="02020603050405020304" pitchFamily="18" charset="0"/>
              </a:rPr>
              <a:t> and </a:t>
            </a:r>
            <a:r>
              <a:rPr lang="en-US" sz="2400" i="1" dirty="0" smtClean="0">
                <a:latin typeface="Times New Roman" panose="02020603050405020304" pitchFamily="18" charset="0"/>
                <a:cs typeface="Times New Roman" panose="02020603050405020304" pitchFamily="18" charset="0"/>
              </a:rPr>
              <a:t>appropriateness</a:t>
            </a:r>
            <a:r>
              <a:rPr lang="en-US" sz="2400" dirty="0" smtClean="0">
                <a:latin typeface="Times New Roman" panose="02020603050405020304" pitchFamily="18" charset="0"/>
                <a:cs typeface="Times New Roman" panose="02020603050405020304" pitchFamily="18" charset="0"/>
              </a:rPr>
              <a:t> of implementing additional, non-required </a:t>
            </a:r>
            <a:r>
              <a:rPr lang="en-US" sz="2400" b="1" dirty="0" smtClean="0">
                <a:latin typeface="Times New Roman" panose="02020603050405020304" pitchFamily="18" charset="0"/>
                <a:cs typeface="Times New Roman" panose="02020603050405020304" pitchFamily="18" charset="0"/>
              </a:rPr>
              <a:t>approaches</a:t>
            </a:r>
            <a:r>
              <a:rPr lang="en-US" sz="2400" dirty="0" smtClean="0">
                <a:latin typeface="Times New Roman" panose="02020603050405020304" pitchFamily="18" charset="0"/>
                <a:cs typeface="Times New Roman" panose="02020603050405020304" pitchFamily="18" charset="0"/>
              </a:rPr>
              <a:t> to evaluating efforts:</a:t>
            </a:r>
          </a:p>
          <a:p>
            <a:pPr marL="800100" lvl="1"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Taking a more </a:t>
            </a:r>
            <a:r>
              <a:rPr lang="en-US" sz="2400" b="1" dirty="0" smtClean="0">
                <a:latin typeface="Times New Roman" panose="02020603050405020304" pitchFamily="18" charset="0"/>
                <a:cs typeface="Times New Roman" panose="02020603050405020304" pitchFamily="18" charset="0"/>
              </a:rPr>
              <a:t>focused approach </a:t>
            </a:r>
            <a:r>
              <a:rPr lang="en-US" sz="2400" dirty="0" smtClean="0">
                <a:latin typeface="Times New Roman" panose="02020603050405020304" pitchFamily="18" charset="0"/>
                <a:cs typeface="Times New Roman" panose="02020603050405020304" pitchFamily="18" charset="0"/>
              </a:rPr>
              <a:t>by incorporating</a:t>
            </a:r>
            <a:r>
              <a:rPr lang="en-US" sz="2400" b="1" dirty="0" smtClean="0">
                <a:latin typeface="Times New Roman" panose="02020603050405020304" pitchFamily="18" charset="0"/>
                <a:cs typeface="Times New Roman" panose="02020603050405020304" pitchFamily="18" charset="0"/>
              </a:rPr>
              <a:t> resource-specific metrics</a:t>
            </a:r>
            <a:r>
              <a:rPr lang="en-US" sz="2400" dirty="0" smtClean="0">
                <a:latin typeface="Times New Roman" panose="02020603050405020304" pitchFamily="18" charset="0"/>
                <a:cs typeface="Times New Roman" panose="02020603050405020304" pitchFamily="18" charset="0"/>
              </a:rPr>
              <a:t> (e.g., number of qualified applicants obtained via specific recruitment source);</a:t>
            </a:r>
          </a:p>
          <a:p>
            <a:pPr marL="800100" lvl="1"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Taking a </a:t>
            </a:r>
            <a:r>
              <a:rPr lang="en-US" sz="2400" b="1" dirty="0" smtClean="0">
                <a:latin typeface="Times New Roman" panose="02020603050405020304" pitchFamily="18" charset="0"/>
                <a:cs typeface="Times New Roman" panose="02020603050405020304" pitchFamily="18" charset="0"/>
              </a:rPr>
              <a:t>broader approach </a:t>
            </a:r>
            <a:r>
              <a:rPr lang="en-US" sz="2400" dirty="0" smtClean="0">
                <a:latin typeface="Times New Roman" panose="02020603050405020304" pitchFamily="18" charset="0"/>
                <a:cs typeface="Times New Roman" panose="02020603050405020304" pitchFamily="18" charset="0"/>
              </a:rPr>
              <a:t>by</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incorporating </a:t>
            </a:r>
            <a:r>
              <a:rPr lang="en-US" sz="2400" b="1" dirty="0" smtClean="0">
                <a:latin typeface="Times New Roman" panose="02020603050405020304" pitchFamily="18" charset="0"/>
                <a:cs typeface="Times New Roman" panose="02020603050405020304" pitchFamily="18" charset="0"/>
              </a:rPr>
              <a:t>relevant aggregate metrics </a:t>
            </a:r>
            <a:r>
              <a:rPr lang="en-US" sz="2400" dirty="0" smtClean="0">
                <a:latin typeface="Times New Roman" panose="02020603050405020304" pitchFamily="18" charset="0"/>
                <a:cs typeface="Times New Roman" panose="02020603050405020304" pitchFamily="18" charset="0"/>
              </a:rPr>
              <a:t>for evaluations of company-wide initiatives;</a:t>
            </a:r>
          </a:p>
          <a:p>
            <a:pPr marL="800100" lvl="1" indent="-342900" algn="l">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Identifying methods for incorporating </a:t>
            </a:r>
            <a:r>
              <a:rPr lang="en-US" sz="2400" b="1" dirty="0" smtClean="0">
                <a:latin typeface="Times New Roman" panose="02020603050405020304" pitchFamily="18" charset="0"/>
                <a:cs typeface="Times New Roman" panose="02020603050405020304" pitchFamily="18" charset="0"/>
              </a:rPr>
              <a:t>multiple metrics/sources of information </a:t>
            </a:r>
            <a:r>
              <a:rPr lang="en-US" sz="2400" dirty="0" smtClean="0">
                <a:latin typeface="Times New Roman" panose="02020603050405020304" pitchFamily="18" charset="0"/>
                <a:cs typeface="Times New Roman" panose="02020603050405020304" pitchFamily="18" charset="0"/>
              </a:rPr>
              <a:t>in conclusions of resource effectiveness.</a:t>
            </a:r>
          </a:p>
          <a:p>
            <a:pPr lvl="1" algn="l"/>
            <a:endParaRPr lang="en-US" sz="1200" dirty="0" smtClean="0">
              <a:latin typeface="Times New Roman" panose="02020603050405020304" pitchFamily="18" charset="0"/>
              <a:cs typeface="Times New Roman" panose="02020603050405020304" pitchFamily="18" charset="0"/>
            </a:endParaRPr>
          </a:p>
          <a:p>
            <a:r>
              <a:rPr lang="en-US" dirty="0" smtClean="0"/>
              <a:t>Best practices for proactive assessments</a:t>
            </a:r>
          </a:p>
          <a:p>
            <a:pPr lvl="1"/>
            <a:endParaRPr lang="en-US" dirty="0" smtClean="0"/>
          </a:p>
          <a:p>
            <a:r>
              <a:rPr lang="en-US" dirty="0" smtClean="0"/>
              <a:t>Best practices audit submissions will likely differ</a:t>
            </a:r>
          </a:p>
          <a:p>
            <a:pPr lvl="1"/>
            <a:r>
              <a:rPr lang="en-US" dirty="0" smtClean="0"/>
              <a:t>Needs to be evaluated over the next few years through OFCCP audit activity and what organizations are doing (this is a new area)!</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Rachel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 of required evaluation criteria give rise to the following concerns:</a:t>
            </a:r>
          </a:p>
          <a:p>
            <a:pPr lvl="0"/>
            <a:endParaRPr lang="en-US" dirty="0" smtClean="0"/>
          </a:p>
          <a:p>
            <a:pPr lvl="1">
              <a:buFont typeface="Arial" panose="020B0604020202020204" pitchFamily="34" charset="0"/>
              <a:buChar char="•"/>
            </a:pPr>
            <a:r>
              <a:rPr lang="en-US" dirty="0" smtClean="0"/>
              <a:t>Applicant/hiring metrics will likely </a:t>
            </a:r>
            <a:r>
              <a:rPr lang="en-US" u="sng" dirty="0" smtClean="0"/>
              <a:t>under-represent actual recruitment numbers</a:t>
            </a:r>
            <a:r>
              <a:rPr lang="en-US" dirty="0" smtClean="0"/>
              <a:t> due to data collection limitations (e.g., not counting “non-protected” veterans) and extremely low disability self-ID response rates via the OFCCP-proscribed form </a:t>
            </a:r>
          </a:p>
          <a:p>
            <a:pPr lvl="1">
              <a:buFont typeface="Arial" panose="020B0604020202020204" pitchFamily="34" charset="0"/>
              <a:buChar char="•"/>
            </a:pPr>
            <a:r>
              <a:rPr lang="en-US" dirty="0" smtClean="0"/>
              <a:t>Job opening/jobs filled metrics do not yield relevant evaluative data</a:t>
            </a:r>
          </a:p>
          <a:p>
            <a:pPr lvl="1">
              <a:buFont typeface="Arial" panose="020B0604020202020204" pitchFamily="34" charset="0"/>
              <a:buChar char="•"/>
            </a:pPr>
            <a:r>
              <a:rPr lang="en-US" dirty="0" smtClean="0"/>
              <a:t>Quantitative metrics cannot easily be linked to certain recruitment efforts and are limited by system capabilities (i.e., ATS/HRIS)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4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Jana</a:t>
            </a:r>
          </a:p>
          <a:p>
            <a:pPr lvl="1"/>
            <a:r>
              <a:rPr lang="en-US" dirty="0" smtClean="0"/>
              <a:t>Workforce - certain areas where there are higher rates of protected veterans and IWDs, for example?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Return on investment for events sponsored or attended</a:t>
            </a:r>
          </a:p>
          <a:p>
            <a:pPr lvl="1"/>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8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Jana</a:t>
            </a:r>
          </a:p>
          <a:p>
            <a:r>
              <a:rPr lang="en-US" dirty="0" smtClean="0"/>
              <a:t>Requirement comes from the scheduling letter itemized listing - it is not required by the </a:t>
            </a:r>
            <a:r>
              <a:rPr lang="en-US" dirty="0" err="1" smtClean="0"/>
              <a:t>regs</a:t>
            </a:r>
            <a:r>
              <a:rPr lang="en-US" dirty="0" smtClean="0"/>
              <a:t>. Also as noted above the method is not required - other contractors may evaluate goal attainment slightly different. DCI mirrors what has been historically done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6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Jana</a:t>
            </a:r>
          </a:p>
          <a:p>
            <a:r>
              <a:rPr lang="en-US" dirty="0" smtClean="0"/>
              <a:t>Talking point: be sure to mention these criteria are the 44k analytics. These must be used a min but can use other methods too</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33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Jana</a:t>
            </a:r>
          </a:p>
          <a:p>
            <a:r>
              <a:rPr lang="en-US" dirty="0" smtClean="0"/>
              <a:t>Explore new recruitment resources</a:t>
            </a:r>
          </a:p>
          <a:p>
            <a:r>
              <a:rPr lang="en-US" dirty="0" smtClean="0"/>
              <a:t>-develop</a:t>
            </a:r>
            <a:r>
              <a:rPr lang="en-US" baseline="0" dirty="0" smtClean="0"/>
              <a:t> </a:t>
            </a:r>
            <a:r>
              <a:rPr lang="en-US" baseline="0" smtClean="0"/>
              <a:t>new connections</a:t>
            </a:r>
            <a:endParaRPr lang="en-US" dirty="0" smtClean="0"/>
          </a:p>
          <a:p>
            <a:r>
              <a:rPr lang="en-US" dirty="0" smtClean="0"/>
              <a:t>Implement recruitment efforts that are more targeted in nature</a:t>
            </a:r>
          </a:p>
          <a:p>
            <a:r>
              <a:rPr lang="en-US" dirty="0" smtClean="0"/>
              <a:t>Build relationships</a:t>
            </a:r>
          </a:p>
          <a:p>
            <a:r>
              <a:rPr lang="en-US" dirty="0" smtClean="0"/>
              <a:t>Remove or reduce ineffective recruitment resources</a:t>
            </a:r>
          </a:p>
          <a:p>
            <a:r>
              <a:rPr lang="en-US" dirty="0" smtClean="0"/>
              <a:t>Use analytics to guide efforts</a:t>
            </a:r>
          </a:p>
          <a:p>
            <a:pPr lv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4C6608-1C36-4E2A-902A-E49DF728C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6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64BE-024B-441B-84AD-A7E885FFCBB8}" type="slidenum">
              <a:rPr lang="en-US" smtClean="0"/>
              <a:pPr/>
              <a:t>35</a:t>
            </a:fld>
            <a:endParaRPr lang="en-US" dirty="0"/>
          </a:p>
        </p:txBody>
      </p:sp>
    </p:spTree>
    <p:extLst>
      <p:ext uri="{BB962C8B-B14F-4D97-AF65-F5344CB8AC3E}">
        <p14:creationId xmlns:p14="http://schemas.microsoft.com/office/powerpoint/2010/main" val="241497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10B9A-DF5C-4E3C-B79A-2AA3BC855F21}" type="datetime1">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1915702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678FD-6D1F-4024-A2B6-5D81251B17F9}" type="datetime1">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33948266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A6D37-5E05-4BBB-85E0-A9FE129EB905}" type="datetime1">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3937026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B62CC-FD63-42F6-9ED0-2A2687B918D3}" type="datetime1">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2310115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E537748-CB18-4A93-AD8B-5BEF2A9E9859}" type="datetime1">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3119311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7ABEE-CE02-48C1-9197-E238B60A1DD0}" type="datetime1">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4032618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B9EFAF-88D7-46BA-8CA8-E185A64521A3}" type="datetime1">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28239852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D8DC6-19BC-4391-835A-1458F46F44F2}" type="datetime1">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23433531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F3C0-60BB-493D-A691-59FF1C2B8272}" type="datetime1">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26395060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30BAC-ED6B-41E8-9CEE-71E84C0C04CD}" type="datetime1">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2600709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B3332-DE09-409E-B776-9D351B144356}" type="datetime1">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D77E-2BAD-A94C-84C2-A545B6399BC1}" type="slidenum">
              <a:rPr lang="en-US" smtClean="0"/>
              <a:t>‹#›</a:t>
            </a:fld>
            <a:endParaRPr lang="en-US"/>
          </a:p>
        </p:txBody>
      </p:sp>
    </p:spTree>
    <p:extLst>
      <p:ext uri="{BB962C8B-B14F-4D97-AF65-F5344CB8AC3E}">
        <p14:creationId xmlns:p14="http://schemas.microsoft.com/office/powerpoint/2010/main" val="6225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8518B-D3C8-4F1D-A61B-7E2E2E5697C3}" type="datetime1">
              <a:rPr lang="en-US" smtClean="0"/>
              <a:t>9/19/2017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2D77E-2BAD-A94C-84C2-A545B6399BC1}" type="slidenum">
              <a:rPr lang="en-US" smtClean="0"/>
              <a:t>‹#›</a:t>
            </a:fld>
            <a:endParaRPr lang="en-US"/>
          </a:p>
        </p:txBody>
      </p:sp>
    </p:spTree>
    <p:extLst>
      <p:ext uri="{BB962C8B-B14F-4D97-AF65-F5344CB8AC3E}">
        <p14:creationId xmlns:p14="http://schemas.microsoft.com/office/powerpoint/2010/main" val="7353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ciconsult.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ol.gov/vets/programs/tap/tap_f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nationalresourcedirectory.gov/employment/job_services_and_employment_resourc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americasheroesatwork.gov/" TargetMode="External"/><Relationship Id="rId3" Type="http://schemas.openxmlformats.org/officeDocument/2006/relationships/hyperlink" Target="http://www.recruitmilitary.com/" TargetMode="External"/><Relationship Id="rId7" Type="http://schemas.openxmlformats.org/officeDocument/2006/relationships/hyperlink" Target="http://www.jobbankinfo.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dol.gov/vets/aboutvets/contacts/main.htm" TargetMode="External"/><Relationship Id="rId5" Type="http://schemas.openxmlformats.org/officeDocument/2006/relationships/hyperlink" Target="http://www.aheroescalling.com/" TargetMode="External"/><Relationship Id="rId4" Type="http://schemas.openxmlformats.org/officeDocument/2006/relationships/hyperlink" Target="http://www.armyreserve.army.mil/arweb/" TargetMode="External"/><Relationship Id="rId9" Type="http://schemas.openxmlformats.org/officeDocument/2006/relationships/hyperlink" Target="http://vetjobs.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91144"/>
            <a:ext cx="7772400" cy="1470025"/>
          </a:xfrm>
        </p:spPr>
        <p:txBody>
          <a:bodyPr>
            <a:normAutofit fontScale="90000"/>
          </a:bodyPr>
          <a:lstStyle/>
          <a:p>
            <a:r>
              <a:rPr lang="en-US" sz="4900" b="1" dirty="0" smtClean="0">
                <a:solidFill>
                  <a:schemeClr val="tx2">
                    <a:lumMod val="75000"/>
                  </a:schemeClr>
                </a:solidFill>
              </a:rPr>
              <a:t>Beyond Compliance</a:t>
            </a:r>
            <a:r>
              <a:rPr lang="en-US" b="1" dirty="0" smtClean="0">
                <a:solidFill>
                  <a:schemeClr val="tx2">
                    <a:lumMod val="75000"/>
                  </a:schemeClr>
                </a:solidFill>
              </a:rPr>
              <a:t>:</a:t>
            </a:r>
            <a:br>
              <a:rPr lang="en-US" b="1" dirty="0" smtClean="0">
                <a:solidFill>
                  <a:schemeClr val="tx2">
                    <a:lumMod val="75000"/>
                  </a:schemeClr>
                </a:solidFill>
              </a:rPr>
            </a:br>
            <a:r>
              <a:rPr lang="en-US" sz="3600" dirty="0"/>
              <a:t>Effective Recruitment &amp; Retention </a:t>
            </a:r>
            <a:r>
              <a:rPr lang="en-US" sz="3600" dirty="0" smtClean="0"/>
              <a:t>Measurement Techniques</a:t>
            </a:r>
            <a:endParaRPr lang="en-US" sz="3600" b="1" dirty="0">
              <a:solidFill>
                <a:schemeClr val="tx2">
                  <a:lumMod val="75000"/>
                </a:schemeClr>
              </a:solidFill>
            </a:endParaRPr>
          </a:p>
        </p:txBody>
      </p:sp>
      <p:sp>
        <p:nvSpPr>
          <p:cNvPr id="3" name="Subtitle 2"/>
          <p:cNvSpPr>
            <a:spLocks noGrp="1"/>
          </p:cNvSpPr>
          <p:nvPr>
            <p:ph type="subTitle" idx="1"/>
          </p:nvPr>
        </p:nvSpPr>
        <p:spPr>
          <a:xfrm>
            <a:off x="1371600" y="5079075"/>
            <a:ext cx="6400800" cy="1003861"/>
          </a:xfrm>
        </p:spPr>
        <p:txBody>
          <a:bodyPr>
            <a:normAutofit fontScale="85000" lnSpcReduction="20000"/>
          </a:bodyPr>
          <a:lstStyle/>
          <a:p>
            <a:r>
              <a:rPr lang="en-US" sz="2400" dirty="0" smtClean="0"/>
              <a:t>Monday, July 16, 2017</a:t>
            </a:r>
          </a:p>
          <a:p>
            <a:r>
              <a:rPr lang="en-US" sz="2400" dirty="0" smtClean="0"/>
              <a:t>Rosemary J Cox, M.S., SPHR, SHRM-SCP, Sr. CAAP</a:t>
            </a:r>
          </a:p>
          <a:p>
            <a:r>
              <a:rPr lang="en-US" sz="2400" dirty="0" smtClean="0"/>
              <a:t>Jana Garman, M.A.</a:t>
            </a:r>
            <a:endParaRPr lang="en-US" sz="2400" dirty="0"/>
          </a:p>
        </p:txBody>
      </p:sp>
    </p:spTree>
    <p:extLst>
      <p:ext uri="{BB962C8B-B14F-4D97-AF65-F5344CB8AC3E}">
        <p14:creationId xmlns:p14="http://schemas.microsoft.com/office/powerpoint/2010/main" val="7198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266699" y="1327354"/>
            <a:ext cx="8596643" cy="3915326"/>
          </a:xfrm>
        </p:spPr>
        <p:txBody>
          <a:bodyPr>
            <a:normAutofit/>
          </a:bodyPr>
          <a:lstStyle/>
          <a:p>
            <a:pPr lvl="0"/>
            <a:r>
              <a:rPr lang="en-US" sz="2250" dirty="0"/>
              <a:t>Consider feasibility and appropriateness of incorporating additional, non-required </a:t>
            </a:r>
            <a:r>
              <a:rPr lang="en-US" sz="2250" b="1" dirty="0"/>
              <a:t>criteria</a:t>
            </a:r>
            <a:r>
              <a:rPr lang="en-US" sz="2250" dirty="0"/>
              <a:t> and/or </a:t>
            </a:r>
            <a:r>
              <a:rPr lang="en-US" sz="2250" b="1" dirty="0"/>
              <a:t>approaches</a:t>
            </a:r>
            <a:r>
              <a:rPr lang="en-US" sz="2250" dirty="0"/>
              <a:t> within evaluations</a:t>
            </a:r>
          </a:p>
          <a:p>
            <a:pPr marL="0" indent="0">
              <a:buNone/>
            </a:pPr>
            <a:endParaRPr lang="en-US" sz="2250" dirty="0"/>
          </a:p>
          <a:p>
            <a:pPr lvl="1">
              <a:buFont typeface="Calibri" panose="020F0502020204030204" pitchFamily="34" charset="0"/>
              <a:buChar char="–"/>
            </a:pPr>
            <a:r>
              <a:rPr lang="en-US" dirty="0" smtClean="0"/>
              <a:t>Multiple sources of information </a:t>
            </a:r>
          </a:p>
          <a:p>
            <a:pPr marL="342900" lvl="1" indent="0">
              <a:buNone/>
            </a:pPr>
            <a:endParaRPr lang="en-US" dirty="0" smtClean="0"/>
          </a:p>
          <a:p>
            <a:pPr lvl="1">
              <a:buFont typeface="Calibri" panose="020F0502020204030204" pitchFamily="34" charset="0"/>
              <a:buChar char="–"/>
            </a:pPr>
            <a:r>
              <a:rPr lang="en-US" dirty="0" smtClean="0">
                <a:cs typeface="Times New Roman" panose="02020603050405020304" pitchFamily="18" charset="0"/>
              </a:rPr>
              <a:t>Quantitative criteria</a:t>
            </a:r>
          </a:p>
          <a:p>
            <a:pPr marL="342900" lvl="1" indent="0">
              <a:buNone/>
            </a:pPr>
            <a:endParaRPr lang="en-US" dirty="0" smtClean="0">
              <a:cs typeface="Times New Roman" panose="02020603050405020304" pitchFamily="18" charset="0"/>
            </a:endParaRPr>
          </a:p>
          <a:p>
            <a:pPr lvl="1">
              <a:buFont typeface="Calibri" panose="020F0502020204030204" pitchFamily="34" charset="0"/>
              <a:buChar char="–"/>
            </a:pPr>
            <a:r>
              <a:rPr lang="en-US" dirty="0" smtClean="0">
                <a:cs typeface="Times New Roman" panose="02020603050405020304" pitchFamily="18" charset="0"/>
              </a:rPr>
              <a:t>Qualitative criteria</a:t>
            </a:r>
            <a:endParaRPr lang="en-US" dirty="0">
              <a:cs typeface="Times New Roman" panose="02020603050405020304" pitchFamily="18" charset="0"/>
            </a:endParaRPr>
          </a:p>
        </p:txBody>
      </p:sp>
      <p:sp>
        <p:nvSpPr>
          <p:cNvPr id="8" name="Title 1"/>
          <p:cNvSpPr txBox="1">
            <a:spLocks/>
          </p:cNvSpPr>
          <p:nvPr/>
        </p:nvSpPr>
        <p:spPr>
          <a:xfrm>
            <a:off x="2328863" y="857250"/>
            <a:ext cx="5672138" cy="71790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a:solidFill>
                  <a:prstClr val="white"/>
                </a:solidFill>
                <a:latin typeface="Calibri"/>
                <a:cs typeface="Helvetica Neue Thin"/>
              </a:rPr>
              <a:t>Moving Toward Meaningful Assessment</a:t>
            </a:r>
          </a:p>
        </p:txBody>
      </p:sp>
      <p:sp>
        <p:nvSpPr>
          <p:cNvPr id="2" name="Slide Number Placeholder 1"/>
          <p:cNvSpPr>
            <a:spLocks noGrp="1"/>
          </p:cNvSpPr>
          <p:nvPr>
            <p:ph type="sldNum" sz="quarter" idx="12"/>
          </p:nvPr>
        </p:nvSpPr>
        <p:spPr>
          <a:xfrm>
            <a:off x="6400800" y="5757030"/>
            <a:ext cx="1600200" cy="229256"/>
          </a:xfrm>
        </p:spPr>
        <p:txBody>
          <a:bodyPr/>
          <a:lstStyle/>
          <a:p>
            <a:pPr defTabSz="342900"/>
            <a:fld id="{DE52D77E-2BAD-A94C-84C2-A545B6399BC1}" type="slidenum">
              <a:rPr lang="en-US">
                <a:solidFill>
                  <a:prstClr val="white"/>
                </a:solidFill>
                <a:latin typeface="Calibri"/>
              </a:rPr>
              <a:pPr defTabSz="342900"/>
              <a:t>10</a:t>
            </a:fld>
            <a:endParaRPr lang="en-US" dirty="0">
              <a:solidFill>
                <a:prstClr val="white"/>
              </a:solidFill>
              <a:latin typeface="Calibri"/>
            </a:endParaRPr>
          </a:p>
        </p:txBody>
      </p:sp>
      <p:sp>
        <p:nvSpPr>
          <p:cNvPr id="7" name="TextBox 6"/>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pic>
        <p:nvPicPr>
          <p:cNvPr id="3" name="Picture 2" descr="Wiki Courses - Topic &lt;strong&gt;Feasibility&lt;/strong&gt; Stu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011" y="4363268"/>
            <a:ext cx="2321880" cy="1758824"/>
          </a:xfrm>
          <a:prstGeom prst="rect">
            <a:avLst/>
          </a:prstGeom>
        </p:spPr>
      </p:pic>
      <p:sp>
        <p:nvSpPr>
          <p:cNvPr id="4" name="TextBox 3"/>
          <p:cNvSpPr txBox="1"/>
          <p:nvPr/>
        </p:nvSpPr>
        <p:spPr>
          <a:xfrm>
            <a:off x="5350598" y="78652"/>
            <a:ext cx="3938257" cy="769441"/>
          </a:xfrm>
          <a:prstGeom prst="rect">
            <a:avLst/>
          </a:prstGeom>
          <a:noFill/>
        </p:spPr>
        <p:txBody>
          <a:bodyPr wrap="square" rtlCol="0">
            <a:spAutoFit/>
          </a:bodyPr>
          <a:lstStyle/>
          <a:p>
            <a:r>
              <a:rPr lang="en-US" sz="4400" dirty="0" smtClean="0">
                <a:solidFill>
                  <a:schemeClr val="bg1"/>
                </a:solidFill>
              </a:rPr>
              <a:t>Considerations</a:t>
            </a:r>
            <a:endParaRPr lang="en-US" sz="4400" dirty="0">
              <a:solidFill>
                <a:schemeClr val="bg1"/>
              </a:solidFill>
            </a:endParaRP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400868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330526" y="1291379"/>
            <a:ext cx="8469442" cy="3572643"/>
          </a:xfrm>
        </p:spPr>
        <p:txBody>
          <a:bodyPr>
            <a:noAutofit/>
          </a:bodyPr>
          <a:lstStyle/>
          <a:p>
            <a:pPr>
              <a:buFont typeface="Arial" panose="020B0604020202020204" pitchFamily="34" charset="0"/>
              <a:buChar char="•"/>
            </a:pPr>
            <a:r>
              <a:rPr lang="en-US" dirty="0">
                <a:latin typeface="+mj-lt"/>
                <a:cs typeface="Times New Roman" panose="02020603050405020304" pitchFamily="18" charset="0"/>
              </a:rPr>
              <a:t>Values-based judgments regarding partnerships;</a:t>
            </a:r>
          </a:p>
          <a:p>
            <a:pPr>
              <a:buFont typeface="Arial" panose="020B0604020202020204" pitchFamily="34" charset="0"/>
              <a:buChar char="•"/>
            </a:pPr>
            <a:r>
              <a:rPr lang="en-US" dirty="0">
                <a:latin typeface="+mj-lt"/>
                <a:cs typeface="Times New Roman" panose="02020603050405020304" pitchFamily="18" charset="0"/>
              </a:rPr>
              <a:t>Recruiter feedback on quality of talent sourced;</a:t>
            </a:r>
          </a:p>
          <a:p>
            <a:pPr>
              <a:buFont typeface="Arial" panose="020B0604020202020204" pitchFamily="34" charset="0"/>
              <a:buChar char="•"/>
            </a:pPr>
            <a:r>
              <a:rPr lang="en-US" dirty="0">
                <a:latin typeface="+mj-lt"/>
                <a:cs typeface="Times New Roman" panose="02020603050405020304" pitchFamily="18" charset="0"/>
              </a:rPr>
              <a:t>Reputation of the organization within the protected group community;</a:t>
            </a:r>
          </a:p>
          <a:p>
            <a:pPr>
              <a:buFont typeface="Arial" panose="020B0604020202020204" pitchFamily="34" charset="0"/>
              <a:buChar char="•"/>
            </a:pPr>
            <a:r>
              <a:rPr lang="en-US" dirty="0">
                <a:latin typeface="+mj-lt"/>
                <a:cs typeface="Times New Roman" panose="02020603050405020304" pitchFamily="18" charset="0"/>
              </a:rPr>
              <a:t>Responsiveness to company requests; </a:t>
            </a:r>
          </a:p>
          <a:p>
            <a:pPr>
              <a:buFont typeface="Arial" panose="020B0604020202020204" pitchFamily="34" charset="0"/>
              <a:buChar char="•"/>
            </a:pPr>
            <a:r>
              <a:rPr lang="en-US" dirty="0">
                <a:latin typeface="+mj-lt"/>
                <a:cs typeface="Times New Roman" panose="02020603050405020304" pitchFamily="18" charset="0"/>
              </a:rPr>
              <a:t>Industry or job-specific referrals </a:t>
            </a:r>
          </a:p>
        </p:txBody>
      </p:sp>
      <p:sp>
        <p:nvSpPr>
          <p:cNvPr id="8" name="Title 1"/>
          <p:cNvSpPr txBox="1">
            <a:spLocks/>
          </p:cNvSpPr>
          <p:nvPr/>
        </p:nvSpPr>
        <p:spPr>
          <a:xfrm>
            <a:off x="1683945" y="75970"/>
            <a:ext cx="7297093" cy="71790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prstClr val="white"/>
                </a:solidFill>
                <a:latin typeface="Calibri"/>
                <a:cs typeface="Helvetica Neue Thin"/>
              </a:rPr>
              <a:t>Qualitative </a:t>
            </a:r>
            <a:r>
              <a:rPr lang="en-US" sz="3600" dirty="0" smtClean="0">
                <a:solidFill>
                  <a:prstClr val="white"/>
                </a:solidFill>
                <a:latin typeface="Calibri"/>
                <a:cs typeface="Helvetica Neue Thin"/>
              </a:rPr>
              <a:t>Assessment</a:t>
            </a:r>
          </a:p>
        </p:txBody>
      </p:sp>
      <p:sp>
        <p:nvSpPr>
          <p:cNvPr id="2" name="Slide Number Placeholder 1"/>
          <p:cNvSpPr>
            <a:spLocks noGrp="1"/>
          </p:cNvSpPr>
          <p:nvPr>
            <p:ph type="sldNum" sz="quarter" idx="12"/>
          </p:nvPr>
        </p:nvSpPr>
        <p:spPr>
          <a:xfrm>
            <a:off x="6400800" y="5757030"/>
            <a:ext cx="1600200" cy="229256"/>
          </a:xfrm>
        </p:spPr>
        <p:txBody>
          <a:bodyPr/>
          <a:lstStyle/>
          <a:p>
            <a:pPr defTabSz="342900"/>
            <a:fld id="{DE52D77E-2BAD-A94C-84C2-A545B6399BC1}" type="slidenum">
              <a:rPr lang="en-US">
                <a:solidFill>
                  <a:prstClr val="white"/>
                </a:solidFill>
                <a:latin typeface="Calibri"/>
              </a:rPr>
              <a:pPr defTabSz="342900"/>
              <a:t>11</a:t>
            </a:fld>
            <a:endParaRPr lang="en-US" dirty="0">
              <a:solidFill>
                <a:prstClr val="white"/>
              </a:solidFill>
              <a:latin typeface="Calibri"/>
            </a:endParaRPr>
          </a:p>
        </p:txBody>
      </p:sp>
      <p:sp>
        <p:nvSpPr>
          <p:cNvPr id="7" name="TextBox 6"/>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pic>
        <p:nvPicPr>
          <p:cNvPr id="3" name="Picture 2" descr="Liderar haciendo un buen uso del &lt;strong&gt;feedback&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551630"/>
            <a:ext cx="2516863" cy="1887647"/>
          </a:xfrm>
          <a:prstGeom prst="rect">
            <a:avLst/>
          </a:prstGeom>
        </p:spPr>
      </p:pic>
    </p:spTree>
    <p:extLst>
      <p:ext uri="{BB962C8B-B14F-4D97-AF65-F5344CB8AC3E}">
        <p14:creationId xmlns:p14="http://schemas.microsoft.com/office/powerpoint/2010/main" val="2320615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135802" y="1242477"/>
            <a:ext cx="8700380" cy="4073147"/>
          </a:xfrm>
        </p:spPr>
        <p:txBody>
          <a:bodyPr>
            <a:normAutofit/>
          </a:bodyPr>
          <a:lstStyle/>
          <a:p>
            <a:pPr marL="0" indent="0">
              <a:spcBef>
                <a:spcPts val="0"/>
              </a:spcBef>
              <a:buNone/>
            </a:pPr>
            <a:r>
              <a:rPr lang="en-US" sz="2400" dirty="0" smtClean="0">
                <a:cs typeface="Times New Roman" panose="02020603050405020304" pitchFamily="18" charset="0"/>
              </a:rPr>
              <a:t>Will your organization:</a:t>
            </a:r>
          </a:p>
          <a:p>
            <a:pPr marL="0" indent="0">
              <a:spcBef>
                <a:spcPts val="0"/>
              </a:spcBef>
              <a:buNone/>
            </a:pPr>
            <a:endParaRPr lang="en-US" sz="2400" dirty="0">
              <a:cs typeface="Times New Roman" panose="02020603050405020304" pitchFamily="18" charset="0"/>
            </a:endParaRPr>
          </a:p>
          <a:p>
            <a:pPr>
              <a:spcBef>
                <a:spcPts val="0"/>
              </a:spcBef>
            </a:pPr>
            <a:r>
              <a:rPr lang="en-US" sz="2400" dirty="0" smtClean="0">
                <a:cs typeface="Times New Roman" panose="02020603050405020304" pitchFamily="18" charset="0"/>
              </a:rPr>
              <a:t>Take </a:t>
            </a:r>
            <a:r>
              <a:rPr lang="en-US" sz="2400" dirty="0">
                <a:cs typeface="Times New Roman" panose="02020603050405020304" pitchFamily="18" charset="0"/>
              </a:rPr>
              <a:t>a more </a:t>
            </a:r>
            <a:r>
              <a:rPr lang="en-US" sz="2400" b="1" dirty="0">
                <a:cs typeface="Times New Roman" panose="02020603050405020304" pitchFamily="18" charset="0"/>
              </a:rPr>
              <a:t>focused approach </a:t>
            </a:r>
          </a:p>
          <a:p>
            <a:pPr lvl="1">
              <a:spcBef>
                <a:spcPts val="0"/>
              </a:spcBef>
            </a:pPr>
            <a:r>
              <a:rPr lang="en-US" sz="2400" dirty="0" smtClean="0">
                <a:cs typeface="Times New Roman" panose="02020603050405020304" pitchFamily="18" charset="0"/>
              </a:rPr>
              <a:t>Utilize resource-specific </a:t>
            </a:r>
            <a:r>
              <a:rPr lang="en-US" sz="2400" dirty="0">
                <a:cs typeface="Times New Roman" panose="02020603050405020304" pitchFamily="18" charset="0"/>
              </a:rPr>
              <a:t>metrics (e.g., number of qualified applicants obtained via a recruitment source)</a:t>
            </a:r>
          </a:p>
          <a:p>
            <a:pPr marL="342900" lvl="1" indent="0">
              <a:spcBef>
                <a:spcPts val="0"/>
              </a:spcBef>
              <a:buNone/>
            </a:pPr>
            <a:endParaRPr lang="en-US" sz="2400" dirty="0">
              <a:cs typeface="Times New Roman" panose="02020603050405020304" pitchFamily="18" charset="0"/>
            </a:endParaRPr>
          </a:p>
          <a:p>
            <a:pPr>
              <a:spcBef>
                <a:spcPts val="0"/>
              </a:spcBef>
            </a:pPr>
            <a:r>
              <a:rPr lang="en-US" sz="2400" dirty="0" smtClean="0">
                <a:cs typeface="Times New Roman" panose="02020603050405020304" pitchFamily="18" charset="0"/>
              </a:rPr>
              <a:t>Take a </a:t>
            </a:r>
            <a:r>
              <a:rPr lang="en-US" sz="2400" b="1" dirty="0">
                <a:cs typeface="Times New Roman" panose="02020603050405020304" pitchFamily="18" charset="0"/>
              </a:rPr>
              <a:t>broader approach </a:t>
            </a:r>
          </a:p>
          <a:p>
            <a:pPr lvl="1">
              <a:spcBef>
                <a:spcPts val="0"/>
              </a:spcBef>
            </a:pPr>
            <a:r>
              <a:rPr lang="en-US" sz="2400" dirty="0"/>
              <a:t>Aggregating metrics for purposes of assessing company-wide initiatives </a:t>
            </a:r>
          </a:p>
          <a:p>
            <a:pPr>
              <a:spcBef>
                <a:spcPts val="0"/>
              </a:spcBef>
              <a:buFont typeface="Arial" panose="020B0604020202020204" pitchFamily="34" charset="0"/>
              <a:buChar char="•"/>
            </a:pPr>
            <a:endParaRPr lang="en-US" sz="2400" dirty="0">
              <a:latin typeface="+mj-lt"/>
            </a:endParaRPr>
          </a:p>
        </p:txBody>
      </p:sp>
      <p:sp>
        <p:nvSpPr>
          <p:cNvPr id="8" name="Title 1"/>
          <p:cNvSpPr txBox="1">
            <a:spLocks/>
          </p:cNvSpPr>
          <p:nvPr/>
        </p:nvSpPr>
        <p:spPr>
          <a:xfrm>
            <a:off x="1874067" y="73142"/>
            <a:ext cx="7188452" cy="71790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prstClr val="white"/>
                </a:solidFill>
                <a:latin typeface="Calibri"/>
                <a:cs typeface="Helvetica Neue Thin"/>
              </a:rPr>
              <a:t>Define your Approach</a:t>
            </a:r>
            <a:endParaRPr lang="en-US" sz="3600" dirty="0">
              <a:solidFill>
                <a:prstClr val="white"/>
              </a:solidFill>
              <a:latin typeface="Calibri"/>
              <a:cs typeface="Helvetica Neue Thin"/>
            </a:endParaRPr>
          </a:p>
        </p:txBody>
      </p:sp>
      <p:sp>
        <p:nvSpPr>
          <p:cNvPr id="2" name="Slide Number Placeholder 1"/>
          <p:cNvSpPr>
            <a:spLocks noGrp="1"/>
          </p:cNvSpPr>
          <p:nvPr>
            <p:ph type="sldNum" sz="quarter" idx="12"/>
          </p:nvPr>
        </p:nvSpPr>
        <p:spPr>
          <a:xfrm>
            <a:off x="6400800" y="5757030"/>
            <a:ext cx="1600200" cy="229256"/>
          </a:xfrm>
        </p:spPr>
        <p:txBody>
          <a:bodyPr/>
          <a:lstStyle/>
          <a:p>
            <a:pPr defTabSz="342900"/>
            <a:fld id="{DE52D77E-2BAD-A94C-84C2-A545B6399BC1}" type="slidenum">
              <a:rPr lang="en-US">
                <a:solidFill>
                  <a:prstClr val="white"/>
                </a:solidFill>
                <a:latin typeface="Calibri"/>
              </a:rPr>
              <a:pPr defTabSz="342900"/>
              <a:t>12</a:t>
            </a:fld>
            <a:endParaRPr lang="en-US" dirty="0">
              <a:solidFill>
                <a:prstClr val="white"/>
              </a:solidFill>
              <a:latin typeface="Calibri"/>
            </a:endParaRPr>
          </a:p>
        </p:txBody>
      </p:sp>
      <p:sp>
        <p:nvSpPr>
          <p:cNvPr id="7" name="TextBox 6"/>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pic>
        <p:nvPicPr>
          <p:cNvPr id="3" name="Picture 2" descr="Fake &lt;strong&gt;metrics&lt;/strong&gt; and how to spot them by Jenny Neophytou | bluesyem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274" y="4660603"/>
            <a:ext cx="1767358" cy="1767358"/>
          </a:xfrm>
          <a:prstGeom prst="rect">
            <a:avLst/>
          </a:prstGeom>
        </p:spPr>
      </p:pic>
    </p:spTree>
    <p:extLst>
      <p:ext uri="{BB962C8B-B14F-4D97-AF65-F5344CB8AC3E}">
        <p14:creationId xmlns:p14="http://schemas.microsoft.com/office/powerpoint/2010/main" val="3826617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0" y="6514413"/>
            <a:ext cx="2133600" cy="365125"/>
          </a:xfrm>
        </p:spPr>
        <p:txBody>
          <a:bodyPr/>
          <a:lstStyle/>
          <a:p>
            <a:fld id="{DE52D77E-2BAD-A94C-84C2-A545B6399BC1}" type="slidenum">
              <a:rPr lang="en-US" smtClean="0">
                <a:solidFill>
                  <a:schemeClr val="bg1"/>
                </a:solidFill>
              </a:rPr>
              <a:t>13</a:t>
            </a:fld>
            <a:endParaRPr lang="en-US" dirty="0">
              <a:solidFill>
                <a:schemeClr val="bg1"/>
              </a:solidFill>
            </a:endParaRPr>
          </a:p>
        </p:txBody>
      </p:sp>
      <p:sp>
        <p:nvSpPr>
          <p:cNvPr id="4" name="TextBox 3"/>
          <p:cNvSpPr txBox="1"/>
          <p:nvPr/>
        </p:nvSpPr>
        <p:spPr>
          <a:xfrm>
            <a:off x="3759910" y="148850"/>
            <a:ext cx="5778815" cy="707886"/>
          </a:xfrm>
          <a:prstGeom prst="rect">
            <a:avLst/>
          </a:prstGeom>
          <a:noFill/>
        </p:spPr>
        <p:txBody>
          <a:bodyPr wrap="square" rtlCol="0">
            <a:spAutoFit/>
          </a:bodyPr>
          <a:lstStyle/>
          <a:p>
            <a:r>
              <a:rPr lang="en-US" sz="4000" b="1" dirty="0">
                <a:solidFill>
                  <a:schemeClr val="bg1"/>
                </a:solidFill>
              </a:rPr>
              <a:t>Measuring Effectiveness</a:t>
            </a:r>
          </a:p>
        </p:txBody>
      </p:sp>
      <p:sp>
        <p:nvSpPr>
          <p:cNvPr id="5" name="TextBox 4"/>
          <p:cNvSpPr txBox="1"/>
          <p:nvPr/>
        </p:nvSpPr>
        <p:spPr>
          <a:xfrm>
            <a:off x="1572298" y="2886212"/>
            <a:ext cx="6073233" cy="3416320"/>
          </a:xfrm>
          <a:prstGeom prst="rect">
            <a:avLst/>
          </a:prstGeom>
          <a:noFill/>
        </p:spPr>
        <p:txBody>
          <a:bodyPr wrap="square" rtlCol="0">
            <a:spAutoFit/>
          </a:bodyPr>
          <a:lstStyle/>
          <a:p>
            <a:r>
              <a:rPr lang="en-US" sz="2700" b="1" u="sng" dirty="0" smtClean="0">
                <a:solidFill>
                  <a:schemeClr val="tx2"/>
                </a:solidFill>
              </a:rPr>
              <a:t>How can we measure?</a:t>
            </a:r>
          </a:p>
          <a:p>
            <a:pPr marL="214313" indent="-214313">
              <a:buFont typeface="Arial"/>
              <a:buChar char="•"/>
            </a:pPr>
            <a:r>
              <a:rPr lang="en-US" sz="2700" dirty="0" smtClean="0">
                <a:solidFill>
                  <a:schemeClr val="tx2"/>
                </a:solidFill>
              </a:rPr>
              <a:t>Self </a:t>
            </a:r>
            <a:r>
              <a:rPr lang="en-US" sz="2700" dirty="0">
                <a:solidFill>
                  <a:schemeClr val="tx2"/>
                </a:solidFill>
              </a:rPr>
              <a:t>ID at applicant and employee stages</a:t>
            </a:r>
          </a:p>
          <a:p>
            <a:pPr marL="214313" indent="-214313">
              <a:buFont typeface="Arial"/>
              <a:buChar char="•"/>
            </a:pPr>
            <a:r>
              <a:rPr lang="en-US" sz="2700" dirty="0" smtClean="0">
                <a:solidFill>
                  <a:schemeClr val="tx2"/>
                </a:solidFill>
              </a:rPr>
              <a:t>Application </a:t>
            </a:r>
            <a:r>
              <a:rPr lang="en-US" sz="2700" dirty="0">
                <a:solidFill>
                  <a:schemeClr val="tx2"/>
                </a:solidFill>
              </a:rPr>
              <a:t>recruiting resource field</a:t>
            </a:r>
          </a:p>
          <a:p>
            <a:pPr marL="214313" indent="-214313">
              <a:buFont typeface="Arial"/>
              <a:buChar char="•"/>
            </a:pPr>
            <a:r>
              <a:rPr lang="en-US" sz="2700" dirty="0" smtClean="0">
                <a:solidFill>
                  <a:schemeClr val="tx2"/>
                </a:solidFill>
              </a:rPr>
              <a:t>Third </a:t>
            </a:r>
            <a:r>
              <a:rPr lang="en-US" sz="2700" dirty="0">
                <a:solidFill>
                  <a:schemeClr val="tx2"/>
                </a:solidFill>
              </a:rPr>
              <a:t>party vendor information</a:t>
            </a:r>
          </a:p>
          <a:p>
            <a:pPr marL="214313" indent="-214313">
              <a:buFont typeface="Arial"/>
              <a:buChar char="•"/>
            </a:pPr>
            <a:r>
              <a:rPr lang="en-US" sz="2700" dirty="0" smtClean="0">
                <a:solidFill>
                  <a:schemeClr val="tx2"/>
                </a:solidFill>
              </a:rPr>
              <a:t>Work </a:t>
            </a:r>
            <a:r>
              <a:rPr lang="en-US" sz="2700" dirty="0">
                <a:solidFill>
                  <a:schemeClr val="tx2"/>
                </a:solidFill>
              </a:rPr>
              <a:t>with partnering agencies/orgs</a:t>
            </a:r>
          </a:p>
          <a:p>
            <a:pPr marL="214313" indent="-214313">
              <a:buFont typeface="Arial"/>
              <a:buChar char="•"/>
            </a:pPr>
            <a:r>
              <a:rPr lang="en-US" sz="2700" dirty="0" smtClean="0">
                <a:solidFill>
                  <a:schemeClr val="tx2"/>
                </a:solidFill>
              </a:rPr>
              <a:t>Recruiter tracking</a:t>
            </a:r>
          </a:p>
          <a:p>
            <a:pPr marL="214313" indent="-214313">
              <a:buFont typeface="Arial"/>
              <a:buChar char="•"/>
            </a:pPr>
            <a:r>
              <a:rPr lang="en-US" sz="2700" dirty="0" smtClean="0">
                <a:solidFill>
                  <a:schemeClr val="tx2"/>
                </a:solidFill>
              </a:rPr>
              <a:t>Employee retention</a:t>
            </a:r>
          </a:p>
          <a:p>
            <a:pPr marL="214313" indent="-214313">
              <a:buFont typeface="Arial"/>
              <a:buChar char="•"/>
            </a:pPr>
            <a:r>
              <a:rPr lang="en-US" sz="2700" dirty="0" smtClean="0">
                <a:solidFill>
                  <a:schemeClr val="tx2"/>
                </a:solidFill>
              </a:rPr>
              <a:t>Employee surveys/focus groups</a:t>
            </a:r>
            <a:endParaRPr lang="en-US" sz="2700" dirty="0">
              <a:solidFill>
                <a:schemeClr val="tx2"/>
              </a:solidFill>
            </a:endParaRPr>
          </a:p>
        </p:txBody>
      </p:sp>
      <p:sp>
        <p:nvSpPr>
          <p:cNvPr id="6" name="TextBox 5"/>
          <p:cNvSpPr txBox="1"/>
          <p:nvPr/>
        </p:nvSpPr>
        <p:spPr>
          <a:xfrm>
            <a:off x="188843" y="1192696"/>
            <a:ext cx="8806070" cy="1569660"/>
          </a:xfrm>
          <a:prstGeom prst="rect">
            <a:avLst/>
          </a:prstGeom>
          <a:noFill/>
        </p:spPr>
        <p:txBody>
          <a:bodyPr wrap="square" rtlCol="0">
            <a:spAutoFit/>
          </a:bodyPr>
          <a:lstStyle/>
          <a:p>
            <a:r>
              <a:rPr lang="en-US" sz="3200" b="1" i="1" dirty="0" smtClean="0"/>
              <a:t>All good business plans have measurement and accountability components.   Senior leaders want “proof” of success.</a:t>
            </a:r>
            <a:endParaRPr lang="en-US" sz="3200" b="1" i="1" dirty="0"/>
          </a:p>
        </p:txBody>
      </p:sp>
      <p:sp>
        <p:nvSpPr>
          <p:cNvPr id="8" name="TextBox 7"/>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4806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190499" y="1316831"/>
            <a:ext cx="8715375" cy="5146313"/>
          </a:xfrm>
        </p:spPr>
        <p:txBody>
          <a:bodyPr>
            <a:normAutofit fontScale="77500" lnSpcReduction="20000"/>
          </a:bodyPr>
          <a:lstStyle/>
          <a:p>
            <a:pPr>
              <a:buFont typeface="Arial" panose="020B0604020202020204" pitchFamily="34" charset="0"/>
              <a:buChar char="•"/>
            </a:pPr>
            <a:r>
              <a:rPr lang="en-US" b="1" dirty="0" smtClean="0"/>
              <a:t>Applicant/Hiring Metrics</a:t>
            </a:r>
            <a:r>
              <a:rPr lang="en-US" dirty="0" smtClean="0"/>
              <a:t>: Under-representation of actual </a:t>
            </a:r>
            <a:r>
              <a:rPr lang="en-US" dirty="0"/>
              <a:t>recruitment numbers </a:t>
            </a:r>
            <a:r>
              <a:rPr lang="en-US" dirty="0" smtClean="0"/>
              <a:t>likely</a:t>
            </a:r>
          </a:p>
          <a:p>
            <a:pPr marL="0" indent="-57150">
              <a:buNone/>
            </a:pPr>
            <a:endParaRPr lang="en-US" dirty="0"/>
          </a:p>
          <a:p>
            <a:pPr>
              <a:buFont typeface="Arial" panose="020B0604020202020204" pitchFamily="34" charset="0"/>
              <a:buChar char="•"/>
            </a:pPr>
            <a:r>
              <a:rPr lang="en-US" b="1" i="1" dirty="0" smtClean="0"/>
              <a:t>Quantitative Metrics </a:t>
            </a:r>
            <a:r>
              <a:rPr lang="en-US" dirty="0" smtClean="0"/>
              <a:t>are not always the most appropriate/well suited criteria for purposes of evaluating organizational outreach efforts</a:t>
            </a:r>
          </a:p>
          <a:p>
            <a:pPr>
              <a:buFont typeface="Arial" panose="020B0604020202020204" pitchFamily="34" charset="0"/>
              <a:buChar char="•"/>
            </a:pPr>
            <a:endParaRPr lang="en-US" dirty="0" smtClean="0"/>
          </a:p>
          <a:p>
            <a:pPr lvl="0"/>
            <a:r>
              <a:rPr lang="en-US" b="1" dirty="0"/>
              <a:t>Amount or type of information </a:t>
            </a:r>
            <a:r>
              <a:rPr lang="en-US" dirty="0"/>
              <a:t>maintained within system</a:t>
            </a:r>
          </a:p>
          <a:p>
            <a:pPr marL="0" indent="0">
              <a:buNone/>
            </a:pPr>
            <a:endParaRPr lang="en-US" dirty="0"/>
          </a:p>
          <a:p>
            <a:pPr lvl="0"/>
            <a:r>
              <a:rPr lang="en-US" b="1" dirty="0"/>
              <a:t>Documenting/tracking </a:t>
            </a:r>
            <a:r>
              <a:rPr lang="en-US" dirty="0"/>
              <a:t>for efforts having more of an indirect influence on recruitment numbers (e.g., workshops, community events)</a:t>
            </a:r>
          </a:p>
          <a:p>
            <a:pPr marL="0" indent="0">
              <a:buNone/>
            </a:pPr>
            <a:endParaRPr lang="en-US" dirty="0"/>
          </a:p>
          <a:p>
            <a:pPr lvl="0"/>
            <a:r>
              <a:rPr lang="en-US" dirty="0"/>
              <a:t>Quantity and/or quality of </a:t>
            </a:r>
            <a:r>
              <a:rPr lang="en-US" b="1" dirty="0"/>
              <a:t>self-identification</a:t>
            </a:r>
            <a:r>
              <a:rPr lang="en-US" dirty="0"/>
              <a:t> </a:t>
            </a:r>
            <a:r>
              <a:rPr lang="en-US" b="1" dirty="0" smtClean="0"/>
              <a:t>data</a:t>
            </a:r>
            <a:endParaRPr lang="en-US" b="1" dirty="0"/>
          </a:p>
        </p:txBody>
      </p:sp>
      <p:sp>
        <p:nvSpPr>
          <p:cNvPr id="8" name="Title 1"/>
          <p:cNvSpPr txBox="1">
            <a:spLocks/>
          </p:cNvSpPr>
          <p:nvPr/>
        </p:nvSpPr>
        <p:spPr>
          <a:xfrm>
            <a:off x="3189339" y="857250"/>
            <a:ext cx="4811661" cy="71790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700" dirty="0">
                <a:solidFill>
                  <a:prstClr val="white"/>
                </a:solidFill>
                <a:latin typeface="Calibri"/>
                <a:cs typeface="Helvetica Neue Thin"/>
              </a:rPr>
              <a:t>Concerns with Required Criteria</a:t>
            </a:r>
          </a:p>
        </p:txBody>
      </p:sp>
      <p:sp>
        <p:nvSpPr>
          <p:cNvPr id="2" name="Slide Number Placeholder 1"/>
          <p:cNvSpPr>
            <a:spLocks noGrp="1"/>
          </p:cNvSpPr>
          <p:nvPr>
            <p:ph type="sldNum" sz="quarter" idx="12"/>
          </p:nvPr>
        </p:nvSpPr>
        <p:spPr>
          <a:xfrm>
            <a:off x="6400800" y="5757030"/>
            <a:ext cx="1600200" cy="229256"/>
          </a:xfrm>
        </p:spPr>
        <p:txBody>
          <a:bodyPr/>
          <a:lstStyle/>
          <a:p>
            <a:pPr defTabSz="342900"/>
            <a:fld id="{DE52D77E-2BAD-A94C-84C2-A545B6399BC1}" type="slidenum">
              <a:rPr lang="en-US">
                <a:solidFill>
                  <a:prstClr val="white"/>
                </a:solidFill>
                <a:latin typeface="Calibri"/>
              </a:rPr>
              <a:pPr defTabSz="342900"/>
              <a:t>14</a:t>
            </a:fld>
            <a:endParaRPr lang="en-US" dirty="0">
              <a:solidFill>
                <a:prstClr val="white"/>
              </a:solidFill>
              <a:latin typeface="Calibri"/>
            </a:endParaRPr>
          </a:p>
        </p:txBody>
      </p:sp>
      <p:sp>
        <p:nvSpPr>
          <p:cNvPr id="7" name="TextBox 6"/>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10" name="TextBox 9"/>
          <p:cNvSpPr txBox="1"/>
          <p:nvPr/>
        </p:nvSpPr>
        <p:spPr>
          <a:xfrm>
            <a:off x="2453490" y="148850"/>
            <a:ext cx="7085236" cy="707886"/>
          </a:xfrm>
          <a:prstGeom prst="rect">
            <a:avLst/>
          </a:prstGeom>
          <a:noFill/>
        </p:spPr>
        <p:txBody>
          <a:bodyPr wrap="square" rtlCol="0">
            <a:spAutoFit/>
          </a:bodyPr>
          <a:lstStyle/>
          <a:p>
            <a:r>
              <a:rPr lang="en-US" sz="4000" dirty="0">
                <a:solidFill>
                  <a:schemeClr val="bg1"/>
                </a:solidFill>
              </a:rPr>
              <a:t>Measuring </a:t>
            </a:r>
            <a:r>
              <a:rPr lang="en-US" sz="4000" dirty="0" smtClean="0">
                <a:solidFill>
                  <a:schemeClr val="bg1"/>
                </a:solidFill>
              </a:rPr>
              <a:t>Effectiveness, cont’d</a:t>
            </a:r>
            <a:endParaRPr lang="en-US" sz="4000" dirty="0">
              <a:solidFill>
                <a:schemeClr val="bg1"/>
              </a:solidFill>
            </a:endParaRPr>
          </a:p>
        </p:txBody>
      </p:sp>
    </p:spTree>
    <p:extLst>
      <p:ext uri="{BB962C8B-B14F-4D97-AF65-F5344CB8AC3E}">
        <p14:creationId xmlns:p14="http://schemas.microsoft.com/office/powerpoint/2010/main" val="4072242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280657" y="1216202"/>
            <a:ext cx="8673220" cy="3583252"/>
          </a:xfrm>
        </p:spPr>
        <p:txBody>
          <a:bodyPr>
            <a:noAutofit/>
          </a:bodyPr>
          <a:lstStyle/>
          <a:p>
            <a:r>
              <a:rPr lang="en-US" sz="2800" dirty="0"/>
              <a:t>Annually inspect personnel transaction numbers to see how the workforce is flowing into and within your organization</a:t>
            </a:r>
          </a:p>
          <a:p>
            <a:pPr lvl="2"/>
            <a:r>
              <a:rPr lang="en-US" dirty="0" smtClean="0"/>
              <a:t>Applicant pools (across years)</a:t>
            </a:r>
            <a:endParaRPr lang="en-US" dirty="0"/>
          </a:p>
          <a:p>
            <a:pPr lvl="2"/>
            <a:r>
              <a:rPr lang="en-US" dirty="0" smtClean="0"/>
              <a:t>Workforce distributions</a:t>
            </a:r>
          </a:p>
          <a:p>
            <a:r>
              <a:rPr lang="en-US" sz="2800" dirty="0"/>
              <a:t>Trends in underutilization</a:t>
            </a:r>
          </a:p>
          <a:p>
            <a:r>
              <a:rPr lang="en-US" sz="2800" dirty="0"/>
              <a:t>Consider conducting ROI and cost/benefit analytics if possible. Examples may include:</a:t>
            </a:r>
          </a:p>
          <a:p>
            <a:pPr lvl="2"/>
            <a:r>
              <a:rPr lang="en-US" dirty="0"/>
              <a:t>Example: Comparing the cost of a recruitment source against the number of qualified applicants or the average tenure of hires obtained from that </a:t>
            </a:r>
            <a:r>
              <a:rPr lang="en-US" dirty="0" smtClean="0"/>
              <a:t>source</a:t>
            </a:r>
            <a:endParaRPr lang="en-US" dirty="0"/>
          </a:p>
        </p:txBody>
      </p:sp>
      <p:sp>
        <p:nvSpPr>
          <p:cNvPr id="8" name="Title 1"/>
          <p:cNvSpPr txBox="1">
            <a:spLocks/>
          </p:cNvSpPr>
          <p:nvPr/>
        </p:nvSpPr>
        <p:spPr>
          <a:xfrm>
            <a:off x="3189339" y="857250"/>
            <a:ext cx="4811661" cy="71790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700" dirty="0">
                <a:solidFill>
                  <a:prstClr val="white"/>
                </a:solidFill>
                <a:latin typeface="Calibri"/>
                <a:cs typeface="Helvetica Neue Thin"/>
              </a:rPr>
              <a:t>Quantitative Assessment Options</a:t>
            </a:r>
          </a:p>
        </p:txBody>
      </p:sp>
      <p:sp>
        <p:nvSpPr>
          <p:cNvPr id="2" name="Slide Number Placeholder 1"/>
          <p:cNvSpPr>
            <a:spLocks noGrp="1"/>
          </p:cNvSpPr>
          <p:nvPr>
            <p:ph type="sldNum" sz="quarter" idx="12"/>
          </p:nvPr>
        </p:nvSpPr>
        <p:spPr>
          <a:xfrm>
            <a:off x="6400800" y="5757030"/>
            <a:ext cx="1600200" cy="229256"/>
          </a:xfrm>
        </p:spPr>
        <p:txBody>
          <a:bodyPr/>
          <a:lstStyle/>
          <a:p>
            <a:pPr defTabSz="342900"/>
            <a:fld id="{DE52D77E-2BAD-A94C-84C2-A545B6399BC1}" type="slidenum">
              <a:rPr lang="en-US">
                <a:solidFill>
                  <a:prstClr val="white"/>
                </a:solidFill>
                <a:latin typeface="Calibri"/>
              </a:rPr>
              <a:pPr defTabSz="342900"/>
              <a:t>15</a:t>
            </a:fld>
            <a:endParaRPr lang="en-US" dirty="0">
              <a:solidFill>
                <a:prstClr val="white"/>
              </a:solidFill>
              <a:latin typeface="Calibri"/>
            </a:endParaRP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10" name="TextBox 9"/>
          <p:cNvSpPr txBox="1"/>
          <p:nvPr/>
        </p:nvSpPr>
        <p:spPr>
          <a:xfrm>
            <a:off x="2453490" y="148850"/>
            <a:ext cx="7085236" cy="707886"/>
          </a:xfrm>
          <a:prstGeom prst="rect">
            <a:avLst/>
          </a:prstGeom>
          <a:noFill/>
        </p:spPr>
        <p:txBody>
          <a:bodyPr wrap="square" rtlCol="0">
            <a:spAutoFit/>
          </a:bodyPr>
          <a:lstStyle/>
          <a:p>
            <a:r>
              <a:rPr lang="en-US" sz="4000" dirty="0">
                <a:solidFill>
                  <a:schemeClr val="bg1"/>
                </a:solidFill>
              </a:rPr>
              <a:t>Measuring </a:t>
            </a:r>
            <a:r>
              <a:rPr lang="en-US" sz="4000" dirty="0" smtClean="0">
                <a:solidFill>
                  <a:schemeClr val="bg1"/>
                </a:solidFill>
              </a:rPr>
              <a:t>Effectiveness, cont’d</a:t>
            </a:r>
            <a:endParaRPr lang="en-US" sz="4000" dirty="0">
              <a:solidFill>
                <a:schemeClr val="bg1"/>
              </a:solidFill>
            </a:endParaRPr>
          </a:p>
        </p:txBody>
      </p:sp>
    </p:spTree>
    <p:extLst>
      <p:ext uri="{BB962C8B-B14F-4D97-AF65-F5344CB8AC3E}">
        <p14:creationId xmlns:p14="http://schemas.microsoft.com/office/powerpoint/2010/main" val="1705197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523874" y="1442601"/>
            <a:ext cx="8282755" cy="4059786"/>
          </a:xfrm>
        </p:spPr>
        <p:txBody>
          <a:bodyPr>
            <a:normAutofit/>
          </a:bodyPr>
          <a:lstStyle/>
          <a:p>
            <a:pPr marL="0" indent="0">
              <a:buNone/>
            </a:pPr>
            <a:r>
              <a:rPr lang="en-US" sz="2800" dirty="0"/>
              <a:t>Annually inspect personnel transaction numbers to see how the workforce is flowing into and within your organization</a:t>
            </a:r>
          </a:p>
        </p:txBody>
      </p:sp>
      <p:sp>
        <p:nvSpPr>
          <p:cNvPr id="8" name="Title 1"/>
          <p:cNvSpPr txBox="1">
            <a:spLocks/>
          </p:cNvSpPr>
          <p:nvPr/>
        </p:nvSpPr>
        <p:spPr>
          <a:xfrm>
            <a:off x="1973531" y="55181"/>
            <a:ext cx="6986883" cy="71790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prstClr val="white"/>
                </a:solidFill>
                <a:latin typeface="Calibri"/>
                <a:cs typeface="Helvetica Neue Thin"/>
              </a:rPr>
              <a:t>Sample Assessment – Female/Minority</a:t>
            </a:r>
            <a:endParaRPr lang="en-US" sz="3200" dirty="0">
              <a:solidFill>
                <a:prstClr val="white"/>
              </a:solidFill>
              <a:latin typeface="Calibri"/>
              <a:cs typeface="Helvetica Neue Thin"/>
            </a:endParaRPr>
          </a:p>
        </p:txBody>
      </p:sp>
      <p:sp>
        <p:nvSpPr>
          <p:cNvPr id="2" name="Slide Number Placeholder 1"/>
          <p:cNvSpPr>
            <a:spLocks noGrp="1"/>
          </p:cNvSpPr>
          <p:nvPr>
            <p:ph type="sldNum" sz="quarter" idx="12"/>
          </p:nvPr>
        </p:nvSpPr>
        <p:spPr>
          <a:xfrm>
            <a:off x="6400800" y="5757030"/>
            <a:ext cx="1600200" cy="229256"/>
          </a:xfrm>
        </p:spPr>
        <p:txBody>
          <a:bodyPr/>
          <a:lstStyle/>
          <a:p>
            <a:pPr defTabSz="342900"/>
            <a:fld id="{DE52D77E-2BAD-A94C-84C2-A545B6399BC1}" type="slidenum">
              <a:rPr lang="en-US">
                <a:solidFill>
                  <a:prstClr val="white"/>
                </a:solidFill>
                <a:latin typeface="Calibri"/>
              </a:rPr>
              <a:pPr defTabSz="342900"/>
              <a:t>16</a:t>
            </a:fld>
            <a:endParaRPr lang="en-US" dirty="0">
              <a:solidFill>
                <a:prstClr val="white"/>
              </a:solidFill>
              <a:latin typeface="Calibri"/>
            </a:endParaRPr>
          </a:p>
        </p:txBody>
      </p:sp>
      <p:sp>
        <p:nvSpPr>
          <p:cNvPr id="7" name="TextBox 6"/>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graphicFrame>
        <p:nvGraphicFramePr>
          <p:cNvPr id="6" name="Table 5"/>
          <p:cNvGraphicFramePr>
            <a:graphicFrameLocks noGrp="1"/>
          </p:cNvGraphicFramePr>
          <p:nvPr>
            <p:extLst>
              <p:ext uri="{D42A27DB-BD31-4B8C-83A1-F6EECF244321}">
                <p14:modId xmlns:p14="http://schemas.microsoft.com/office/powerpoint/2010/main" val="2328391651"/>
              </p:ext>
            </p:extLst>
          </p:nvPr>
        </p:nvGraphicFramePr>
        <p:xfrm>
          <a:off x="1013068" y="3499537"/>
          <a:ext cx="6902206" cy="2130171"/>
        </p:xfrm>
        <a:graphic>
          <a:graphicData uri="http://schemas.openxmlformats.org/drawingml/2006/table">
            <a:tbl>
              <a:tblPr firstRow="1" bandRow="1">
                <a:tableStyleId>{5C22544A-7EE6-4342-B048-85BDC9FD1C3A}</a:tableStyleId>
              </a:tblPr>
              <a:tblGrid>
                <a:gridCol w="986030">
                  <a:extLst>
                    <a:ext uri="{9D8B030D-6E8A-4147-A177-3AD203B41FA5}">
                      <a16:colId xmlns:a16="http://schemas.microsoft.com/office/drawing/2014/main" xmlns="" val="20000"/>
                    </a:ext>
                  </a:extLst>
                </a:gridCol>
                <a:gridCol w="986030">
                  <a:extLst>
                    <a:ext uri="{9D8B030D-6E8A-4147-A177-3AD203B41FA5}">
                      <a16:colId xmlns:a16="http://schemas.microsoft.com/office/drawing/2014/main" xmlns="" val="20001"/>
                    </a:ext>
                  </a:extLst>
                </a:gridCol>
                <a:gridCol w="986030">
                  <a:extLst>
                    <a:ext uri="{9D8B030D-6E8A-4147-A177-3AD203B41FA5}">
                      <a16:colId xmlns:a16="http://schemas.microsoft.com/office/drawing/2014/main" xmlns="" val="20002"/>
                    </a:ext>
                  </a:extLst>
                </a:gridCol>
                <a:gridCol w="986030">
                  <a:extLst>
                    <a:ext uri="{9D8B030D-6E8A-4147-A177-3AD203B41FA5}">
                      <a16:colId xmlns:a16="http://schemas.microsoft.com/office/drawing/2014/main" xmlns="" val="20003"/>
                    </a:ext>
                  </a:extLst>
                </a:gridCol>
                <a:gridCol w="986030">
                  <a:extLst>
                    <a:ext uri="{9D8B030D-6E8A-4147-A177-3AD203B41FA5}">
                      <a16:colId xmlns:a16="http://schemas.microsoft.com/office/drawing/2014/main" xmlns="" val="20004"/>
                    </a:ext>
                  </a:extLst>
                </a:gridCol>
                <a:gridCol w="1120720">
                  <a:extLst>
                    <a:ext uri="{9D8B030D-6E8A-4147-A177-3AD203B41FA5}">
                      <a16:colId xmlns:a16="http://schemas.microsoft.com/office/drawing/2014/main" xmlns="" val="20005"/>
                    </a:ext>
                  </a:extLst>
                </a:gridCol>
                <a:gridCol w="851336">
                  <a:extLst>
                    <a:ext uri="{9D8B030D-6E8A-4147-A177-3AD203B41FA5}">
                      <a16:colId xmlns:a16="http://schemas.microsoft.com/office/drawing/2014/main" xmlns="" val="20006"/>
                    </a:ext>
                  </a:extLst>
                </a:gridCol>
              </a:tblGrid>
              <a:tr h="5312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Job Group</a:t>
                      </a:r>
                    </a:p>
                  </a:txBody>
                  <a:tcPr marL="68580" marR="68580" marT="34286" marB="3428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Target</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Group</a:t>
                      </a:r>
                    </a:p>
                  </a:txBody>
                  <a:tcPr marL="68580" marR="68580" marT="34286" marB="3428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Prior Year</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Goal</a:t>
                      </a:r>
                    </a:p>
                  </a:txBody>
                  <a:tcPr marL="68580" marR="68580" marT="34286" marB="3428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Hires</a:t>
                      </a:r>
                    </a:p>
                  </a:txBody>
                  <a:tcPr marL="68580" marR="68580" marT="34286" marB="3428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Promotions</a:t>
                      </a:r>
                    </a:p>
                  </a:txBody>
                  <a:tcPr marL="68580" marR="68580" marT="34286" marB="3428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Total</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Opportunities</a:t>
                      </a:r>
                    </a:p>
                  </a:txBody>
                  <a:tcPr marL="68580" marR="68580" marT="34286" marB="3428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Goal</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200" b="1" i="0" u="none" strike="noStrike" cap="none" normalizeH="0" baseline="0" dirty="0" smtClean="0">
                          <a:ln>
                            <a:noFill/>
                          </a:ln>
                          <a:solidFill>
                            <a:schemeClr val="bg2"/>
                          </a:solidFill>
                          <a:effectLst/>
                          <a:latin typeface="+mn-lt"/>
                        </a:rPr>
                        <a:t>Attained?</a:t>
                      </a:r>
                    </a:p>
                  </a:txBody>
                  <a:tcPr marL="68580" marR="68580" marT="34286" marB="34286" anchor="ctr" horzOverflow="overflow"/>
                </a:tc>
                <a:extLst>
                  <a:ext uri="{0D108BD9-81ED-4DB2-BD59-A6C34878D82A}">
                    <a16:rowId xmlns:a16="http://schemas.microsoft.com/office/drawing/2014/main" xmlns="" val="10000"/>
                  </a:ext>
                </a:extLst>
              </a:tr>
              <a:tr h="799460">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4A</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Minority</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6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13.23%</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 of 8</a:t>
                      </a:r>
                    </a:p>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(12.5%)</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 of 4</a:t>
                      </a:r>
                    </a:p>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(25%)</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2 of 12</a:t>
                      </a:r>
                    </a:p>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(16.67%)</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rgbClr val="FF0000"/>
                          </a:solidFill>
                          <a:effectLst/>
                          <a:latin typeface="+mn-lt"/>
                        </a:rPr>
                        <a:t>YES</a:t>
                      </a:r>
                    </a:p>
                  </a:txBody>
                  <a:tcPr marL="68580" marR="68580" marT="34286" marB="34286" anchor="ctr" horzOverflow="overflow">
                    <a:solidFill>
                      <a:srgbClr val="E9EDF4"/>
                    </a:solidFill>
                  </a:tcPr>
                </a:tc>
                <a:extLst>
                  <a:ext uri="{0D108BD9-81ED-4DB2-BD59-A6C34878D82A}">
                    <a16:rowId xmlns:a16="http://schemas.microsoft.com/office/drawing/2014/main" xmlns="" val="10001"/>
                  </a:ext>
                </a:extLst>
              </a:tr>
              <a:tr h="799460">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4A</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Female</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6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52.22%</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 of 5</a:t>
                      </a:r>
                    </a:p>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(20%)</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0 of 1</a:t>
                      </a:r>
                    </a:p>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(0%)</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 of 6</a:t>
                      </a:r>
                    </a:p>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chemeClr val="tx2"/>
                          </a:solidFill>
                          <a:effectLst/>
                          <a:latin typeface="+mn-lt"/>
                        </a:rPr>
                        <a:t>(16.66%)</a:t>
                      </a:r>
                    </a:p>
                  </a:txBody>
                  <a:tcPr marL="68580" marR="68580" marT="34286" marB="34286" anchor="ctr" horzOverflow="overflow">
                    <a:solidFill>
                      <a:srgbClr val="E9EDF4"/>
                    </a:solidFill>
                  </a:tcPr>
                </a:tc>
                <a:tc>
                  <a:txBody>
                    <a:bodyPr/>
                    <a:lstStyle/>
                    <a:p>
                      <a:pPr marL="0" marR="0" lvl="0" indent="0" algn="ctr" defTabSz="914400" rtl="0" eaLnBrk="0" fontAlgn="base" latinLnBrk="0" hangingPunct="0">
                        <a:lnSpc>
                          <a:spcPct val="140000"/>
                        </a:lnSpc>
                        <a:spcBef>
                          <a:spcPct val="20000"/>
                        </a:spcBef>
                        <a:spcAft>
                          <a:spcPct val="0"/>
                        </a:spcAft>
                        <a:buClrTx/>
                        <a:buSzTx/>
                        <a:buFontTx/>
                        <a:buNone/>
                        <a:tabLst/>
                      </a:pPr>
                      <a:r>
                        <a:rPr kumimoji="1" lang="en-US" sz="1400" b="1" i="0" u="none" strike="noStrike" cap="none" normalizeH="0" baseline="0" dirty="0" smtClean="0">
                          <a:ln>
                            <a:noFill/>
                          </a:ln>
                          <a:solidFill>
                            <a:srgbClr val="FF0000"/>
                          </a:solidFill>
                          <a:effectLst/>
                          <a:latin typeface="+mn-lt"/>
                        </a:rPr>
                        <a:t>NO</a:t>
                      </a:r>
                    </a:p>
                  </a:txBody>
                  <a:tcPr marL="68580" marR="68580" marT="34286" marB="34286" anchor="ctr" horzOverflow="overflow">
                    <a:solidFill>
                      <a:srgbClr val="E9EDF4"/>
                    </a:solidFill>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14859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025" y="90853"/>
            <a:ext cx="6547450" cy="553275"/>
          </a:xfrm>
        </p:spPr>
        <p:txBody>
          <a:bodyPr>
            <a:noAutofit/>
          </a:bodyPr>
          <a:lstStyle/>
          <a:p>
            <a:pPr algn="r"/>
            <a:r>
              <a:rPr lang="en-US" dirty="0" smtClean="0">
                <a:solidFill>
                  <a:schemeClr val="bg1"/>
                </a:solidFill>
              </a:rPr>
              <a:t>Sample Assessment</a:t>
            </a:r>
            <a:endParaRPr lang="en-US" dirty="0">
              <a:solidFill>
                <a:schemeClr val="bg1"/>
              </a:solidFill>
            </a:endParaRPr>
          </a:p>
        </p:txBody>
      </p:sp>
      <p:sp>
        <p:nvSpPr>
          <p:cNvPr id="8" name="TextBox 7"/>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sp>
        <p:nvSpPr>
          <p:cNvPr id="3" name="TextBox 2"/>
          <p:cNvSpPr txBox="1"/>
          <p:nvPr/>
        </p:nvSpPr>
        <p:spPr>
          <a:xfrm>
            <a:off x="342900" y="1105805"/>
            <a:ext cx="8353426" cy="400110"/>
          </a:xfrm>
          <a:prstGeom prst="rect">
            <a:avLst/>
          </a:prstGeom>
          <a:noFill/>
        </p:spPr>
        <p:txBody>
          <a:bodyPr wrap="square" rtlCol="0">
            <a:spAutoFit/>
          </a:bodyPr>
          <a:lstStyle/>
          <a:p>
            <a:pPr algn="ctr" defTabSz="342900"/>
            <a:r>
              <a:rPr lang="en-US" sz="2000" b="1" dirty="0">
                <a:solidFill>
                  <a:prstClr val="black"/>
                </a:solidFill>
                <a:latin typeface="Calibri"/>
              </a:rPr>
              <a:t>Sample </a:t>
            </a:r>
            <a:r>
              <a:rPr lang="en-US" sz="2000" b="1" dirty="0" smtClean="0">
                <a:solidFill>
                  <a:prstClr val="black"/>
                </a:solidFill>
                <a:latin typeface="Calibri"/>
              </a:rPr>
              <a:t>Assessment </a:t>
            </a:r>
            <a:r>
              <a:rPr lang="en-US" sz="2000" b="1" dirty="0">
                <a:solidFill>
                  <a:prstClr val="black"/>
                </a:solidFill>
                <a:latin typeface="Calibri"/>
              </a:rPr>
              <a:t>of Outreach/Recruitment Efforts</a:t>
            </a:r>
          </a:p>
        </p:txBody>
      </p:sp>
      <p:sp>
        <p:nvSpPr>
          <p:cNvPr id="6" name="Slide Number Placeholder 1"/>
          <p:cNvSpPr txBox="1">
            <a:spLocks/>
          </p:cNvSpPr>
          <p:nvPr/>
        </p:nvSpPr>
        <p:spPr>
          <a:xfrm>
            <a:off x="6400800" y="5698203"/>
            <a:ext cx="1600200" cy="273844"/>
          </a:xfrm>
          <a:prstGeom prst="rect">
            <a:avLst/>
          </a:prstGeom>
        </p:spPr>
        <p:txBody>
          <a:bodyPr vert="horz" lIns="68580" tIns="34290" rIns="68580" bIns="3429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prstClr val="white"/>
                </a:solidFill>
                <a:latin typeface="Calibri"/>
              </a:rPr>
              <a:t>14</a:t>
            </a: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graphicFrame>
        <p:nvGraphicFramePr>
          <p:cNvPr id="4" name="Table 3"/>
          <p:cNvGraphicFramePr>
            <a:graphicFrameLocks noGrp="1"/>
          </p:cNvGraphicFramePr>
          <p:nvPr>
            <p:extLst>
              <p:ext uri="{D42A27DB-BD31-4B8C-83A1-F6EECF244321}">
                <p14:modId xmlns:p14="http://schemas.microsoft.com/office/powerpoint/2010/main" val="4277008195"/>
              </p:ext>
            </p:extLst>
          </p:nvPr>
        </p:nvGraphicFramePr>
        <p:xfrm>
          <a:off x="411479" y="1845379"/>
          <a:ext cx="8366760" cy="4140007"/>
        </p:xfrm>
        <a:graphic>
          <a:graphicData uri="http://schemas.openxmlformats.org/drawingml/2006/table">
            <a:tbl>
              <a:tblPr firstRow="1" bandRow="1">
                <a:tableStyleId>{5C22544A-7EE6-4342-B048-85BDC9FD1C3A}</a:tableStyleId>
              </a:tblPr>
              <a:tblGrid>
                <a:gridCol w="914401">
                  <a:extLst>
                    <a:ext uri="{9D8B030D-6E8A-4147-A177-3AD203B41FA5}">
                      <a16:colId xmlns:a16="http://schemas.microsoft.com/office/drawing/2014/main" xmlns="" val="3785877512"/>
                    </a:ext>
                  </a:extLst>
                </a:gridCol>
                <a:gridCol w="1177289">
                  <a:extLst>
                    <a:ext uri="{9D8B030D-6E8A-4147-A177-3AD203B41FA5}">
                      <a16:colId xmlns:a16="http://schemas.microsoft.com/office/drawing/2014/main" xmlns="" val="4062132820"/>
                    </a:ext>
                  </a:extLst>
                </a:gridCol>
                <a:gridCol w="1045845">
                  <a:extLst>
                    <a:ext uri="{9D8B030D-6E8A-4147-A177-3AD203B41FA5}">
                      <a16:colId xmlns:a16="http://schemas.microsoft.com/office/drawing/2014/main" xmlns="" val="2026304083"/>
                    </a:ext>
                  </a:extLst>
                </a:gridCol>
                <a:gridCol w="1045845">
                  <a:extLst>
                    <a:ext uri="{9D8B030D-6E8A-4147-A177-3AD203B41FA5}">
                      <a16:colId xmlns:a16="http://schemas.microsoft.com/office/drawing/2014/main" xmlns="" val="1946759464"/>
                    </a:ext>
                  </a:extLst>
                </a:gridCol>
                <a:gridCol w="1138429">
                  <a:extLst>
                    <a:ext uri="{9D8B030D-6E8A-4147-A177-3AD203B41FA5}">
                      <a16:colId xmlns:a16="http://schemas.microsoft.com/office/drawing/2014/main" xmlns="" val="3668038583"/>
                    </a:ext>
                  </a:extLst>
                </a:gridCol>
                <a:gridCol w="1083971">
                  <a:extLst>
                    <a:ext uri="{9D8B030D-6E8A-4147-A177-3AD203B41FA5}">
                      <a16:colId xmlns:a16="http://schemas.microsoft.com/office/drawing/2014/main" xmlns="" val="434655238"/>
                    </a:ext>
                  </a:extLst>
                </a:gridCol>
                <a:gridCol w="1013989">
                  <a:extLst>
                    <a:ext uri="{9D8B030D-6E8A-4147-A177-3AD203B41FA5}">
                      <a16:colId xmlns:a16="http://schemas.microsoft.com/office/drawing/2014/main" xmlns="" val="935596801"/>
                    </a:ext>
                  </a:extLst>
                </a:gridCol>
                <a:gridCol w="946991">
                  <a:extLst>
                    <a:ext uri="{9D8B030D-6E8A-4147-A177-3AD203B41FA5}">
                      <a16:colId xmlns:a16="http://schemas.microsoft.com/office/drawing/2014/main" xmlns="" val="3986092283"/>
                    </a:ext>
                  </a:extLst>
                </a:gridCol>
              </a:tblGrid>
              <a:tr h="807867">
                <a:tc>
                  <a:txBody>
                    <a:bodyPr/>
                    <a:lstStyle/>
                    <a:p>
                      <a:pPr algn="ctr" fontAlgn="ctr"/>
                      <a:r>
                        <a:rPr lang="en-US" sz="1400" b="1" i="0" u="none" strike="noStrike" dirty="0">
                          <a:solidFill>
                            <a:srgbClr val="FFFFFF"/>
                          </a:solidFill>
                          <a:effectLst/>
                          <a:latin typeface="Calibri" panose="020F0502020204030204" pitchFamily="34" charset="0"/>
                        </a:rPr>
                        <a:t>Date</a:t>
                      </a:r>
                    </a:p>
                  </a:txBody>
                  <a:tcPr marL="4763" marR="4763" marT="4763" marB="0" anchor="ctr"/>
                </a:tc>
                <a:tc>
                  <a:txBody>
                    <a:bodyPr/>
                    <a:lstStyle/>
                    <a:p>
                      <a:pPr algn="ctr" fontAlgn="ctr"/>
                      <a:r>
                        <a:rPr lang="en-US" sz="1400" b="1" i="0" u="none" strike="noStrike" dirty="0">
                          <a:solidFill>
                            <a:srgbClr val="FFFFFF"/>
                          </a:solidFill>
                          <a:effectLst/>
                          <a:latin typeface="Calibri" panose="020F0502020204030204" pitchFamily="34" charset="0"/>
                        </a:rPr>
                        <a:t>Event</a:t>
                      </a:r>
                      <a:r>
                        <a:rPr lang="en-US" sz="1400" b="1" i="0" u="none" strike="noStrike" dirty="0" smtClean="0">
                          <a:solidFill>
                            <a:srgbClr val="FFFFFF"/>
                          </a:solidFill>
                          <a:effectLst/>
                          <a:latin typeface="Calibri" panose="020F0502020204030204" pitchFamily="34" charset="0"/>
                        </a:rPr>
                        <a:t>/</a:t>
                      </a:r>
                    </a:p>
                    <a:p>
                      <a:pPr algn="ctr" fontAlgn="ctr"/>
                      <a:r>
                        <a:rPr lang="en-US" sz="1400" b="1" i="0" u="none" strike="noStrike" dirty="0" smtClean="0">
                          <a:solidFill>
                            <a:srgbClr val="FFFFFF"/>
                          </a:solidFill>
                          <a:effectLst/>
                          <a:latin typeface="Calibri" panose="020F0502020204030204" pitchFamily="34" charset="0"/>
                        </a:rPr>
                        <a:t>Activity</a:t>
                      </a:r>
                      <a:endParaRPr lang="en-US" sz="1400" b="1" i="0" u="none" strike="noStrike" dirty="0">
                        <a:solidFill>
                          <a:srgbClr val="FFFFFF"/>
                        </a:solidFill>
                        <a:effectLst/>
                        <a:latin typeface="Calibri" panose="020F0502020204030204" pitchFamily="34" charset="0"/>
                      </a:endParaRPr>
                    </a:p>
                  </a:txBody>
                  <a:tcPr marL="4763" marR="4763" marT="4763" marB="0" anchor="ctr"/>
                </a:tc>
                <a:tc>
                  <a:txBody>
                    <a:bodyPr/>
                    <a:lstStyle/>
                    <a:p>
                      <a:pPr algn="ctr" fontAlgn="ctr"/>
                      <a:r>
                        <a:rPr lang="en-US" sz="1400" b="1" i="0" u="none" strike="noStrike" dirty="0" smtClean="0">
                          <a:solidFill>
                            <a:srgbClr val="FFFFFF"/>
                          </a:solidFill>
                          <a:effectLst/>
                          <a:latin typeface="Calibri" panose="020F0502020204030204" pitchFamily="34" charset="0"/>
                        </a:rPr>
                        <a:t>Focus Area</a:t>
                      </a:r>
                      <a:endParaRPr lang="en-US" sz="1400" b="1" i="0" u="none" strike="noStrike" dirty="0">
                        <a:solidFill>
                          <a:srgbClr val="FFFFFF"/>
                        </a:solidFill>
                        <a:effectLst/>
                        <a:latin typeface="Calibri" panose="020F0502020204030204" pitchFamily="34" charset="0"/>
                      </a:endParaRPr>
                    </a:p>
                  </a:txBody>
                  <a:tcPr marL="4763" marR="4763" marT="4763" marB="0" anchor="ctr"/>
                </a:tc>
                <a:tc>
                  <a:txBody>
                    <a:bodyPr/>
                    <a:lstStyle/>
                    <a:p>
                      <a:pPr algn="ctr" fontAlgn="ctr"/>
                      <a:r>
                        <a:rPr lang="en-US" sz="1400" b="1" i="0" u="none" strike="noStrike" dirty="0">
                          <a:solidFill>
                            <a:srgbClr val="FFFFFF"/>
                          </a:solidFill>
                          <a:effectLst/>
                          <a:latin typeface="Calibri" panose="020F0502020204030204" pitchFamily="34" charset="0"/>
                        </a:rPr>
                        <a:t>Internal </a:t>
                      </a:r>
                      <a:r>
                        <a:rPr lang="en-US" sz="1400" b="1" i="0" u="none" strike="noStrike" dirty="0" smtClean="0">
                          <a:solidFill>
                            <a:srgbClr val="FFFFFF"/>
                          </a:solidFill>
                          <a:effectLst/>
                          <a:latin typeface="Calibri" panose="020F0502020204030204" pitchFamily="34" charset="0"/>
                        </a:rPr>
                        <a:t>Focus</a:t>
                      </a:r>
                      <a:endParaRPr lang="en-US" sz="1400" b="1" i="0" u="none" strike="noStrike" dirty="0">
                        <a:solidFill>
                          <a:srgbClr val="FFFFFF"/>
                        </a:solidFill>
                        <a:effectLst/>
                        <a:latin typeface="Calibri" panose="020F0502020204030204" pitchFamily="34" charset="0"/>
                      </a:endParaRPr>
                    </a:p>
                  </a:txBody>
                  <a:tcPr marL="4763" marR="4763" marT="4763" marB="0" anchor="ctr"/>
                </a:tc>
                <a:tc>
                  <a:txBody>
                    <a:bodyPr/>
                    <a:lstStyle/>
                    <a:p>
                      <a:pPr algn="ctr" fontAlgn="ctr"/>
                      <a:r>
                        <a:rPr lang="en-US" sz="1400" b="1" i="0" u="none" strike="noStrike">
                          <a:solidFill>
                            <a:srgbClr val="FFFFFF"/>
                          </a:solidFill>
                          <a:effectLst/>
                          <a:latin typeface="Calibri" panose="020F0502020204030204" pitchFamily="34" charset="0"/>
                        </a:rPr>
                        <a:t>Description</a:t>
                      </a:r>
                    </a:p>
                  </a:txBody>
                  <a:tcPr marL="4763" marR="4763" marT="4763" marB="0" anchor="ctr"/>
                </a:tc>
                <a:tc>
                  <a:txBody>
                    <a:bodyPr/>
                    <a:lstStyle/>
                    <a:p>
                      <a:pPr algn="ctr" fontAlgn="ctr"/>
                      <a:r>
                        <a:rPr lang="en-US" sz="1400" b="1" i="0" u="none" strike="noStrike" dirty="0">
                          <a:solidFill>
                            <a:srgbClr val="FFFFFF"/>
                          </a:solidFill>
                          <a:effectLst/>
                          <a:latin typeface="Calibri" panose="020F0502020204030204" pitchFamily="34" charset="0"/>
                        </a:rPr>
                        <a:t>External POC</a:t>
                      </a:r>
                    </a:p>
                  </a:txBody>
                  <a:tcPr marL="4763" marR="4763" marT="4763" marB="0" anchor="ctr"/>
                </a:tc>
                <a:tc>
                  <a:txBody>
                    <a:bodyPr/>
                    <a:lstStyle/>
                    <a:p>
                      <a:pPr algn="ctr" fontAlgn="ctr"/>
                      <a:r>
                        <a:rPr lang="en-US" sz="1400" b="1" i="0" u="none" strike="noStrike" dirty="0">
                          <a:solidFill>
                            <a:srgbClr val="FFFFFF"/>
                          </a:solidFill>
                          <a:effectLst/>
                          <a:latin typeface="Calibri" panose="020F0502020204030204" pitchFamily="34" charset="0"/>
                        </a:rPr>
                        <a:t>Location</a:t>
                      </a:r>
                    </a:p>
                  </a:txBody>
                  <a:tcPr marL="4763" marR="4763" marT="4763" marB="0" anchor="ctr"/>
                </a:tc>
                <a:tc>
                  <a:txBody>
                    <a:bodyPr/>
                    <a:lstStyle/>
                    <a:p>
                      <a:pPr algn="ctr" fontAlgn="ctr"/>
                      <a:r>
                        <a:rPr lang="en-US" sz="1400" b="1" i="0" u="none" strike="noStrike">
                          <a:solidFill>
                            <a:srgbClr val="FFFFFF"/>
                          </a:solidFill>
                          <a:effectLst/>
                          <a:latin typeface="Calibri" panose="020F0502020204030204" pitchFamily="34" charset="0"/>
                        </a:rPr>
                        <a:t>Comments</a:t>
                      </a:r>
                    </a:p>
                  </a:txBody>
                  <a:tcPr marL="4763" marR="4763" marT="4763" marB="0" anchor="ctr"/>
                </a:tc>
                <a:extLst>
                  <a:ext uri="{0D108BD9-81ED-4DB2-BD59-A6C34878D82A}">
                    <a16:rowId xmlns:a16="http://schemas.microsoft.com/office/drawing/2014/main" xmlns="" val="4178789376"/>
                  </a:ext>
                </a:extLst>
              </a:tr>
              <a:tr h="807867">
                <a:tc>
                  <a:txBody>
                    <a:bodyPr/>
                    <a:lstStyle/>
                    <a:p>
                      <a:pPr algn="ctr" fontAlgn="ctr"/>
                      <a:r>
                        <a:rPr lang="en-US" sz="1400" b="0" i="0" u="none" strike="noStrike" dirty="0" smtClean="0">
                          <a:solidFill>
                            <a:srgbClr val="000000"/>
                          </a:solidFill>
                          <a:effectLst/>
                          <a:latin typeface="Calibri" panose="020F0502020204030204" pitchFamily="34" charset="0"/>
                        </a:rPr>
                        <a:t>Ongoing</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State Postings</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Vets, Disability, Minority, Women</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Recruitment</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Posting with state ESDS for all job</a:t>
                      </a:r>
                      <a:r>
                        <a:rPr lang="en-US" sz="1400" b="0" i="0" u="none" strike="noStrike" baseline="0" dirty="0" smtClean="0">
                          <a:solidFill>
                            <a:srgbClr val="000000"/>
                          </a:solidFill>
                          <a:effectLst/>
                          <a:latin typeface="Calibri" panose="020F0502020204030204" pitchFamily="34" charset="0"/>
                        </a:rPr>
                        <a:t> openings</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Andrea Smith</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MD</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a:solidFill>
                            <a:srgbClr val="000000"/>
                          </a:solidFill>
                          <a:effectLst/>
                          <a:latin typeface="Calibri" panose="020F0502020204030204" pitchFamily="34" charset="0"/>
                        </a:rPr>
                        <a:t> </a:t>
                      </a:r>
                    </a:p>
                  </a:txBody>
                  <a:tcPr marL="4763" marR="4763" marT="4763" marB="0" anchor="ctr"/>
                </a:tc>
                <a:extLst>
                  <a:ext uri="{0D108BD9-81ED-4DB2-BD59-A6C34878D82A}">
                    <a16:rowId xmlns:a16="http://schemas.microsoft.com/office/drawing/2014/main" xmlns="" val="2403994552"/>
                  </a:ext>
                </a:extLst>
              </a:tr>
              <a:tr h="807867">
                <a:tc>
                  <a:txBody>
                    <a:bodyPr/>
                    <a:lstStyle/>
                    <a:p>
                      <a:pPr algn="ctr" fontAlgn="ctr"/>
                      <a:r>
                        <a:rPr lang="en-US" sz="1400" b="0" i="0" u="none" strike="noStrike" dirty="0" smtClean="0">
                          <a:solidFill>
                            <a:srgbClr val="000000"/>
                          </a:solidFill>
                          <a:effectLst/>
                          <a:latin typeface="Calibri" panose="020F0502020204030204" pitchFamily="34" charset="0"/>
                        </a:rPr>
                        <a:t>July-2</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Women’s Leadership Conference</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Women</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Partnership</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Event</a:t>
                      </a:r>
                      <a:r>
                        <a:rPr lang="en-US" sz="1400" b="0" i="0" u="none" strike="noStrike" baseline="0" dirty="0" smtClean="0">
                          <a:solidFill>
                            <a:srgbClr val="000000"/>
                          </a:solidFill>
                          <a:effectLst/>
                          <a:latin typeface="Calibri" panose="020F0502020204030204" pitchFamily="34" charset="0"/>
                        </a:rPr>
                        <a:t> sponsorship, booth, panel presentation</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George Johnson</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Washington, DC</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a:solidFill>
                            <a:srgbClr val="000000"/>
                          </a:solidFill>
                          <a:effectLst/>
                          <a:latin typeface="Calibri" panose="020F0502020204030204" pitchFamily="34" charset="0"/>
                        </a:rPr>
                        <a:t> </a:t>
                      </a:r>
                    </a:p>
                  </a:txBody>
                  <a:tcPr marL="4763" marR="4763" marT="4763" marB="0" anchor="ctr"/>
                </a:tc>
                <a:extLst>
                  <a:ext uri="{0D108BD9-81ED-4DB2-BD59-A6C34878D82A}">
                    <a16:rowId xmlns:a16="http://schemas.microsoft.com/office/drawing/2014/main" xmlns="" val="638505171"/>
                  </a:ext>
                </a:extLst>
              </a:tr>
              <a:tr h="807867">
                <a:tc>
                  <a:txBody>
                    <a:bodyPr/>
                    <a:lstStyle/>
                    <a:p>
                      <a:pPr algn="ctr" fontAlgn="ctr"/>
                      <a:r>
                        <a:rPr lang="en-US" sz="1400" b="0" i="0" u="none" strike="noStrike" dirty="0">
                          <a:solidFill>
                            <a:srgbClr val="000000"/>
                          </a:solidFill>
                          <a:effectLst/>
                          <a:latin typeface="Calibri" panose="020F0502020204030204" pitchFamily="34" charset="0"/>
                        </a:rPr>
                        <a:t>Nov-13</a:t>
                      </a: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Engineering Career Fair</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Vets, Disability,</a:t>
                      </a:r>
                      <a:r>
                        <a:rPr lang="en-US" sz="1400" b="0" i="0" u="none" strike="noStrike" baseline="0" dirty="0" smtClean="0">
                          <a:solidFill>
                            <a:srgbClr val="000000"/>
                          </a:solidFill>
                          <a:effectLst/>
                          <a:latin typeface="Calibri" panose="020F0502020204030204" pitchFamily="34" charset="0"/>
                        </a:rPr>
                        <a:t> Minority</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Recruitment</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Booth</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Sam Black</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Baltimore, MD</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4763" marR="4763" marT="4763" marB="0" anchor="ctr"/>
                </a:tc>
                <a:extLst>
                  <a:ext uri="{0D108BD9-81ED-4DB2-BD59-A6C34878D82A}">
                    <a16:rowId xmlns:a16="http://schemas.microsoft.com/office/drawing/2014/main" xmlns="" val="2194804452"/>
                  </a:ext>
                </a:extLst>
              </a:tr>
              <a:tr h="807867">
                <a:tc>
                  <a:txBody>
                    <a:bodyPr/>
                    <a:lstStyle/>
                    <a:p>
                      <a:pPr algn="ctr" fontAlgn="ctr"/>
                      <a:r>
                        <a:rPr lang="en-US" sz="1400" b="0" i="0" u="none" strike="noStrike" dirty="0" smtClean="0">
                          <a:solidFill>
                            <a:srgbClr val="000000"/>
                          </a:solidFill>
                          <a:effectLst/>
                          <a:latin typeface="Calibri" panose="020F0502020204030204" pitchFamily="34" charset="0"/>
                        </a:rPr>
                        <a:t>Dec-15</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Veteran’s at Work Forum</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Veterans</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Employee Engagement</a:t>
                      </a:r>
                    </a:p>
                  </a:txBody>
                  <a:tcPr marL="4763" marR="4763" marT="4763" marB="0" anchor="ctr"/>
                </a:tc>
                <a:tc>
                  <a:txBody>
                    <a:bodyPr/>
                    <a:lstStyle/>
                    <a:p>
                      <a:pPr algn="l" fontAlgn="ctr"/>
                      <a:r>
                        <a:rPr lang="en-US" sz="1400" b="0" i="0" u="none" strike="noStrike" dirty="0" smtClean="0">
                          <a:solidFill>
                            <a:srgbClr val="000000"/>
                          </a:solidFill>
                          <a:effectLst/>
                          <a:latin typeface="Calibri" panose="020F0502020204030204" pitchFamily="34" charset="0"/>
                        </a:rPr>
                        <a:t>Employee</a:t>
                      </a:r>
                      <a:r>
                        <a:rPr lang="en-US" sz="1400" b="0" i="0" u="none" strike="noStrike" baseline="0" dirty="0" smtClean="0">
                          <a:solidFill>
                            <a:srgbClr val="000000"/>
                          </a:solidFill>
                          <a:effectLst/>
                          <a:latin typeface="Calibri" panose="020F0502020204030204" pitchFamily="34" charset="0"/>
                        </a:rPr>
                        <a:t> focus group and forum</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Martha Fox</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400" b="0" i="0" u="none" strike="noStrike" dirty="0" smtClean="0">
                          <a:solidFill>
                            <a:srgbClr val="000000"/>
                          </a:solidFill>
                          <a:effectLst/>
                          <a:latin typeface="Calibri" panose="020F0502020204030204" pitchFamily="34" charset="0"/>
                        </a:rPr>
                        <a:t>HQ</a:t>
                      </a:r>
                      <a:endParaRPr lang="en-US" sz="14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xmlns="" val="4158982007"/>
                  </a:ext>
                </a:extLst>
              </a:tr>
            </a:tbl>
          </a:graphicData>
        </a:graphic>
      </p:graphicFrame>
      <p:sp>
        <p:nvSpPr>
          <p:cNvPr id="5" name="Slide Number Placeholder 4"/>
          <p:cNvSpPr>
            <a:spLocks noGrp="1"/>
          </p:cNvSpPr>
          <p:nvPr>
            <p:ph type="sldNum" sz="quarter" idx="12"/>
          </p:nvPr>
        </p:nvSpPr>
        <p:spPr>
          <a:xfrm>
            <a:off x="6899875" y="6514780"/>
            <a:ext cx="2133600" cy="365125"/>
          </a:xfrm>
        </p:spPr>
        <p:txBody>
          <a:bodyPr/>
          <a:lstStyle/>
          <a:p>
            <a:fld id="{DE52D77E-2BAD-A94C-84C2-A545B6399BC1}" type="slidenum">
              <a:rPr lang="en-US"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3970132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399" y="6492875"/>
            <a:ext cx="2133600" cy="365125"/>
          </a:xfrm>
        </p:spPr>
        <p:txBody>
          <a:bodyPr/>
          <a:lstStyle/>
          <a:p>
            <a:fld id="{DE52D77E-2BAD-A94C-84C2-A545B6399BC1}" type="slidenum">
              <a:rPr lang="en-US" smtClean="0">
                <a:solidFill>
                  <a:schemeClr val="bg1"/>
                </a:solidFill>
              </a:rPr>
              <a:t>18</a:t>
            </a:fld>
            <a:endParaRPr lang="en-US">
              <a:solidFill>
                <a:schemeClr val="bg1"/>
              </a:solidFill>
            </a:endParaRPr>
          </a:p>
        </p:txBody>
      </p:sp>
      <p:pic>
        <p:nvPicPr>
          <p:cNvPr id="3" name="Picture 2"/>
          <p:cNvPicPr>
            <a:picLocks noChangeAspect="1"/>
          </p:cNvPicPr>
          <p:nvPr/>
        </p:nvPicPr>
        <p:blipFill>
          <a:blip r:embed="rId2"/>
          <a:stretch>
            <a:fillRect/>
          </a:stretch>
        </p:blipFill>
        <p:spPr>
          <a:xfrm>
            <a:off x="323851" y="1038225"/>
            <a:ext cx="8820150" cy="5495925"/>
          </a:xfrm>
          <a:prstGeom prst="rect">
            <a:avLst/>
          </a:prstGeom>
        </p:spPr>
      </p:pic>
      <p:sp>
        <p:nvSpPr>
          <p:cNvPr id="4" name="TextBox 3"/>
          <p:cNvSpPr txBox="1"/>
          <p:nvPr/>
        </p:nvSpPr>
        <p:spPr>
          <a:xfrm>
            <a:off x="2276474" y="190500"/>
            <a:ext cx="6867525" cy="646331"/>
          </a:xfrm>
          <a:prstGeom prst="rect">
            <a:avLst/>
          </a:prstGeom>
          <a:noFill/>
        </p:spPr>
        <p:txBody>
          <a:bodyPr wrap="square" rtlCol="0">
            <a:spAutoFit/>
          </a:bodyPr>
          <a:lstStyle/>
          <a:p>
            <a:r>
              <a:rPr lang="en-US" sz="3600" dirty="0" smtClean="0">
                <a:solidFill>
                  <a:schemeClr val="bg1"/>
                </a:solidFill>
              </a:rPr>
              <a:t>What can you glean from this data?</a:t>
            </a:r>
            <a:endParaRPr lang="en-US" sz="3600" dirty="0">
              <a:solidFill>
                <a:schemeClr val="bg1"/>
              </a:solidFill>
            </a:endParaRPr>
          </a:p>
        </p:txBody>
      </p:sp>
      <p:sp>
        <p:nvSpPr>
          <p:cNvPr id="5" name="TextBox 4"/>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69260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04366"/>
            <a:ext cx="2133600" cy="365125"/>
          </a:xfrm>
        </p:spPr>
        <p:txBody>
          <a:bodyPr/>
          <a:lstStyle/>
          <a:p>
            <a:fld id="{DE52D77E-2BAD-A94C-84C2-A545B6399BC1}" type="slidenum">
              <a:rPr lang="en-US" smtClean="0">
                <a:solidFill>
                  <a:schemeClr val="bg1"/>
                </a:solidFill>
              </a:rPr>
              <a:t>19</a:t>
            </a:fld>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13490" y="1512749"/>
            <a:ext cx="7517019" cy="4651651"/>
          </a:xfrm>
          <a:prstGeom prst="rect">
            <a:avLst/>
          </a:prstGeom>
        </p:spPr>
      </p:pic>
      <p:sp>
        <p:nvSpPr>
          <p:cNvPr id="5" name="TextBox 4"/>
          <p:cNvSpPr txBox="1"/>
          <p:nvPr/>
        </p:nvSpPr>
        <p:spPr>
          <a:xfrm>
            <a:off x="2276475" y="47625"/>
            <a:ext cx="6867525" cy="646331"/>
          </a:xfrm>
          <a:prstGeom prst="rect">
            <a:avLst/>
          </a:prstGeom>
          <a:noFill/>
        </p:spPr>
        <p:txBody>
          <a:bodyPr wrap="square" rtlCol="0">
            <a:spAutoFit/>
          </a:bodyPr>
          <a:lstStyle/>
          <a:p>
            <a:r>
              <a:rPr lang="en-US" sz="3600" dirty="0" smtClean="0">
                <a:solidFill>
                  <a:schemeClr val="bg1"/>
                </a:solidFill>
              </a:rPr>
              <a:t>What can you glean from this data?</a:t>
            </a:r>
            <a:endParaRPr lang="en-US" sz="3600" dirty="0">
              <a:solidFill>
                <a:schemeClr val="bg1"/>
              </a:solidFill>
            </a:endParaRPr>
          </a:p>
        </p:txBody>
      </p:sp>
      <p:sp>
        <p:nvSpPr>
          <p:cNvPr id="6" name="TextBox 5"/>
          <p:cNvSpPr txBox="1"/>
          <p:nvPr/>
        </p:nvSpPr>
        <p:spPr>
          <a:xfrm>
            <a:off x="794440" y="1047442"/>
            <a:ext cx="8016185" cy="369332"/>
          </a:xfrm>
          <a:prstGeom prst="rect">
            <a:avLst/>
          </a:prstGeom>
          <a:solidFill>
            <a:srgbClr val="FFFF00"/>
          </a:solidFill>
        </p:spPr>
        <p:txBody>
          <a:bodyPr wrap="square" rtlCol="0">
            <a:spAutoFit/>
          </a:bodyPr>
          <a:lstStyle/>
          <a:p>
            <a:r>
              <a:rPr lang="en-US" dirty="0" smtClean="0"/>
              <a:t>Review by Male/Female or add</a:t>
            </a:r>
            <a:r>
              <a:rPr lang="en-US" b="1" i="1" dirty="0" smtClean="0"/>
              <a:t> title </a:t>
            </a:r>
            <a:r>
              <a:rPr lang="en-US" dirty="0" smtClean="0"/>
              <a:t>to see if certain positions are problematic</a:t>
            </a:r>
            <a:endParaRPr lang="en-US" dirty="0"/>
          </a:p>
        </p:txBody>
      </p:sp>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58585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153" y="-1"/>
            <a:ext cx="5102951" cy="957207"/>
          </a:xfrm>
        </p:spPr>
        <p:txBody>
          <a:bodyPr>
            <a:normAutofit/>
          </a:bodyPr>
          <a:lstStyle/>
          <a:p>
            <a:pPr algn="r"/>
            <a:r>
              <a:rPr lang="en-US" sz="4000" dirty="0" smtClean="0">
                <a:solidFill>
                  <a:schemeClr val="bg1"/>
                </a:solidFill>
                <a:cs typeface="Helvetica Neue Thin"/>
              </a:rPr>
              <a:t>Disclaimer</a:t>
            </a:r>
            <a:endParaRPr lang="en-US" sz="4000" dirty="0">
              <a:solidFill>
                <a:schemeClr val="bg1"/>
              </a:solidFill>
              <a:cs typeface="Helvetica Neue Thin"/>
            </a:endParaRPr>
          </a:p>
        </p:txBody>
      </p:sp>
      <p:sp>
        <p:nvSpPr>
          <p:cNvPr id="3" name="Subtitle 2"/>
          <p:cNvSpPr>
            <a:spLocks noGrp="1"/>
          </p:cNvSpPr>
          <p:nvPr>
            <p:ph type="subTitle" idx="1"/>
          </p:nvPr>
        </p:nvSpPr>
        <p:spPr>
          <a:xfrm>
            <a:off x="865355" y="2087105"/>
            <a:ext cx="7697585" cy="2994822"/>
          </a:xfrm>
        </p:spPr>
        <p:txBody>
          <a:bodyPr>
            <a:normAutofit/>
          </a:bodyPr>
          <a:lstStyle/>
          <a:p>
            <a:pPr indent="-3175" algn="l"/>
            <a:r>
              <a:rPr lang="en-US" altLang="en-US" sz="2800" dirty="0">
                <a:solidFill>
                  <a:schemeClr val="tx1"/>
                </a:solidFill>
              </a:rPr>
              <a:t>The information in this PowerPoint is provided for general information purposes only and these materials are not intended to provide legal advice.  These copyrighted materials may not be reproduced, copied or used without prior permission from the authors.</a:t>
            </a:r>
          </a:p>
          <a:p>
            <a:pPr algn="l"/>
            <a:endParaRPr lang="en-US" sz="2000" dirty="0">
              <a:solidFill>
                <a:schemeClr val="tx1"/>
              </a:solidFill>
              <a:latin typeface="Helvetica Neue Thin"/>
              <a:cs typeface="Helvetica Neue Thin"/>
            </a:endParaRPr>
          </a:p>
        </p:txBody>
      </p:sp>
      <p:sp>
        <p:nvSpPr>
          <p:cNvPr id="4" name="Slide Number Placeholder 3"/>
          <p:cNvSpPr>
            <a:spLocks noGrp="1"/>
          </p:cNvSpPr>
          <p:nvPr>
            <p:ph type="sldNum" sz="quarter" idx="12"/>
          </p:nvPr>
        </p:nvSpPr>
        <p:spPr>
          <a:xfrm>
            <a:off x="7010400" y="6508424"/>
            <a:ext cx="2133600" cy="365125"/>
          </a:xfrm>
        </p:spPr>
        <p:txBody>
          <a:bodyPr/>
          <a:lstStyle/>
          <a:p>
            <a:fld id="{DE52D77E-2BAD-A94C-84C2-A545B6399BC1}" type="slidenum">
              <a:rPr lang="en-US" smtClean="0">
                <a:solidFill>
                  <a:schemeClr val="bg1"/>
                </a:solidFill>
              </a:rPr>
              <a:t>2</a:t>
            </a:fld>
            <a:endParaRPr lang="en-US" dirty="0">
              <a:solidFill>
                <a:schemeClr val="bg1"/>
              </a:solidFill>
            </a:endParaRPr>
          </a:p>
        </p:txBody>
      </p:sp>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19599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43725" y="6504366"/>
            <a:ext cx="2133600" cy="365125"/>
          </a:xfrm>
        </p:spPr>
        <p:txBody>
          <a:bodyPr/>
          <a:lstStyle/>
          <a:p>
            <a:fld id="{DE52D77E-2BAD-A94C-84C2-A545B6399BC1}" type="slidenum">
              <a:rPr lang="en-US" smtClean="0">
                <a:solidFill>
                  <a:schemeClr val="bg1"/>
                </a:solidFill>
              </a:rPr>
              <a:t>20</a:t>
            </a:fld>
            <a:endParaRPr lang="en-US" dirty="0">
              <a:solidFill>
                <a:schemeClr val="bg1"/>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3196016272"/>
              </p:ext>
            </p:extLst>
          </p:nvPr>
        </p:nvGraphicFramePr>
        <p:xfrm>
          <a:off x="3896518" y="3725468"/>
          <a:ext cx="5268913" cy="2847975"/>
        </p:xfrm>
        <a:graphic>
          <a:graphicData uri="http://schemas.openxmlformats.org/presentationml/2006/ole">
            <mc:AlternateContent xmlns:mc="http://schemas.openxmlformats.org/markup-compatibility/2006">
              <mc:Choice xmlns:v="urn:schemas-microsoft-com:vml" Requires="v">
                <p:oleObj spid="_x0000_s1134" name="Chart" r:id="rId3" imgW="6096000" imgH="4067255" progId="MSGraph.Chart.8">
                  <p:embed followColorScheme="full"/>
                </p:oleObj>
              </mc:Choice>
              <mc:Fallback>
                <p:oleObj name="Chart" r:id="rId3" imgW="6096000" imgH="4067255" progId="MSGraph.Chart.8">
                  <p:embed followColorScheme="full"/>
                  <p:pic>
                    <p:nvPicPr>
                      <p:cNvPr id="519170" name="Object 2"/>
                      <p:cNvPicPr>
                        <a:picLocks noChangeAspect="1" noChangeArrowheads="1"/>
                      </p:cNvPicPr>
                      <p:nvPr/>
                    </p:nvPicPr>
                    <p:blipFill>
                      <a:blip r:embed="rId4"/>
                      <a:srcRect/>
                      <a:stretch>
                        <a:fillRect/>
                      </a:stretch>
                    </p:blipFill>
                    <p:spPr bwMode="auto">
                      <a:xfrm>
                        <a:off x="3896518" y="3725468"/>
                        <a:ext cx="5268913" cy="2847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777269607"/>
              </p:ext>
            </p:extLst>
          </p:nvPr>
        </p:nvGraphicFramePr>
        <p:xfrm>
          <a:off x="527843" y="1395018"/>
          <a:ext cx="5268913" cy="2847975"/>
        </p:xfrm>
        <a:graphic>
          <a:graphicData uri="http://schemas.openxmlformats.org/presentationml/2006/ole">
            <mc:AlternateContent xmlns:mc="http://schemas.openxmlformats.org/markup-compatibility/2006">
              <mc:Choice xmlns:v="urn:schemas-microsoft-com:vml" Requires="v">
                <p:oleObj spid="_x0000_s1135" name="Chart" r:id="rId5" imgW="6096000" imgH="4067255" progId="MSGraph.Chart.8">
                  <p:embed followColorScheme="full"/>
                </p:oleObj>
              </mc:Choice>
              <mc:Fallback>
                <p:oleObj name="Chart" r:id="rId5" imgW="6096000" imgH="4067255" progId="MSGraph.Chart.8">
                  <p:embed followColorScheme="full"/>
                  <p:pic>
                    <p:nvPicPr>
                      <p:cNvPr id="519171" name="Object 3"/>
                      <p:cNvPicPr>
                        <a:picLocks noChangeAspect="1" noChangeArrowheads="1"/>
                      </p:cNvPicPr>
                      <p:nvPr/>
                    </p:nvPicPr>
                    <p:blipFill>
                      <a:blip r:embed="rId6"/>
                      <a:srcRect/>
                      <a:stretch>
                        <a:fillRect/>
                      </a:stretch>
                    </p:blipFill>
                    <p:spPr bwMode="auto">
                      <a:xfrm>
                        <a:off x="527843" y="1395018"/>
                        <a:ext cx="5268913" cy="2847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483394" y="993380"/>
            <a:ext cx="3413125" cy="427038"/>
          </a:xfrm>
          <a:prstGeom prst="rect">
            <a:avLst/>
          </a:prstGeom>
          <a:noFill/>
          <a:ln w="9525" algn="ctr">
            <a:noFill/>
            <a:miter lim="800000"/>
            <a:headEnd/>
            <a:tailEnd/>
          </a:ln>
          <a:effectLst/>
        </p:spPr>
        <p:txBody>
          <a:bodyPr>
            <a:spAutoFit/>
          </a:bodyPr>
          <a:lstStyle/>
          <a:p>
            <a:pPr>
              <a:spcBef>
                <a:spcPct val="50000"/>
              </a:spcBef>
            </a:pPr>
            <a:r>
              <a:rPr lang="en-US" sz="2200" dirty="0">
                <a:latin typeface="Arial" charset="0"/>
              </a:rPr>
              <a:t>Source of Applicant</a:t>
            </a:r>
            <a:endParaRPr lang="en-GB" sz="2200" dirty="0">
              <a:latin typeface="Arial" charset="0"/>
            </a:endParaRPr>
          </a:p>
        </p:txBody>
      </p:sp>
      <p:sp>
        <p:nvSpPr>
          <p:cNvPr id="7" name="Text Box 6"/>
          <p:cNvSpPr txBox="1">
            <a:spLocks noChangeArrowheads="1"/>
          </p:cNvSpPr>
          <p:nvPr/>
        </p:nvSpPr>
        <p:spPr bwMode="auto">
          <a:xfrm>
            <a:off x="6155530" y="3300017"/>
            <a:ext cx="2830512" cy="427038"/>
          </a:xfrm>
          <a:prstGeom prst="rect">
            <a:avLst/>
          </a:prstGeom>
          <a:noFill/>
          <a:ln w="9525" algn="ctr">
            <a:noFill/>
            <a:miter lim="800000"/>
            <a:headEnd/>
            <a:tailEnd/>
          </a:ln>
          <a:effectLst/>
        </p:spPr>
        <p:txBody>
          <a:bodyPr>
            <a:spAutoFit/>
          </a:bodyPr>
          <a:lstStyle/>
          <a:p>
            <a:pPr algn="ctr">
              <a:spcBef>
                <a:spcPct val="50000"/>
              </a:spcBef>
            </a:pPr>
            <a:r>
              <a:rPr lang="en-US" sz="2200" dirty="0">
                <a:latin typeface="Arial" charset="0"/>
              </a:rPr>
              <a:t>Source of Hire</a:t>
            </a:r>
            <a:endParaRPr lang="en-GB" sz="2200" dirty="0">
              <a:latin typeface="Arial" charset="0"/>
            </a:endParaRPr>
          </a:p>
        </p:txBody>
      </p:sp>
      <p:sp>
        <p:nvSpPr>
          <p:cNvPr id="8" name="Text Box 7"/>
          <p:cNvSpPr txBox="1">
            <a:spLocks noChangeArrowheads="1"/>
          </p:cNvSpPr>
          <p:nvPr/>
        </p:nvSpPr>
        <p:spPr bwMode="auto">
          <a:xfrm>
            <a:off x="2999581" y="3023793"/>
            <a:ext cx="1425575"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Internet Job Board (44.15%)</a:t>
            </a:r>
          </a:p>
        </p:txBody>
      </p:sp>
      <p:sp>
        <p:nvSpPr>
          <p:cNvPr id="9" name="Text Box 8"/>
          <p:cNvSpPr txBox="1">
            <a:spLocks noChangeArrowheads="1"/>
          </p:cNvSpPr>
          <p:nvPr/>
        </p:nvSpPr>
        <p:spPr bwMode="auto">
          <a:xfrm>
            <a:off x="1032668" y="3976293"/>
            <a:ext cx="1604963" cy="244475"/>
          </a:xfrm>
          <a:prstGeom prst="rect">
            <a:avLst/>
          </a:prstGeom>
          <a:noFill/>
          <a:ln w="9525" algn="ctr">
            <a:noFill/>
            <a:miter lim="800000"/>
            <a:headEnd/>
            <a:tailEnd/>
          </a:ln>
          <a:effectLst/>
        </p:spPr>
        <p:txBody>
          <a:bodyPr>
            <a:spAutoFit/>
          </a:bodyPr>
          <a:lstStyle/>
          <a:p>
            <a:r>
              <a:rPr lang="en-US" sz="1000" dirty="0">
                <a:latin typeface="Arial" charset="0"/>
              </a:rPr>
              <a:t>Job Fair (2.10%)</a:t>
            </a:r>
          </a:p>
        </p:txBody>
      </p:sp>
      <p:sp>
        <p:nvSpPr>
          <p:cNvPr id="10" name="Text Box 9"/>
          <p:cNvSpPr txBox="1">
            <a:spLocks noChangeArrowheads="1"/>
          </p:cNvSpPr>
          <p:nvPr/>
        </p:nvSpPr>
        <p:spPr bwMode="auto">
          <a:xfrm>
            <a:off x="1594643" y="2842818"/>
            <a:ext cx="896937"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Internal (7.58%)</a:t>
            </a:r>
          </a:p>
        </p:txBody>
      </p:sp>
      <p:sp>
        <p:nvSpPr>
          <p:cNvPr id="11" name="Text Box 10"/>
          <p:cNvSpPr txBox="1">
            <a:spLocks noChangeArrowheads="1"/>
          </p:cNvSpPr>
          <p:nvPr/>
        </p:nvSpPr>
        <p:spPr bwMode="auto">
          <a:xfrm>
            <a:off x="548481" y="3068243"/>
            <a:ext cx="1101725" cy="549275"/>
          </a:xfrm>
          <a:prstGeom prst="rect">
            <a:avLst/>
          </a:prstGeom>
          <a:noFill/>
          <a:ln w="9525" algn="ctr">
            <a:noFill/>
            <a:miter lim="800000"/>
            <a:headEnd/>
            <a:tailEnd/>
          </a:ln>
          <a:effectLst/>
        </p:spPr>
        <p:txBody>
          <a:bodyPr>
            <a:spAutoFit/>
          </a:bodyPr>
          <a:lstStyle/>
          <a:p>
            <a:r>
              <a:rPr lang="en-US" sz="1000" dirty="0">
                <a:latin typeface="Arial" charset="0"/>
              </a:rPr>
              <a:t>Referral Networks (1.73%)</a:t>
            </a:r>
          </a:p>
        </p:txBody>
      </p:sp>
      <p:sp>
        <p:nvSpPr>
          <p:cNvPr id="12" name="Text Box 11"/>
          <p:cNvSpPr txBox="1">
            <a:spLocks noChangeArrowheads="1"/>
          </p:cNvSpPr>
          <p:nvPr/>
        </p:nvSpPr>
        <p:spPr bwMode="auto">
          <a:xfrm>
            <a:off x="527842" y="2461818"/>
            <a:ext cx="792162" cy="549275"/>
          </a:xfrm>
          <a:prstGeom prst="rect">
            <a:avLst/>
          </a:prstGeom>
          <a:noFill/>
          <a:ln w="9525" algn="ctr">
            <a:noFill/>
            <a:miter lim="800000"/>
            <a:headEnd/>
            <a:tailEnd/>
          </a:ln>
          <a:effectLst/>
        </p:spPr>
        <p:txBody>
          <a:bodyPr>
            <a:spAutoFit/>
          </a:bodyPr>
          <a:lstStyle/>
          <a:p>
            <a:r>
              <a:rPr lang="en-US" sz="1000" dirty="0">
                <a:latin typeface="Arial" charset="0"/>
              </a:rPr>
              <a:t>Employee Referral (6.22%)</a:t>
            </a:r>
          </a:p>
        </p:txBody>
      </p:sp>
      <p:sp>
        <p:nvSpPr>
          <p:cNvPr id="13" name="Text Box 12"/>
          <p:cNvSpPr txBox="1">
            <a:spLocks noChangeArrowheads="1"/>
          </p:cNvSpPr>
          <p:nvPr/>
        </p:nvSpPr>
        <p:spPr bwMode="auto">
          <a:xfrm>
            <a:off x="146842" y="2157018"/>
            <a:ext cx="1333500" cy="396875"/>
          </a:xfrm>
          <a:prstGeom prst="rect">
            <a:avLst/>
          </a:prstGeom>
          <a:noFill/>
          <a:ln w="9525" algn="ctr">
            <a:noFill/>
            <a:miter lim="800000"/>
            <a:headEnd/>
            <a:tailEnd/>
          </a:ln>
          <a:effectLst/>
        </p:spPr>
        <p:txBody>
          <a:bodyPr>
            <a:spAutoFit/>
          </a:bodyPr>
          <a:lstStyle/>
          <a:p>
            <a:r>
              <a:rPr lang="en-US" sz="1000" dirty="0">
                <a:latin typeface="Arial" charset="0"/>
              </a:rPr>
              <a:t>College Recruiting (2.78%)</a:t>
            </a:r>
          </a:p>
        </p:txBody>
      </p:sp>
      <p:sp>
        <p:nvSpPr>
          <p:cNvPr id="14" name="Text Box 13"/>
          <p:cNvSpPr txBox="1">
            <a:spLocks noChangeArrowheads="1"/>
          </p:cNvSpPr>
          <p:nvPr/>
        </p:nvSpPr>
        <p:spPr bwMode="auto">
          <a:xfrm>
            <a:off x="223042" y="1928418"/>
            <a:ext cx="1677988" cy="244475"/>
          </a:xfrm>
          <a:prstGeom prst="rect">
            <a:avLst/>
          </a:prstGeom>
          <a:noFill/>
          <a:ln w="9525" algn="ctr">
            <a:noFill/>
            <a:miter lim="800000"/>
            <a:headEnd/>
            <a:tailEnd/>
          </a:ln>
          <a:effectLst/>
        </p:spPr>
        <p:txBody>
          <a:bodyPr>
            <a:spAutoFit/>
          </a:bodyPr>
          <a:lstStyle/>
          <a:p>
            <a:r>
              <a:rPr lang="en-US" sz="1000" dirty="0">
                <a:latin typeface="Arial" charset="0"/>
              </a:rPr>
              <a:t>Unsolicited (3.20%)</a:t>
            </a:r>
          </a:p>
        </p:txBody>
      </p:sp>
      <p:sp>
        <p:nvSpPr>
          <p:cNvPr id="15" name="Text Box 14"/>
          <p:cNvSpPr txBox="1">
            <a:spLocks noChangeArrowheads="1"/>
          </p:cNvSpPr>
          <p:nvPr/>
        </p:nvSpPr>
        <p:spPr bwMode="auto">
          <a:xfrm>
            <a:off x="2170905" y="1974456"/>
            <a:ext cx="1033462"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Other (16.96%)</a:t>
            </a:r>
          </a:p>
        </p:txBody>
      </p:sp>
      <p:sp>
        <p:nvSpPr>
          <p:cNvPr id="16" name="Text Box 15"/>
          <p:cNvSpPr txBox="1">
            <a:spLocks noChangeArrowheads="1"/>
          </p:cNvSpPr>
          <p:nvPr/>
        </p:nvSpPr>
        <p:spPr bwMode="auto">
          <a:xfrm>
            <a:off x="3318668" y="1899843"/>
            <a:ext cx="995363"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Newspaper (11.83%)</a:t>
            </a:r>
          </a:p>
        </p:txBody>
      </p:sp>
      <p:sp>
        <p:nvSpPr>
          <p:cNvPr id="17" name="Text Box 16"/>
          <p:cNvSpPr txBox="1">
            <a:spLocks noChangeArrowheads="1"/>
          </p:cNvSpPr>
          <p:nvPr/>
        </p:nvSpPr>
        <p:spPr bwMode="auto">
          <a:xfrm>
            <a:off x="4718842" y="1852218"/>
            <a:ext cx="2189162" cy="244475"/>
          </a:xfrm>
          <a:prstGeom prst="rect">
            <a:avLst/>
          </a:prstGeom>
          <a:noFill/>
          <a:ln w="9525" algn="ctr">
            <a:noFill/>
            <a:miter lim="800000"/>
            <a:headEnd/>
            <a:tailEnd/>
          </a:ln>
          <a:effectLst/>
        </p:spPr>
        <p:txBody>
          <a:bodyPr>
            <a:spAutoFit/>
          </a:bodyPr>
          <a:lstStyle/>
          <a:p>
            <a:r>
              <a:rPr lang="en-US" sz="1000" dirty="0">
                <a:latin typeface="Arial" charset="0"/>
              </a:rPr>
              <a:t>Staffing Agency (3.46%)</a:t>
            </a:r>
          </a:p>
        </p:txBody>
      </p:sp>
      <p:sp>
        <p:nvSpPr>
          <p:cNvPr id="18" name="Text Box 17"/>
          <p:cNvSpPr txBox="1">
            <a:spLocks noChangeArrowheads="1"/>
          </p:cNvSpPr>
          <p:nvPr/>
        </p:nvSpPr>
        <p:spPr bwMode="auto">
          <a:xfrm>
            <a:off x="3728242" y="5738418"/>
            <a:ext cx="1498600" cy="396875"/>
          </a:xfrm>
          <a:prstGeom prst="rect">
            <a:avLst/>
          </a:prstGeom>
          <a:noFill/>
          <a:ln w="9525" algn="ctr">
            <a:noFill/>
            <a:miter lim="800000"/>
            <a:headEnd/>
            <a:tailEnd/>
          </a:ln>
          <a:effectLst/>
        </p:spPr>
        <p:txBody>
          <a:bodyPr>
            <a:spAutoFit/>
          </a:bodyPr>
          <a:lstStyle/>
          <a:p>
            <a:r>
              <a:rPr lang="en-US" sz="1000" dirty="0">
                <a:latin typeface="Arial" charset="0"/>
              </a:rPr>
              <a:t>Internet Job Board (9.55%)</a:t>
            </a:r>
          </a:p>
        </p:txBody>
      </p:sp>
      <p:sp>
        <p:nvSpPr>
          <p:cNvPr id="19" name="Text Box 18"/>
          <p:cNvSpPr txBox="1">
            <a:spLocks noChangeArrowheads="1"/>
          </p:cNvSpPr>
          <p:nvPr/>
        </p:nvSpPr>
        <p:spPr bwMode="auto">
          <a:xfrm>
            <a:off x="3871118" y="5135168"/>
            <a:ext cx="796925" cy="396875"/>
          </a:xfrm>
          <a:prstGeom prst="rect">
            <a:avLst/>
          </a:prstGeom>
          <a:noFill/>
          <a:ln w="9525" algn="ctr">
            <a:noFill/>
            <a:miter lim="800000"/>
            <a:headEnd/>
            <a:tailEnd/>
          </a:ln>
          <a:effectLst/>
        </p:spPr>
        <p:txBody>
          <a:bodyPr>
            <a:spAutoFit/>
          </a:bodyPr>
          <a:lstStyle/>
          <a:p>
            <a:r>
              <a:rPr lang="en-US" sz="1000" dirty="0">
                <a:latin typeface="Arial" charset="0"/>
              </a:rPr>
              <a:t>Job Fair (2.25%)</a:t>
            </a:r>
          </a:p>
        </p:txBody>
      </p:sp>
      <p:sp>
        <p:nvSpPr>
          <p:cNvPr id="20" name="Text Box 19"/>
          <p:cNvSpPr txBox="1">
            <a:spLocks noChangeArrowheads="1"/>
          </p:cNvSpPr>
          <p:nvPr/>
        </p:nvSpPr>
        <p:spPr bwMode="auto">
          <a:xfrm>
            <a:off x="5007768" y="4516043"/>
            <a:ext cx="1604963" cy="2444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Internal (24.94%)</a:t>
            </a:r>
          </a:p>
        </p:txBody>
      </p:sp>
      <p:sp>
        <p:nvSpPr>
          <p:cNvPr id="21" name="Text Box 20"/>
          <p:cNvSpPr txBox="1">
            <a:spLocks noChangeArrowheads="1"/>
          </p:cNvSpPr>
          <p:nvPr/>
        </p:nvSpPr>
        <p:spPr bwMode="auto">
          <a:xfrm>
            <a:off x="6015831" y="3739756"/>
            <a:ext cx="2109787" cy="244475"/>
          </a:xfrm>
          <a:prstGeom prst="rect">
            <a:avLst/>
          </a:prstGeom>
          <a:noFill/>
          <a:ln w="9525" algn="ctr">
            <a:noFill/>
            <a:miter lim="800000"/>
            <a:headEnd/>
            <a:tailEnd/>
          </a:ln>
          <a:effectLst/>
        </p:spPr>
        <p:txBody>
          <a:bodyPr>
            <a:spAutoFit/>
          </a:bodyPr>
          <a:lstStyle/>
          <a:p>
            <a:r>
              <a:rPr lang="en-US" sz="1000" dirty="0">
                <a:latin typeface="Arial" charset="0"/>
              </a:rPr>
              <a:t>Referral Networks (4.16%)</a:t>
            </a:r>
          </a:p>
        </p:txBody>
      </p:sp>
      <p:sp>
        <p:nvSpPr>
          <p:cNvPr id="22" name="Text Box 21"/>
          <p:cNvSpPr txBox="1">
            <a:spLocks noChangeArrowheads="1"/>
          </p:cNvSpPr>
          <p:nvPr/>
        </p:nvSpPr>
        <p:spPr bwMode="auto">
          <a:xfrm>
            <a:off x="6680992" y="4073131"/>
            <a:ext cx="1004888" cy="5492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Employee Referral (11.46%)</a:t>
            </a:r>
          </a:p>
        </p:txBody>
      </p:sp>
      <p:sp>
        <p:nvSpPr>
          <p:cNvPr id="23" name="Text Box 22"/>
          <p:cNvSpPr txBox="1">
            <a:spLocks noChangeArrowheads="1"/>
          </p:cNvSpPr>
          <p:nvPr/>
        </p:nvSpPr>
        <p:spPr bwMode="auto">
          <a:xfrm>
            <a:off x="6868317" y="5479656"/>
            <a:ext cx="1036638"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Newspaper (7.87%)</a:t>
            </a:r>
          </a:p>
        </p:txBody>
      </p:sp>
      <p:sp>
        <p:nvSpPr>
          <p:cNvPr id="24" name="Text Box 23"/>
          <p:cNvSpPr txBox="1">
            <a:spLocks noChangeArrowheads="1"/>
          </p:cNvSpPr>
          <p:nvPr/>
        </p:nvSpPr>
        <p:spPr bwMode="auto">
          <a:xfrm>
            <a:off x="5639593" y="5470131"/>
            <a:ext cx="1393825"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Staffing Agency (15.39%)</a:t>
            </a:r>
          </a:p>
        </p:txBody>
      </p:sp>
      <p:sp>
        <p:nvSpPr>
          <p:cNvPr id="25" name="Text Box 24"/>
          <p:cNvSpPr txBox="1">
            <a:spLocks noChangeArrowheads="1"/>
          </p:cNvSpPr>
          <p:nvPr/>
        </p:nvSpPr>
        <p:spPr bwMode="auto">
          <a:xfrm>
            <a:off x="7441406" y="5124056"/>
            <a:ext cx="1036637"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Other (10.90%)</a:t>
            </a:r>
          </a:p>
        </p:txBody>
      </p:sp>
      <p:sp>
        <p:nvSpPr>
          <p:cNvPr id="26" name="Text Box 25"/>
          <p:cNvSpPr txBox="1">
            <a:spLocks noChangeArrowheads="1"/>
          </p:cNvSpPr>
          <p:nvPr/>
        </p:nvSpPr>
        <p:spPr bwMode="auto">
          <a:xfrm>
            <a:off x="7581106" y="4716068"/>
            <a:ext cx="1036637" cy="396875"/>
          </a:xfrm>
          <a:prstGeom prst="rect">
            <a:avLst/>
          </a:prstGeom>
          <a:noFill/>
          <a:ln w="9525" algn="ctr">
            <a:noFill/>
            <a:miter lim="800000"/>
            <a:headEnd/>
            <a:tailEnd/>
          </a:ln>
          <a:effectLst/>
        </p:spPr>
        <p:txBody>
          <a:bodyPr>
            <a:spAutoFit/>
          </a:bodyPr>
          <a:lstStyle/>
          <a:p>
            <a:r>
              <a:rPr lang="en-US" sz="1000" dirty="0">
                <a:solidFill>
                  <a:schemeClr val="bg1"/>
                </a:solidFill>
                <a:latin typeface="Arial" charset="0"/>
              </a:rPr>
              <a:t>Unsolicited (6.85%)</a:t>
            </a:r>
          </a:p>
        </p:txBody>
      </p:sp>
      <p:sp>
        <p:nvSpPr>
          <p:cNvPr id="27" name="Text Box 26"/>
          <p:cNvSpPr txBox="1">
            <a:spLocks noChangeArrowheads="1"/>
          </p:cNvSpPr>
          <p:nvPr/>
        </p:nvSpPr>
        <p:spPr bwMode="auto">
          <a:xfrm>
            <a:off x="8225630" y="4057256"/>
            <a:ext cx="1077912" cy="549275"/>
          </a:xfrm>
          <a:prstGeom prst="rect">
            <a:avLst/>
          </a:prstGeom>
          <a:noFill/>
          <a:ln w="9525" algn="ctr">
            <a:noFill/>
            <a:miter lim="800000"/>
            <a:headEnd/>
            <a:tailEnd/>
          </a:ln>
          <a:effectLst/>
        </p:spPr>
        <p:txBody>
          <a:bodyPr>
            <a:spAutoFit/>
          </a:bodyPr>
          <a:lstStyle/>
          <a:p>
            <a:r>
              <a:rPr lang="en-US" sz="1000" dirty="0">
                <a:latin typeface="Arial" charset="0"/>
              </a:rPr>
              <a:t>College Recruiting (6.63%)</a:t>
            </a:r>
          </a:p>
        </p:txBody>
      </p:sp>
      <p:sp>
        <p:nvSpPr>
          <p:cNvPr id="29" name="TextBox 28"/>
          <p:cNvSpPr txBox="1"/>
          <p:nvPr/>
        </p:nvSpPr>
        <p:spPr>
          <a:xfrm>
            <a:off x="2276475" y="47625"/>
            <a:ext cx="6867525" cy="646331"/>
          </a:xfrm>
          <a:prstGeom prst="rect">
            <a:avLst/>
          </a:prstGeom>
          <a:noFill/>
        </p:spPr>
        <p:txBody>
          <a:bodyPr wrap="square" rtlCol="0">
            <a:spAutoFit/>
          </a:bodyPr>
          <a:lstStyle/>
          <a:p>
            <a:r>
              <a:rPr lang="en-US" sz="3600" dirty="0" smtClean="0">
                <a:solidFill>
                  <a:schemeClr val="bg1"/>
                </a:solidFill>
              </a:rPr>
              <a:t>What can you glean from this data?</a:t>
            </a:r>
            <a:endParaRPr lang="en-US" sz="3600" dirty="0">
              <a:solidFill>
                <a:schemeClr val="bg1"/>
              </a:solidFill>
            </a:endParaRPr>
          </a:p>
        </p:txBody>
      </p:sp>
      <p:sp>
        <p:nvSpPr>
          <p:cNvPr id="30" name="TextBox 29"/>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01681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43725" y="6504366"/>
            <a:ext cx="2133600" cy="365125"/>
          </a:xfrm>
        </p:spPr>
        <p:txBody>
          <a:bodyPr/>
          <a:lstStyle/>
          <a:p>
            <a:fld id="{DE52D77E-2BAD-A94C-84C2-A545B6399BC1}" type="slidenum">
              <a:rPr lang="en-US" smtClean="0">
                <a:solidFill>
                  <a:schemeClr val="bg1"/>
                </a:solidFill>
              </a:rPr>
              <a:t>21</a:t>
            </a:fld>
            <a:endParaRPr lang="en-US" dirty="0">
              <a:solidFill>
                <a:schemeClr val="bg1"/>
              </a:solidFill>
            </a:endParaRPr>
          </a:p>
        </p:txBody>
      </p:sp>
      <p:sp>
        <p:nvSpPr>
          <p:cNvPr id="4" name="TextBox 3"/>
          <p:cNvSpPr txBox="1"/>
          <p:nvPr/>
        </p:nvSpPr>
        <p:spPr>
          <a:xfrm>
            <a:off x="2130552" y="115993"/>
            <a:ext cx="7045784" cy="646331"/>
          </a:xfrm>
          <a:prstGeom prst="rect">
            <a:avLst/>
          </a:prstGeom>
          <a:noFill/>
        </p:spPr>
        <p:txBody>
          <a:bodyPr wrap="square" rtlCol="0">
            <a:spAutoFit/>
          </a:bodyPr>
          <a:lstStyle/>
          <a:p>
            <a:r>
              <a:rPr lang="en-US" sz="3600" b="1" dirty="0" smtClean="0">
                <a:solidFill>
                  <a:schemeClr val="bg1"/>
                </a:solidFill>
              </a:rPr>
              <a:t>Are you meeting your benchmarks?</a:t>
            </a:r>
            <a:endParaRPr lang="en-US" sz="3600" b="1" dirty="0">
              <a:solidFill>
                <a:schemeClr val="bg1"/>
              </a:solidFill>
            </a:endParaRPr>
          </a:p>
        </p:txBody>
      </p:sp>
      <p:sp>
        <p:nvSpPr>
          <p:cNvPr id="6" name="TextBox 5"/>
          <p:cNvSpPr txBox="1"/>
          <p:nvPr/>
        </p:nvSpPr>
        <p:spPr>
          <a:xfrm>
            <a:off x="899156" y="5283724"/>
            <a:ext cx="3304139" cy="646331"/>
          </a:xfrm>
          <a:prstGeom prst="rect">
            <a:avLst/>
          </a:prstGeom>
          <a:noFill/>
        </p:spPr>
        <p:txBody>
          <a:bodyPr wrap="square" rtlCol="0">
            <a:spAutoFit/>
          </a:bodyPr>
          <a:lstStyle/>
          <a:p>
            <a:r>
              <a:rPr lang="en-US" dirty="0"/>
              <a:t>Attracting </a:t>
            </a:r>
            <a:r>
              <a:rPr lang="en-US" dirty="0" smtClean="0"/>
              <a:t>Disabled/Veteran </a:t>
            </a:r>
            <a:r>
              <a:rPr lang="en-US" dirty="0"/>
              <a:t>Applicants?</a:t>
            </a:r>
          </a:p>
        </p:txBody>
      </p:sp>
      <p:sp>
        <p:nvSpPr>
          <p:cNvPr id="7" name="TextBox 6"/>
          <p:cNvSpPr txBox="1"/>
          <p:nvPr/>
        </p:nvSpPr>
        <p:spPr>
          <a:xfrm>
            <a:off x="5455487" y="5249836"/>
            <a:ext cx="3261086" cy="646331"/>
          </a:xfrm>
          <a:prstGeom prst="rect">
            <a:avLst/>
          </a:prstGeom>
          <a:noFill/>
        </p:spPr>
        <p:txBody>
          <a:bodyPr wrap="square" rtlCol="0">
            <a:spAutoFit/>
          </a:bodyPr>
          <a:lstStyle/>
          <a:p>
            <a:r>
              <a:rPr lang="en-US" dirty="0"/>
              <a:t>Hiring </a:t>
            </a:r>
            <a:r>
              <a:rPr lang="en-US" dirty="0" smtClean="0"/>
              <a:t>Disabled/Veteran </a:t>
            </a:r>
            <a:r>
              <a:rPr lang="en-US" dirty="0"/>
              <a:t>Applicants?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51" y="5305799"/>
            <a:ext cx="309635" cy="313369"/>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482" y="5249836"/>
            <a:ext cx="309635" cy="313369"/>
          </a:xfrm>
          <a:prstGeom prst="rect">
            <a:avLst/>
          </a:prstGeom>
        </p:spPr>
      </p:pic>
      <p:pic>
        <p:nvPicPr>
          <p:cNvPr id="10" name="Picture 9"/>
          <p:cNvPicPr>
            <a:picLocks noChangeAspect="1"/>
          </p:cNvPicPr>
          <p:nvPr/>
        </p:nvPicPr>
        <p:blipFill>
          <a:blip r:embed="rId3"/>
          <a:stretch>
            <a:fillRect/>
          </a:stretch>
        </p:blipFill>
        <p:spPr>
          <a:xfrm>
            <a:off x="1338470" y="1323266"/>
            <a:ext cx="6248400" cy="3333750"/>
          </a:xfrm>
          <a:prstGeom prst="rect">
            <a:avLst/>
          </a:prstGeom>
        </p:spPr>
      </p:pic>
      <p:sp>
        <p:nvSpPr>
          <p:cNvPr id="13" name="TextBox 12"/>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32562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0016" y="134073"/>
            <a:ext cx="4374411" cy="707886"/>
          </a:xfrm>
          <a:prstGeom prst="rect">
            <a:avLst/>
          </a:prstGeom>
          <a:noFill/>
        </p:spPr>
        <p:txBody>
          <a:bodyPr wrap="square" rtlCol="0">
            <a:spAutoFit/>
          </a:bodyPr>
          <a:lstStyle/>
          <a:p>
            <a:r>
              <a:rPr lang="en-US" sz="4000" b="1" dirty="0" smtClean="0">
                <a:solidFill>
                  <a:schemeClr val="bg1"/>
                </a:solidFill>
              </a:rPr>
              <a:t>What is your Story?</a:t>
            </a:r>
            <a:endParaRPr lang="en-US" sz="4000" b="1" dirty="0">
              <a:solidFill>
                <a:schemeClr val="bg1"/>
              </a:solidFill>
            </a:endParaRPr>
          </a:p>
        </p:txBody>
      </p:sp>
      <p:sp>
        <p:nvSpPr>
          <p:cNvPr id="4" name="Slide Number Placeholder 3"/>
          <p:cNvSpPr>
            <a:spLocks noGrp="1"/>
          </p:cNvSpPr>
          <p:nvPr>
            <p:ph type="sldNum" sz="quarter" idx="12"/>
          </p:nvPr>
        </p:nvSpPr>
        <p:spPr>
          <a:xfrm>
            <a:off x="6957432" y="6514826"/>
            <a:ext cx="2133600" cy="365125"/>
          </a:xfrm>
        </p:spPr>
        <p:txBody>
          <a:bodyPr/>
          <a:lstStyle/>
          <a:p>
            <a:fld id="{DE52D77E-2BAD-A94C-84C2-A545B6399BC1}" type="slidenum">
              <a:rPr lang="en-US" smtClean="0">
                <a:solidFill>
                  <a:schemeClr val="bg1"/>
                </a:solidFill>
              </a:rPr>
              <a:t>22</a:t>
            </a:fld>
            <a:endParaRPr lang="en-US" dirty="0">
              <a:solidFill>
                <a:schemeClr val="bg1"/>
              </a:solidFill>
            </a:endParaRPr>
          </a:p>
        </p:txBody>
      </p:sp>
      <p:pic>
        <p:nvPicPr>
          <p:cNvPr id="13" name="Picture 12"/>
          <p:cNvPicPr>
            <a:picLocks noChangeAspect="1"/>
          </p:cNvPicPr>
          <p:nvPr/>
        </p:nvPicPr>
        <p:blipFill>
          <a:blip r:embed="rId2"/>
          <a:stretch>
            <a:fillRect/>
          </a:stretch>
        </p:blipFill>
        <p:spPr>
          <a:xfrm>
            <a:off x="52968" y="1625000"/>
            <a:ext cx="9038064" cy="1804000"/>
          </a:xfrm>
          <a:prstGeom prst="rect">
            <a:avLst/>
          </a:prstGeom>
        </p:spPr>
      </p:pic>
      <p:pic>
        <p:nvPicPr>
          <p:cNvPr id="15" name="Picture 14"/>
          <p:cNvPicPr>
            <a:picLocks noChangeAspect="1"/>
          </p:cNvPicPr>
          <p:nvPr/>
        </p:nvPicPr>
        <p:blipFill>
          <a:blip r:embed="rId3"/>
          <a:stretch>
            <a:fillRect/>
          </a:stretch>
        </p:blipFill>
        <p:spPr>
          <a:xfrm>
            <a:off x="757934" y="4080407"/>
            <a:ext cx="7854376" cy="1804000"/>
          </a:xfrm>
          <a:prstGeom prst="rect">
            <a:avLst/>
          </a:prstGeom>
        </p:spPr>
      </p:pic>
      <p:sp>
        <p:nvSpPr>
          <p:cNvPr id="16" name="Rectangle 15"/>
          <p:cNvSpPr/>
          <p:nvPr/>
        </p:nvSpPr>
        <p:spPr>
          <a:xfrm>
            <a:off x="52968" y="1087658"/>
            <a:ext cx="3194977" cy="461665"/>
          </a:xfrm>
          <a:prstGeom prst="rect">
            <a:avLst/>
          </a:prstGeom>
        </p:spPr>
        <p:txBody>
          <a:bodyPr wrap="none">
            <a:spAutoFit/>
          </a:bodyPr>
          <a:lstStyle/>
          <a:p>
            <a:r>
              <a:rPr lang="en-US" sz="2400" b="1" dirty="0">
                <a:solidFill>
                  <a:srgbClr val="000000"/>
                </a:solidFill>
                <a:latin typeface="Calibri" panose="020F0502020204030204" pitchFamily="34" charset="0"/>
              </a:rPr>
              <a:t>Warehouse Operations</a:t>
            </a:r>
            <a:r>
              <a:rPr lang="en-US" sz="2400" dirty="0"/>
              <a:t> </a:t>
            </a: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745863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7248" y="6504366"/>
            <a:ext cx="2133600" cy="365125"/>
          </a:xfrm>
        </p:spPr>
        <p:txBody>
          <a:bodyPr/>
          <a:lstStyle/>
          <a:p>
            <a:fld id="{DE52D77E-2BAD-A94C-84C2-A545B6399BC1}" type="slidenum">
              <a:rPr lang="en-US" smtClean="0">
                <a:solidFill>
                  <a:schemeClr val="bg1"/>
                </a:solidFill>
              </a:rPr>
              <a:t>23</a:t>
            </a:fld>
            <a:endParaRPr lang="en-US" dirty="0">
              <a:solidFill>
                <a:schemeClr val="bg1"/>
              </a:solidFill>
            </a:endParaRPr>
          </a:p>
        </p:txBody>
      </p:sp>
      <p:sp>
        <p:nvSpPr>
          <p:cNvPr id="3" name="TextBox 2"/>
          <p:cNvSpPr txBox="1"/>
          <p:nvPr/>
        </p:nvSpPr>
        <p:spPr>
          <a:xfrm>
            <a:off x="605308" y="3026534"/>
            <a:ext cx="8306873" cy="1200329"/>
          </a:xfrm>
          <a:prstGeom prst="rect">
            <a:avLst/>
          </a:prstGeom>
          <a:noFill/>
        </p:spPr>
        <p:txBody>
          <a:bodyPr wrap="square" rtlCol="0">
            <a:spAutoFit/>
          </a:bodyPr>
          <a:lstStyle/>
          <a:p>
            <a:r>
              <a:rPr lang="en-US" sz="3600" b="1" dirty="0" smtClean="0">
                <a:solidFill>
                  <a:schemeClr val="tx2">
                    <a:lumMod val="75000"/>
                  </a:schemeClr>
                </a:solidFill>
              </a:rPr>
              <a:t>It’s Your Turn - - How would you tell your your story in this case?</a:t>
            </a:r>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70526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9465" y="6492875"/>
            <a:ext cx="2133600" cy="365125"/>
          </a:xfrm>
        </p:spPr>
        <p:txBody>
          <a:bodyPr/>
          <a:lstStyle/>
          <a:p>
            <a:fld id="{DE52D77E-2BAD-A94C-84C2-A545B6399BC1}" type="slidenum">
              <a:rPr lang="en-US" smtClean="0">
                <a:solidFill>
                  <a:schemeClr val="bg1"/>
                </a:solidFill>
              </a:rPr>
              <a:t>24</a:t>
            </a:fld>
            <a:endParaRPr lang="en-US" dirty="0">
              <a:solidFill>
                <a:schemeClr val="bg1"/>
              </a:solidFill>
            </a:endParaRPr>
          </a:p>
        </p:txBody>
      </p:sp>
      <p:sp>
        <p:nvSpPr>
          <p:cNvPr id="3" name="TextBox 2"/>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4" name="TextBox 3"/>
          <p:cNvSpPr txBox="1"/>
          <p:nvPr/>
        </p:nvSpPr>
        <p:spPr>
          <a:xfrm>
            <a:off x="2408349" y="137375"/>
            <a:ext cx="6692720" cy="646331"/>
          </a:xfrm>
          <a:prstGeom prst="rect">
            <a:avLst/>
          </a:prstGeom>
          <a:noFill/>
        </p:spPr>
        <p:txBody>
          <a:bodyPr wrap="square" rtlCol="0">
            <a:spAutoFit/>
          </a:bodyPr>
          <a:lstStyle/>
          <a:p>
            <a:r>
              <a:rPr lang="en-US" sz="3600" dirty="0" smtClean="0">
                <a:solidFill>
                  <a:schemeClr val="bg1"/>
                </a:solidFill>
              </a:rPr>
              <a:t>Welcome to DCI Training Company</a:t>
            </a:r>
            <a:endParaRPr lang="en-US" sz="3600" dirty="0">
              <a:solidFill>
                <a:schemeClr val="bg1"/>
              </a:solidFill>
            </a:endParaRPr>
          </a:p>
        </p:txBody>
      </p:sp>
      <p:sp>
        <p:nvSpPr>
          <p:cNvPr id="5" name="TextBox 4"/>
          <p:cNvSpPr txBox="1"/>
          <p:nvPr/>
        </p:nvSpPr>
        <p:spPr>
          <a:xfrm>
            <a:off x="536621" y="1279302"/>
            <a:ext cx="7972022" cy="2031325"/>
          </a:xfrm>
          <a:prstGeom prst="rect">
            <a:avLst/>
          </a:prstGeom>
          <a:noFill/>
        </p:spPr>
        <p:txBody>
          <a:bodyPr wrap="square" rtlCol="0">
            <a:spAutoFit/>
          </a:bodyPr>
          <a:lstStyle/>
          <a:p>
            <a:r>
              <a:rPr lang="en-US" dirty="0" smtClean="0"/>
              <a:t>FACTS:</a:t>
            </a:r>
          </a:p>
          <a:p>
            <a:pPr marL="285750" indent="-285750">
              <a:buFont typeface="Arial" panose="020B0604020202020204" pitchFamily="34" charset="0"/>
              <a:buChar char="•"/>
            </a:pPr>
            <a:r>
              <a:rPr lang="en-US" dirty="0" smtClean="0"/>
              <a:t>Located in downtown Atlanta Georgia</a:t>
            </a:r>
          </a:p>
          <a:p>
            <a:pPr marL="285750" indent="-285750">
              <a:buFont typeface="Arial" panose="020B0604020202020204" pitchFamily="34" charset="0"/>
              <a:buChar char="•"/>
            </a:pPr>
            <a:r>
              <a:rPr lang="en-US" dirty="0" smtClean="0"/>
              <a:t>Global K-12 Book maker/seller (online and hardback)  </a:t>
            </a:r>
          </a:p>
          <a:p>
            <a:pPr marL="285750" indent="-285750">
              <a:buFont typeface="Arial" panose="020B0604020202020204" pitchFamily="34" charset="0"/>
              <a:buChar char="•"/>
            </a:pPr>
            <a:r>
              <a:rPr lang="en-US" dirty="0" smtClean="0"/>
              <a:t>Approximately 3700 employees in Atlanta and 2500 located outside of the US</a:t>
            </a:r>
          </a:p>
          <a:p>
            <a:pPr marL="285750" indent="-285750">
              <a:buFont typeface="Arial" panose="020B0604020202020204" pitchFamily="34" charset="0"/>
              <a:buChar char="•"/>
            </a:pPr>
            <a:r>
              <a:rPr lang="en-US" dirty="0" smtClean="0"/>
              <a:t>Employs many levels of writers, editors, and IT people</a:t>
            </a:r>
          </a:p>
          <a:p>
            <a:pPr marL="285750" indent="-285750">
              <a:buFont typeface="Arial" panose="020B0604020202020204" pitchFamily="34" charset="0"/>
              <a:buChar char="•"/>
            </a:pPr>
            <a:r>
              <a:rPr lang="en-US" dirty="0" smtClean="0"/>
              <a:t>Heavy administrative staff</a:t>
            </a:r>
          </a:p>
          <a:p>
            <a:pPr marL="285750" indent="-285750">
              <a:buFont typeface="Arial" panose="020B0604020202020204" pitchFamily="34" charset="0"/>
              <a:buChar char="•"/>
            </a:pPr>
            <a:r>
              <a:rPr lang="en-US" dirty="0" smtClean="0"/>
              <a:t>Minimal warehouse and other operations positions</a:t>
            </a:r>
            <a:endParaRPr lang="en-US" dirty="0"/>
          </a:p>
        </p:txBody>
      </p:sp>
      <p:sp>
        <p:nvSpPr>
          <p:cNvPr id="6" name="Rectangle 5"/>
          <p:cNvSpPr/>
          <p:nvPr/>
        </p:nvSpPr>
        <p:spPr>
          <a:xfrm>
            <a:off x="197476" y="3642637"/>
            <a:ext cx="8815589" cy="2677656"/>
          </a:xfrm>
          <a:prstGeom prst="rect">
            <a:avLst/>
          </a:prstGeom>
          <a:solidFill>
            <a:schemeClr val="accent1">
              <a:lumMod val="20000"/>
              <a:lumOff val="80000"/>
            </a:schemeClr>
          </a:solidFill>
        </p:spPr>
        <p:txBody>
          <a:bodyPr wrap="square">
            <a:spAutoFit/>
          </a:bodyPr>
          <a:lstStyle/>
          <a:p>
            <a:r>
              <a:rPr lang="en-US" sz="1400" b="1" i="1" dirty="0" smtClean="0">
                <a:solidFill>
                  <a:srgbClr val="434343"/>
                </a:solidFill>
                <a:latin typeface="ProximaNova"/>
              </a:rPr>
              <a:t>At DCI Training Company, </a:t>
            </a:r>
            <a:r>
              <a:rPr lang="en-US" sz="1400" b="1" i="1" dirty="0">
                <a:solidFill>
                  <a:srgbClr val="434343"/>
                </a:solidFill>
                <a:latin typeface="ProximaNova"/>
              </a:rPr>
              <a:t>diversity is a core value reflected in our leadership's commitment to an inclusive workplace that values each individual and their contributions and enables them to reach their full potential.</a:t>
            </a:r>
            <a:endParaRPr lang="en-US" sz="1400" dirty="0">
              <a:solidFill>
                <a:srgbClr val="434343"/>
              </a:solidFill>
              <a:latin typeface="ProximaNova"/>
            </a:endParaRPr>
          </a:p>
          <a:p>
            <a:r>
              <a:rPr lang="en-US" sz="1400" dirty="0"/>
              <a:t/>
            </a:r>
            <a:br>
              <a:rPr lang="en-US" sz="1400" dirty="0"/>
            </a:br>
            <a:r>
              <a:rPr lang="en-US" sz="1400" dirty="0">
                <a:solidFill>
                  <a:srgbClr val="434343"/>
                </a:solidFill>
                <a:latin typeface="ProximaNova"/>
              </a:rPr>
              <a:t>In an increasingly global marketplace, our commitment to a diverse and inclusive work environment becomes ever more critical to our future success. The diverse characteristics, perspectives, ideas and backgrounds that our employees bring to the table give us a vital competitive edge in anticipating and exceeding our customers' needs</a:t>
            </a:r>
            <a:r>
              <a:rPr lang="en-US" sz="1400" dirty="0" smtClean="0">
                <a:solidFill>
                  <a:srgbClr val="434343"/>
                </a:solidFill>
                <a:latin typeface="ProximaNova"/>
              </a:rPr>
              <a:t>.</a:t>
            </a:r>
          </a:p>
          <a:p>
            <a:endParaRPr lang="en-US" sz="1400" dirty="0">
              <a:solidFill>
                <a:srgbClr val="434343"/>
              </a:solidFill>
              <a:latin typeface="ProximaNova"/>
            </a:endParaRPr>
          </a:p>
          <a:p>
            <a:r>
              <a:rPr lang="en-US" sz="1400" dirty="0" smtClean="0">
                <a:solidFill>
                  <a:srgbClr val="434343"/>
                </a:solidFill>
                <a:latin typeface="ProximaNova"/>
              </a:rPr>
              <a:t>We </a:t>
            </a:r>
            <a:r>
              <a:rPr lang="en-US" sz="1400" dirty="0">
                <a:solidFill>
                  <a:srgbClr val="434343"/>
                </a:solidFill>
                <a:latin typeface="ProximaNova"/>
              </a:rPr>
              <a:t>rely on our employees to bring their unique point of view and understanding of the world and apply it to their work. By anticipating our customers' need for knowledge, we provide people with the tools they need to succeed in life.</a:t>
            </a:r>
            <a:endParaRPr lang="en-US" sz="1400" b="0" i="0" dirty="0">
              <a:solidFill>
                <a:srgbClr val="434343"/>
              </a:solidFill>
              <a:effectLst/>
              <a:latin typeface="ProximaNova"/>
            </a:endParaRPr>
          </a:p>
        </p:txBody>
      </p:sp>
    </p:spTree>
    <p:extLst>
      <p:ext uri="{BB962C8B-B14F-4D97-AF65-F5344CB8AC3E}">
        <p14:creationId xmlns:p14="http://schemas.microsoft.com/office/powerpoint/2010/main" val="2518162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Describe what you see here.</a:t>
            </a:r>
          </a:p>
          <a:p>
            <a:r>
              <a:rPr lang="en-US" dirty="0" smtClean="0"/>
              <a:t>What story can you see developing?</a:t>
            </a:r>
          </a:p>
          <a:p>
            <a:r>
              <a:rPr lang="en-US" dirty="0" smtClean="0"/>
              <a:t>What further information would you want to have? What questions do you have?</a:t>
            </a:r>
          </a:p>
          <a:p>
            <a:r>
              <a:rPr lang="en-US" dirty="0" smtClean="0"/>
              <a:t>What recommendations do you have for the company based on what is in front of you?</a:t>
            </a:r>
            <a:endParaRPr lang="en-US" dirty="0"/>
          </a:p>
        </p:txBody>
      </p:sp>
      <p:sp>
        <p:nvSpPr>
          <p:cNvPr id="2" name="Slide Number Placeholder 1"/>
          <p:cNvSpPr>
            <a:spLocks noGrp="1"/>
          </p:cNvSpPr>
          <p:nvPr>
            <p:ph type="sldNum" sz="quarter" idx="12"/>
          </p:nvPr>
        </p:nvSpPr>
        <p:spPr/>
        <p:txBody>
          <a:bodyPr/>
          <a:lstStyle/>
          <a:p>
            <a:fld id="{DE52D77E-2BAD-A94C-84C2-A545B6399BC1}" type="slidenum">
              <a:rPr lang="en-US" smtClean="0">
                <a:solidFill>
                  <a:schemeClr val="bg1"/>
                </a:solidFill>
              </a:rPr>
              <a:t>25</a:t>
            </a:fld>
            <a:endParaRPr lang="en-US" dirty="0">
              <a:solidFill>
                <a:schemeClr val="bg1"/>
              </a:solidFill>
            </a:endParaRPr>
          </a:p>
        </p:txBody>
      </p:sp>
      <p:sp>
        <p:nvSpPr>
          <p:cNvPr id="3" name="TextBox 2"/>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6" name="Rectangle 5"/>
          <p:cNvSpPr/>
          <p:nvPr/>
        </p:nvSpPr>
        <p:spPr>
          <a:xfrm>
            <a:off x="1767254" y="158261"/>
            <a:ext cx="7248730" cy="646331"/>
          </a:xfrm>
          <a:prstGeom prst="rect">
            <a:avLst/>
          </a:prstGeom>
        </p:spPr>
        <p:txBody>
          <a:bodyPr wrap="square">
            <a:spAutoFit/>
          </a:bodyPr>
          <a:lstStyle/>
          <a:p>
            <a:pPr algn="r"/>
            <a:r>
              <a:rPr lang="en-US" sz="3600" b="1" dirty="0">
                <a:solidFill>
                  <a:schemeClr val="bg1"/>
                </a:solidFill>
              </a:rPr>
              <a:t>DCI Training </a:t>
            </a:r>
            <a:r>
              <a:rPr lang="en-US" sz="3600" b="1" dirty="0" smtClean="0">
                <a:solidFill>
                  <a:schemeClr val="bg1"/>
                </a:solidFill>
              </a:rPr>
              <a:t>Co – Breakout Task</a:t>
            </a:r>
            <a:endParaRPr lang="en-US" sz="3600" b="1" dirty="0">
              <a:solidFill>
                <a:schemeClr val="bg1"/>
              </a:solidFill>
            </a:endParaRPr>
          </a:p>
        </p:txBody>
      </p:sp>
    </p:spTree>
    <p:extLst>
      <p:ext uri="{BB962C8B-B14F-4D97-AF65-F5344CB8AC3E}">
        <p14:creationId xmlns:p14="http://schemas.microsoft.com/office/powerpoint/2010/main" val="377581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846" y="1058872"/>
            <a:ext cx="8229600" cy="679181"/>
          </a:xfrm>
        </p:spPr>
        <p:txBody>
          <a:bodyPr>
            <a:normAutofit fontScale="90000"/>
          </a:bodyPr>
          <a:lstStyle/>
          <a:p>
            <a:pPr algn="l"/>
            <a:r>
              <a:rPr lang="en-US" sz="2400" i="1" dirty="0" smtClean="0"/>
              <a:t>Science Technology Sales Department </a:t>
            </a:r>
            <a:r>
              <a:rPr lang="en-US" sz="2400" dirty="0" smtClean="0"/>
              <a:t>– </a:t>
            </a:r>
            <a:br>
              <a:rPr lang="en-US" sz="2400" dirty="0" smtClean="0"/>
            </a:br>
            <a:r>
              <a:rPr lang="en-US" sz="2400" dirty="0"/>
              <a:t> </a:t>
            </a:r>
            <a:r>
              <a:rPr lang="en-US" sz="2400" dirty="0" smtClean="0"/>
              <a:t>                        </a:t>
            </a:r>
            <a:r>
              <a:rPr lang="en-US" sz="3100" b="1" dirty="0" smtClean="0">
                <a:solidFill>
                  <a:schemeClr val="accent1"/>
                </a:solidFill>
              </a:rPr>
              <a:t>Incumbency to Availability Comparison</a:t>
            </a:r>
            <a:endParaRPr lang="en-US" sz="3100" b="1" dirty="0">
              <a:solidFill>
                <a:schemeClr val="accent1"/>
              </a:solidFill>
            </a:endParaRPr>
          </a:p>
        </p:txBody>
      </p:sp>
      <p:sp>
        <p:nvSpPr>
          <p:cNvPr id="2" name="Slide Number Placeholder 1"/>
          <p:cNvSpPr>
            <a:spLocks noGrp="1"/>
          </p:cNvSpPr>
          <p:nvPr>
            <p:ph type="sldNum" sz="quarter" idx="12"/>
          </p:nvPr>
        </p:nvSpPr>
        <p:spPr/>
        <p:txBody>
          <a:bodyPr/>
          <a:lstStyle/>
          <a:p>
            <a:fld id="{DE52D77E-2BAD-A94C-84C2-A545B6399BC1}" type="slidenum">
              <a:rPr lang="en-US" smtClean="0">
                <a:solidFill>
                  <a:schemeClr val="bg1"/>
                </a:solidFill>
              </a:rPr>
              <a:t>26</a:t>
            </a:fld>
            <a:endParaRPr lang="en-US">
              <a:solidFill>
                <a:schemeClr val="bg1"/>
              </a:solidFill>
            </a:endParaRPr>
          </a:p>
        </p:txBody>
      </p:sp>
      <p:sp>
        <p:nvSpPr>
          <p:cNvPr id="3" name="TextBox 2"/>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pic>
        <p:nvPicPr>
          <p:cNvPr id="5" name="Picture 4"/>
          <p:cNvPicPr>
            <a:picLocks noChangeAspect="1"/>
          </p:cNvPicPr>
          <p:nvPr/>
        </p:nvPicPr>
        <p:blipFill>
          <a:blip r:embed="rId2"/>
          <a:stretch>
            <a:fillRect/>
          </a:stretch>
        </p:blipFill>
        <p:spPr>
          <a:xfrm>
            <a:off x="91059" y="1853344"/>
            <a:ext cx="8924925" cy="4048125"/>
          </a:xfrm>
          <a:prstGeom prst="rect">
            <a:avLst/>
          </a:prstGeom>
          <a:ln>
            <a:solidFill>
              <a:schemeClr val="accent1"/>
            </a:solidFill>
          </a:ln>
        </p:spPr>
      </p:pic>
      <p:sp>
        <p:nvSpPr>
          <p:cNvPr id="6" name="Rectangle 5"/>
          <p:cNvSpPr/>
          <p:nvPr/>
        </p:nvSpPr>
        <p:spPr>
          <a:xfrm>
            <a:off x="1767254" y="158261"/>
            <a:ext cx="7248730" cy="646331"/>
          </a:xfrm>
          <a:prstGeom prst="rect">
            <a:avLst/>
          </a:prstGeom>
        </p:spPr>
        <p:txBody>
          <a:bodyPr wrap="square">
            <a:spAutoFit/>
          </a:bodyPr>
          <a:lstStyle/>
          <a:p>
            <a:pPr algn="r"/>
            <a:r>
              <a:rPr lang="en-US" sz="3600" b="1" dirty="0">
                <a:solidFill>
                  <a:schemeClr val="bg1"/>
                </a:solidFill>
              </a:rPr>
              <a:t>DCI Training </a:t>
            </a:r>
            <a:r>
              <a:rPr lang="en-US" sz="3600" b="1" dirty="0" smtClean="0">
                <a:solidFill>
                  <a:schemeClr val="bg1"/>
                </a:solidFill>
              </a:rPr>
              <a:t>Co - </a:t>
            </a:r>
            <a:r>
              <a:rPr lang="en-US" sz="3600" b="1" dirty="0">
                <a:solidFill>
                  <a:schemeClr val="bg1"/>
                </a:solidFill>
              </a:rPr>
              <a:t>Current Workforce</a:t>
            </a:r>
          </a:p>
        </p:txBody>
      </p:sp>
    </p:spTree>
    <p:extLst>
      <p:ext uri="{BB962C8B-B14F-4D97-AF65-F5344CB8AC3E}">
        <p14:creationId xmlns:p14="http://schemas.microsoft.com/office/powerpoint/2010/main" val="3143463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00672" y="6492875"/>
            <a:ext cx="2133600" cy="365125"/>
          </a:xfrm>
        </p:spPr>
        <p:txBody>
          <a:bodyPr/>
          <a:lstStyle/>
          <a:p>
            <a:fld id="{DE52D77E-2BAD-A94C-84C2-A545B6399BC1}" type="slidenum">
              <a:rPr lang="en-US" smtClean="0">
                <a:solidFill>
                  <a:schemeClr val="bg1"/>
                </a:solidFill>
              </a:rPr>
              <a:t>27</a:t>
            </a:fld>
            <a:endParaRPr lang="en-US" dirty="0">
              <a:solidFill>
                <a:schemeClr val="bg1"/>
              </a:solidFill>
            </a:endParaRPr>
          </a:p>
        </p:txBody>
      </p:sp>
      <p:sp>
        <p:nvSpPr>
          <p:cNvPr id="3" name="TextBox 2"/>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4" name="TextBox 3"/>
          <p:cNvSpPr txBox="1"/>
          <p:nvPr/>
        </p:nvSpPr>
        <p:spPr>
          <a:xfrm>
            <a:off x="1811215" y="49518"/>
            <a:ext cx="7332785" cy="707886"/>
          </a:xfrm>
          <a:prstGeom prst="rect">
            <a:avLst/>
          </a:prstGeom>
          <a:noFill/>
        </p:spPr>
        <p:txBody>
          <a:bodyPr wrap="square" rtlCol="0">
            <a:spAutoFit/>
          </a:bodyPr>
          <a:lstStyle/>
          <a:p>
            <a:pPr algn="r"/>
            <a:r>
              <a:rPr lang="en-US" sz="4000" dirty="0" smtClean="0">
                <a:solidFill>
                  <a:schemeClr val="bg1"/>
                </a:solidFill>
              </a:rPr>
              <a:t>DCI Training Co - Applicant Flow</a:t>
            </a:r>
            <a:endParaRPr lang="en-US" sz="40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76495777"/>
              </p:ext>
            </p:extLst>
          </p:nvPr>
        </p:nvGraphicFramePr>
        <p:xfrm>
          <a:off x="192024" y="1076389"/>
          <a:ext cx="8732520" cy="3641685"/>
        </p:xfrm>
        <a:graphic>
          <a:graphicData uri="http://schemas.openxmlformats.org/drawingml/2006/table">
            <a:tbl>
              <a:tblPr>
                <a:tableStyleId>{5C22544A-7EE6-4342-B048-85BDC9FD1C3A}</a:tableStyleId>
              </a:tblPr>
              <a:tblGrid>
                <a:gridCol w="1709928">
                  <a:extLst>
                    <a:ext uri="{9D8B030D-6E8A-4147-A177-3AD203B41FA5}">
                      <a16:colId xmlns:a16="http://schemas.microsoft.com/office/drawing/2014/main" xmlns="" val="2839463603"/>
                    </a:ext>
                  </a:extLst>
                </a:gridCol>
                <a:gridCol w="566928">
                  <a:extLst>
                    <a:ext uri="{9D8B030D-6E8A-4147-A177-3AD203B41FA5}">
                      <a16:colId xmlns:a16="http://schemas.microsoft.com/office/drawing/2014/main" xmlns="" val="3782144021"/>
                    </a:ext>
                  </a:extLst>
                </a:gridCol>
                <a:gridCol w="466344">
                  <a:extLst>
                    <a:ext uri="{9D8B030D-6E8A-4147-A177-3AD203B41FA5}">
                      <a16:colId xmlns:a16="http://schemas.microsoft.com/office/drawing/2014/main" xmlns="" val="379987975"/>
                    </a:ext>
                  </a:extLst>
                </a:gridCol>
                <a:gridCol w="502920">
                  <a:extLst>
                    <a:ext uri="{9D8B030D-6E8A-4147-A177-3AD203B41FA5}">
                      <a16:colId xmlns:a16="http://schemas.microsoft.com/office/drawing/2014/main" xmlns="" val="1273408061"/>
                    </a:ext>
                  </a:extLst>
                </a:gridCol>
                <a:gridCol w="640080">
                  <a:extLst>
                    <a:ext uri="{9D8B030D-6E8A-4147-A177-3AD203B41FA5}">
                      <a16:colId xmlns:a16="http://schemas.microsoft.com/office/drawing/2014/main" xmlns="" val="3998919943"/>
                    </a:ext>
                  </a:extLst>
                </a:gridCol>
                <a:gridCol w="905256">
                  <a:extLst>
                    <a:ext uri="{9D8B030D-6E8A-4147-A177-3AD203B41FA5}">
                      <a16:colId xmlns:a16="http://schemas.microsoft.com/office/drawing/2014/main" xmlns="" val="3297118320"/>
                    </a:ext>
                  </a:extLst>
                </a:gridCol>
                <a:gridCol w="969264">
                  <a:extLst>
                    <a:ext uri="{9D8B030D-6E8A-4147-A177-3AD203B41FA5}">
                      <a16:colId xmlns:a16="http://schemas.microsoft.com/office/drawing/2014/main" xmlns="" val="2979365664"/>
                    </a:ext>
                  </a:extLst>
                </a:gridCol>
                <a:gridCol w="859536">
                  <a:extLst>
                    <a:ext uri="{9D8B030D-6E8A-4147-A177-3AD203B41FA5}">
                      <a16:colId xmlns:a16="http://schemas.microsoft.com/office/drawing/2014/main" xmlns="" val="2854497383"/>
                    </a:ext>
                  </a:extLst>
                </a:gridCol>
                <a:gridCol w="990892">
                  <a:extLst>
                    <a:ext uri="{9D8B030D-6E8A-4147-A177-3AD203B41FA5}">
                      <a16:colId xmlns:a16="http://schemas.microsoft.com/office/drawing/2014/main" xmlns="" val="3485447963"/>
                    </a:ext>
                  </a:extLst>
                </a:gridCol>
                <a:gridCol w="1121372">
                  <a:extLst>
                    <a:ext uri="{9D8B030D-6E8A-4147-A177-3AD203B41FA5}">
                      <a16:colId xmlns:a16="http://schemas.microsoft.com/office/drawing/2014/main" xmlns="" val="3708080026"/>
                    </a:ext>
                  </a:extLst>
                </a:gridCol>
              </a:tblGrid>
              <a:tr h="227925">
                <a:tc>
                  <a:txBody>
                    <a:bodyPr/>
                    <a:lstStyle/>
                    <a:p>
                      <a:pPr algn="l" fontAlgn="b"/>
                      <a:r>
                        <a:rPr lang="en-US" sz="1400" b="1" u="none" strike="noStrike" dirty="0">
                          <a:effectLst/>
                        </a:rPr>
                        <a:t>Writer Position</a:t>
                      </a:r>
                      <a:endParaRPr lang="en-US" sz="1400" b="1"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2417102738"/>
                  </a:ext>
                </a:extLst>
              </a:tr>
              <a:tr h="182340">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3002422826"/>
                  </a:ext>
                </a:extLst>
              </a:tr>
              <a:tr h="320918">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White</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Black</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Asian</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Hispanic</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Pacific Islander</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American Indian</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Two or More</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Unknown Race</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400" u="none" strike="noStrike">
                          <a:effectLst/>
                        </a:rPr>
                        <a:t>Unknown Gender</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410783444"/>
                  </a:ext>
                </a:extLst>
              </a:tr>
              <a:tr h="182340">
                <a:tc>
                  <a:txBody>
                    <a:bodyPr/>
                    <a:lstStyle/>
                    <a:p>
                      <a:pPr algn="l" fontAlgn="b"/>
                      <a:r>
                        <a:rPr lang="en-US" sz="1400" u="none" strike="noStrike">
                          <a:effectLst/>
                        </a:rPr>
                        <a:t>Male</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56</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xmlns="" val="1426750021"/>
                  </a:ext>
                </a:extLst>
              </a:tr>
              <a:tr h="191457">
                <a:tc>
                  <a:txBody>
                    <a:bodyPr/>
                    <a:lstStyle/>
                    <a:p>
                      <a:pPr algn="l" fontAlgn="b"/>
                      <a:r>
                        <a:rPr lang="en-US" sz="1400" u="none" strike="noStrike">
                          <a:effectLst/>
                        </a:rPr>
                        <a:t>Female</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354</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xmlns="" val="1781633018"/>
                  </a:ext>
                </a:extLst>
              </a:tr>
              <a:tr h="191457">
                <a:tc>
                  <a:txBody>
                    <a:bodyPr/>
                    <a:lstStyle/>
                    <a:p>
                      <a:pPr algn="l" fontAlgn="b"/>
                      <a:r>
                        <a:rPr lang="en-US" sz="1400" u="none" strike="noStrike">
                          <a:effectLst/>
                        </a:rPr>
                        <a:t>TOTALS</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410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a:effectLst/>
                        </a:rPr>
                        <a:t>66</a:t>
                      </a:r>
                      <a:endParaRPr lang="en-US" sz="1400" b="0" i="0" u="none" strike="noStrike">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xmlns="" val="1347493075"/>
                  </a:ext>
                </a:extLst>
              </a:tr>
              <a:tr h="182340">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2022410283"/>
                  </a:ext>
                </a:extLst>
              </a:tr>
              <a:tr h="182340">
                <a:tc>
                  <a:txBody>
                    <a:bodyPr/>
                    <a:lstStyle/>
                    <a:p>
                      <a:pPr algn="l" fontAlgn="b"/>
                      <a:r>
                        <a:rPr lang="en-US" sz="1400" u="sng" strike="noStrike">
                          <a:effectLst/>
                        </a:rPr>
                        <a:t>Recruiting Sources</a:t>
                      </a:r>
                      <a:endParaRPr lang="en-US" sz="1400" b="1" i="0" u="sng"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1894571093"/>
                  </a:ext>
                </a:extLst>
              </a:tr>
              <a:tr h="182340">
                <a:tc>
                  <a:txBody>
                    <a:bodyPr/>
                    <a:lstStyle/>
                    <a:p>
                      <a:pPr algn="l" fontAlgn="b"/>
                      <a:r>
                        <a:rPr lang="en-US" sz="1400" u="none" strike="noStrike">
                          <a:effectLst/>
                        </a:rPr>
                        <a:t>Atlanda Writers Club</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1069101911"/>
                  </a:ext>
                </a:extLst>
              </a:tr>
              <a:tr h="182340">
                <a:tc>
                  <a:txBody>
                    <a:bodyPr/>
                    <a:lstStyle/>
                    <a:p>
                      <a:pPr algn="l" fontAlgn="b"/>
                      <a:r>
                        <a:rPr lang="en-US" sz="1400" u="none" strike="noStrike" dirty="0" err="1" smtClean="0">
                          <a:effectLst/>
                        </a:rPr>
                        <a:t>Linkedin</a:t>
                      </a:r>
                      <a:endParaRPr lang="en-US" sz="14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2366736449"/>
                  </a:ext>
                </a:extLst>
              </a:tr>
              <a:tr h="182340">
                <a:tc>
                  <a:txBody>
                    <a:bodyPr/>
                    <a:lstStyle/>
                    <a:p>
                      <a:pPr algn="l" fontAlgn="b"/>
                      <a:r>
                        <a:rPr lang="en-US" sz="1400" u="none" strike="noStrike">
                          <a:effectLst/>
                        </a:rPr>
                        <a:t>Clark Atlanta University</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4070607672"/>
                  </a:ext>
                </a:extLst>
              </a:tr>
              <a:tr h="182340">
                <a:tc>
                  <a:txBody>
                    <a:bodyPr/>
                    <a:lstStyle/>
                    <a:p>
                      <a:pPr algn="l" fontAlgn="b"/>
                      <a:r>
                        <a:rPr lang="en-US" sz="1400" u="none" strike="noStrike">
                          <a:effectLst/>
                        </a:rPr>
                        <a:t>Piedmont College</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519760175"/>
                  </a:ext>
                </a:extLst>
              </a:tr>
              <a:tr h="182340">
                <a:tc>
                  <a:txBody>
                    <a:bodyPr/>
                    <a:lstStyle/>
                    <a:p>
                      <a:pPr algn="l" fontAlgn="b"/>
                      <a:r>
                        <a:rPr lang="en-US" sz="1400" u="none" strike="noStrike" dirty="0">
                          <a:effectLst/>
                        </a:rPr>
                        <a:t>Savannah State </a:t>
                      </a:r>
                      <a:r>
                        <a:rPr lang="en-US" sz="1400" u="none" strike="noStrike" dirty="0" err="1" smtClean="0">
                          <a:effectLst/>
                        </a:rPr>
                        <a:t>Univ</a:t>
                      </a:r>
                      <a:endParaRPr lang="en-US" sz="14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1962132491"/>
                  </a:ext>
                </a:extLst>
              </a:tr>
              <a:tr h="182340">
                <a:tc>
                  <a:txBody>
                    <a:bodyPr/>
                    <a:lstStyle/>
                    <a:p>
                      <a:pPr algn="l" fontAlgn="b"/>
                      <a:r>
                        <a:rPr lang="en-US" sz="1400" u="none" strike="noStrike">
                          <a:effectLst/>
                        </a:rPr>
                        <a:t>Village Writers Group </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1424565453"/>
                  </a:ext>
                </a:extLst>
              </a:tr>
              <a:tr h="182340">
                <a:tc>
                  <a:txBody>
                    <a:bodyPr/>
                    <a:lstStyle/>
                    <a:p>
                      <a:pPr algn="l" fontAlgn="b"/>
                      <a:r>
                        <a:rPr lang="en-US" sz="1400" u="none" strike="noStrike">
                          <a:effectLst/>
                        </a:rPr>
                        <a:t>Georgia Writers Association</a:t>
                      </a:r>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xmlns="" val="1984464464"/>
                  </a:ext>
                </a:extLst>
              </a:tr>
            </a:tbl>
          </a:graphicData>
        </a:graphic>
      </p:graphicFrame>
      <p:pic>
        <p:nvPicPr>
          <p:cNvPr id="7" name="Picture 6"/>
          <p:cNvPicPr>
            <a:picLocks noChangeAspect="1"/>
          </p:cNvPicPr>
          <p:nvPr/>
        </p:nvPicPr>
        <p:blipFill>
          <a:blip r:embed="rId2"/>
          <a:stretch>
            <a:fillRect/>
          </a:stretch>
        </p:blipFill>
        <p:spPr>
          <a:xfrm>
            <a:off x="2754857" y="2656311"/>
            <a:ext cx="6169687" cy="3682303"/>
          </a:xfrm>
          <a:prstGeom prst="rect">
            <a:avLst/>
          </a:prstGeom>
        </p:spPr>
      </p:pic>
    </p:spTree>
    <p:extLst>
      <p:ext uri="{BB962C8B-B14F-4D97-AF65-F5344CB8AC3E}">
        <p14:creationId xmlns:p14="http://schemas.microsoft.com/office/powerpoint/2010/main" val="2488117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7248" y="6492875"/>
            <a:ext cx="2133600" cy="365125"/>
          </a:xfrm>
        </p:spPr>
        <p:txBody>
          <a:bodyPr/>
          <a:lstStyle/>
          <a:p>
            <a:fld id="{DE52D77E-2BAD-A94C-84C2-A545B6399BC1}" type="slidenum">
              <a:rPr lang="en-US" smtClean="0">
                <a:solidFill>
                  <a:schemeClr val="bg1"/>
                </a:solidFill>
              </a:rPr>
              <a:t>28</a:t>
            </a:fld>
            <a:endParaRPr lang="en-US" dirty="0">
              <a:solidFill>
                <a:schemeClr val="bg1"/>
              </a:solidFill>
            </a:endParaRPr>
          </a:p>
        </p:txBody>
      </p:sp>
      <p:sp>
        <p:nvSpPr>
          <p:cNvPr id="3" name="TextBox 2"/>
          <p:cNvSpPr txBox="1"/>
          <p:nvPr/>
        </p:nvSpPr>
        <p:spPr>
          <a:xfrm>
            <a:off x="1856232" y="173736"/>
            <a:ext cx="7287768" cy="646331"/>
          </a:xfrm>
          <a:prstGeom prst="rect">
            <a:avLst/>
          </a:prstGeom>
          <a:noFill/>
        </p:spPr>
        <p:txBody>
          <a:bodyPr wrap="square" rtlCol="0">
            <a:spAutoFit/>
          </a:bodyPr>
          <a:lstStyle/>
          <a:p>
            <a:pPr algn="r"/>
            <a:r>
              <a:rPr lang="en-US" sz="3600" dirty="0" smtClean="0">
                <a:solidFill>
                  <a:schemeClr val="bg1"/>
                </a:solidFill>
              </a:rPr>
              <a:t>DCI Training Co - Workforce Retention</a:t>
            </a:r>
            <a:endParaRPr lang="en-US" sz="3600" dirty="0">
              <a:solidFill>
                <a:schemeClr val="bg1"/>
              </a:solidFill>
            </a:endParaRPr>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graphicFrame>
        <p:nvGraphicFramePr>
          <p:cNvPr id="5" name="Table 4"/>
          <p:cNvGraphicFramePr>
            <a:graphicFrameLocks noGrp="1"/>
          </p:cNvGraphicFramePr>
          <p:nvPr>
            <p:extLst>
              <p:ext uri="{D42A27DB-BD31-4B8C-83A1-F6EECF244321}">
                <p14:modId xmlns:p14="http://schemas.microsoft.com/office/powerpoint/2010/main" val="1088025629"/>
              </p:ext>
            </p:extLst>
          </p:nvPr>
        </p:nvGraphicFramePr>
        <p:xfrm>
          <a:off x="328780" y="3003598"/>
          <a:ext cx="8579995" cy="2310507"/>
        </p:xfrm>
        <a:graphic>
          <a:graphicData uri="http://schemas.openxmlformats.org/drawingml/2006/table">
            <a:tbl>
              <a:tblPr firstRow="1" bandRow="1">
                <a:tableStyleId>{5C22544A-7EE6-4342-B048-85BDC9FD1C3A}</a:tableStyleId>
              </a:tblPr>
              <a:tblGrid>
                <a:gridCol w="827596">
                  <a:extLst>
                    <a:ext uri="{9D8B030D-6E8A-4147-A177-3AD203B41FA5}">
                      <a16:colId xmlns:a16="http://schemas.microsoft.com/office/drawing/2014/main" xmlns="" val="3015462298"/>
                    </a:ext>
                  </a:extLst>
                </a:gridCol>
                <a:gridCol w="646430">
                  <a:extLst>
                    <a:ext uri="{9D8B030D-6E8A-4147-A177-3AD203B41FA5}">
                      <a16:colId xmlns:a16="http://schemas.microsoft.com/office/drawing/2014/main" xmlns="" val="749660425"/>
                    </a:ext>
                  </a:extLst>
                </a:gridCol>
                <a:gridCol w="827596">
                  <a:extLst>
                    <a:ext uri="{9D8B030D-6E8A-4147-A177-3AD203B41FA5}">
                      <a16:colId xmlns:a16="http://schemas.microsoft.com/office/drawing/2014/main" xmlns="" val="579544648"/>
                    </a:ext>
                  </a:extLst>
                </a:gridCol>
                <a:gridCol w="646430">
                  <a:extLst>
                    <a:ext uri="{9D8B030D-6E8A-4147-A177-3AD203B41FA5}">
                      <a16:colId xmlns:a16="http://schemas.microsoft.com/office/drawing/2014/main" xmlns="" val="1412030598"/>
                    </a:ext>
                  </a:extLst>
                </a:gridCol>
                <a:gridCol w="827596">
                  <a:extLst>
                    <a:ext uri="{9D8B030D-6E8A-4147-A177-3AD203B41FA5}">
                      <a16:colId xmlns:a16="http://schemas.microsoft.com/office/drawing/2014/main" xmlns="" val="1885508362"/>
                    </a:ext>
                  </a:extLst>
                </a:gridCol>
                <a:gridCol w="940118">
                  <a:extLst>
                    <a:ext uri="{9D8B030D-6E8A-4147-A177-3AD203B41FA5}">
                      <a16:colId xmlns:a16="http://schemas.microsoft.com/office/drawing/2014/main" xmlns="" val="1896142873"/>
                    </a:ext>
                  </a:extLst>
                </a:gridCol>
                <a:gridCol w="827596">
                  <a:extLst>
                    <a:ext uri="{9D8B030D-6E8A-4147-A177-3AD203B41FA5}">
                      <a16:colId xmlns:a16="http://schemas.microsoft.com/office/drawing/2014/main" xmlns="" val="740737304"/>
                    </a:ext>
                  </a:extLst>
                </a:gridCol>
                <a:gridCol w="992822">
                  <a:extLst>
                    <a:ext uri="{9D8B030D-6E8A-4147-A177-3AD203B41FA5}">
                      <a16:colId xmlns:a16="http://schemas.microsoft.com/office/drawing/2014/main" xmlns="" val="348858266"/>
                    </a:ext>
                  </a:extLst>
                </a:gridCol>
                <a:gridCol w="1010969">
                  <a:extLst>
                    <a:ext uri="{9D8B030D-6E8A-4147-A177-3AD203B41FA5}">
                      <a16:colId xmlns:a16="http://schemas.microsoft.com/office/drawing/2014/main" xmlns="" val="811293068"/>
                    </a:ext>
                  </a:extLst>
                </a:gridCol>
                <a:gridCol w="1032842">
                  <a:extLst>
                    <a:ext uri="{9D8B030D-6E8A-4147-A177-3AD203B41FA5}">
                      <a16:colId xmlns:a16="http://schemas.microsoft.com/office/drawing/2014/main" xmlns="" val="1001183983"/>
                    </a:ext>
                  </a:extLst>
                </a:gridCol>
              </a:tblGrid>
              <a:tr h="975951">
                <a:tc gridSpan="2">
                  <a:txBody>
                    <a:bodyPr/>
                    <a:lstStyle/>
                    <a:p>
                      <a:pPr algn="ctr"/>
                      <a:r>
                        <a:rPr lang="en-US" dirty="0" smtClean="0"/>
                        <a:t>Year</a:t>
                      </a:r>
                      <a:r>
                        <a:rPr lang="en-US" baseline="0" dirty="0" smtClean="0"/>
                        <a:t> Start </a:t>
                      </a:r>
                    </a:p>
                    <a:p>
                      <a:pPr algn="ctr"/>
                      <a:r>
                        <a:rPr lang="en-US" baseline="0" dirty="0" smtClean="0"/>
                        <a:t>Count</a:t>
                      </a:r>
                      <a:endParaRPr lang="en-US" dirty="0"/>
                    </a:p>
                  </a:txBody>
                  <a:tcPr anchor="ctr"/>
                </a:tc>
                <a:tc hMerge="1">
                  <a:txBody>
                    <a:bodyPr/>
                    <a:lstStyle/>
                    <a:p>
                      <a:endParaRPr lang="en-US" dirty="0"/>
                    </a:p>
                  </a:txBody>
                  <a:tcPr/>
                </a:tc>
                <a:tc gridSpan="2">
                  <a:txBody>
                    <a:bodyPr/>
                    <a:lstStyle/>
                    <a:p>
                      <a:pPr algn="ctr"/>
                      <a:r>
                        <a:rPr lang="en-US" dirty="0" smtClean="0"/>
                        <a:t>Year End</a:t>
                      </a:r>
                    </a:p>
                    <a:p>
                      <a:pPr algn="ctr"/>
                      <a:r>
                        <a:rPr lang="en-US" dirty="0" smtClean="0"/>
                        <a:t>Count</a:t>
                      </a:r>
                      <a:endParaRPr lang="en-US" dirty="0"/>
                    </a:p>
                  </a:txBody>
                  <a:tcPr anchor="ctr"/>
                </a:tc>
                <a:tc hMerge="1">
                  <a:txBody>
                    <a:bodyPr/>
                    <a:lstStyle/>
                    <a:p>
                      <a:endParaRPr lang="en-US" dirty="0"/>
                    </a:p>
                  </a:txBody>
                  <a:tcPr/>
                </a:tc>
                <a:tc gridSpan="2">
                  <a:txBody>
                    <a:bodyPr/>
                    <a:lstStyle/>
                    <a:p>
                      <a:pPr algn="ctr"/>
                      <a:r>
                        <a:rPr lang="en-US" dirty="0" smtClean="0"/>
                        <a:t>Terminations </a:t>
                      </a:r>
                    </a:p>
                    <a:p>
                      <a:pPr algn="ctr"/>
                      <a:r>
                        <a:rPr lang="en-US" dirty="0" smtClean="0"/>
                        <a:t>Count</a:t>
                      </a:r>
                      <a:endParaRPr lang="en-US" dirty="0"/>
                    </a:p>
                  </a:txBody>
                  <a:tcPr anchor="ctr"/>
                </a:tc>
                <a:tc hMerge="1">
                  <a:txBody>
                    <a:bodyPr/>
                    <a:lstStyle/>
                    <a:p>
                      <a:pPr algn="ctr"/>
                      <a:endParaRPr lang="en-US" dirty="0"/>
                    </a:p>
                  </a:txBody>
                  <a:tcPr anchor="ctr"/>
                </a:tc>
                <a:tc gridSpan="2">
                  <a:txBody>
                    <a:bodyPr/>
                    <a:lstStyle/>
                    <a:p>
                      <a:pPr algn="ctr"/>
                      <a:r>
                        <a:rPr lang="en-US" dirty="0" smtClean="0"/>
                        <a:t>Promotions</a:t>
                      </a:r>
                      <a:r>
                        <a:rPr lang="en-US" baseline="0" dirty="0" smtClean="0"/>
                        <a:t> Into </a:t>
                      </a:r>
                    </a:p>
                    <a:p>
                      <a:pPr algn="ctr"/>
                      <a:r>
                        <a:rPr lang="en-US" baseline="0" dirty="0" smtClean="0"/>
                        <a:t>Count</a:t>
                      </a:r>
                      <a:endParaRPr lang="en-US" dirty="0"/>
                    </a:p>
                  </a:txBody>
                  <a:tcPr anchor="ctr"/>
                </a:tc>
                <a:tc hMerge="1">
                  <a:txBody>
                    <a:bodyPr/>
                    <a:lstStyle/>
                    <a:p>
                      <a:pPr algn="ctr"/>
                      <a:endParaRPr lang="en-US" dirty="0"/>
                    </a:p>
                  </a:txBody>
                  <a:tcPr anchor="ctr"/>
                </a:tc>
                <a:tc gridSpan="2">
                  <a:txBody>
                    <a:bodyPr/>
                    <a:lstStyle/>
                    <a:p>
                      <a:pPr algn="ctr"/>
                      <a:r>
                        <a:rPr lang="en-US" dirty="0" smtClean="0"/>
                        <a:t>Promotions Out of </a:t>
                      </a:r>
                    </a:p>
                    <a:p>
                      <a:pPr algn="ctr"/>
                      <a:r>
                        <a:rPr lang="en-US" baseline="0" dirty="0" smtClean="0"/>
                        <a:t>Count</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xmlns="" val="686482312"/>
                  </a:ext>
                </a:extLst>
              </a:tr>
              <a:tr h="527538">
                <a:tc>
                  <a:txBody>
                    <a:bodyPr/>
                    <a:lstStyle/>
                    <a:p>
                      <a:pPr algn="ctr"/>
                      <a:r>
                        <a:rPr lang="en-US" sz="1600" dirty="0" smtClean="0"/>
                        <a:t>Female</a:t>
                      </a:r>
                      <a:endParaRPr lang="en-US" sz="1600" dirty="0"/>
                    </a:p>
                  </a:txBody>
                  <a:tcPr anchor="ctr"/>
                </a:tc>
                <a:tc>
                  <a:txBody>
                    <a:bodyPr/>
                    <a:lstStyle/>
                    <a:p>
                      <a:pPr algn="ctr"/>
                      <a:r>
                        <a:rPr lang="en-US" sz="1600" dirty="0" smtClean="0"/>
                        <a:t>Male</a:t>
                      </a:r>
                      <a:endParaRPr lang="en-US" sz="1600" dirty="0"/>
                    </a:p>
                  </a:txBody>
                  <a:tcPr anchor="ctr"/>
                </a:tc>
                <a:tc>
                  <a:txBody>
                    <a:bodyPr/>
                    <a:lstStyle/>
                    <a:p>
                      <a:pPr algn="ctr"/>
                      <a:r>
                        <a:rPr lang="en-US" sz="1600" dirty="0" smtClean="0"/>
                        <a:t>Female</a:t>
                      </a:r>
                      <a:endParaRPr lang="en-US" sz="1600" dirty="0"/>
                    </a:p>
                  </a:txBody>
                  <a:tcPr anchor="ctr"/>
                </a:tc>
                <a:tc>
                  <a:txBody>
                    <a:bodyPr/>
                    <a:lstStyle/>
                    <a:p>
                      <a:pPr algn="ctr"/>
                      <a:r>
                        <a:rPr lang="en-US" sz="1600" dirty="0" smtClean="0"/>
                        <a:t>Male</a:t>
                      </a:r>
                      <a:endParaRPr lang="en-US" sz="1600" dirty="0"/>
                    </a:p>
                  </a:txBody>
                  <a:tcPr anchor="ctr"/>
                </a:tc>
                <a:tc>
                  <a:txBody>
                    <a:bodyPr/>
                    <a:lstStyle/>
                    <a:p>
                      <a:pPr algn="ctr"/>
                      <a:r>
                        <a:rPr lang="en-US" sz="1600" dirty="0" smtClean="0"/>
                        <a:t>Female</a:t>
                      </a:r>
                      <a:endParaRPr lang="en-US" sz="1600" dirty="0"/>
                    </a:p>
                  </a:txBody>
                  <a:tcPr anchor="ctr"/>
                </a:tc>
                <a:tc>
                  <a:txBody>
                    <a:bodyPr/>
                    <a:lstStyle/>
                    <a:p>
                      <a:pPr algn="ctr"/>
                      <a:r>
                        <a:rPr lang="en-US" sz="1600" dirty="0" smtClean="0"/>
                        <a:t>Male</a:t>
                      </a:r>
                      <a:endParaRPr lang="en-US" sz="1600" dirty="0"/>
                    </a:p>
                  </a:txBody>
                  <a:tcPr anchor="ctr"/>
                </a:tc>
                <a:tc>
                  <a:txBody>
                    <a:bodyPr/>
                    <a:lstStyle/>
                    <a:p>
                      <a:pPr algn="ctr"/>
                      <a:r>
                        <a:rPr lang="en-US" sz="1600" dirty="0" smtClean="0"/>
                        <a:t>Female</a:t>
                      </a:r>
                      <a:endParaRPr lang="en-US" sz="1600" dirty="0"/>
                    </a:p>
                  </a:txBody>
                  <a:tcPr anchor="ctr"/>
                </a:tc>
                <a:tc>
                  <a:txBody>
                    <a:bodyPr/>
                    <a:lstStyle/>
                    <a:p>
                      <a:pPr algn="ctr"/>
                      <a:r>
                        <a:rPr lang="en-US" sz="1600" dirty="0" smtClean="0"/>
                        <a:t>Male</a:t>
                      </a:r>
                      <a:endParaRPr lang="en-US" sz="1600" dirty="0"/>
                    </a:p>
                  </a:txBody>
                  <a:tcPr anchor="ctr"/>
                </a:tc>
                <a:tc>
                  <a:txBody>
                    <a:bodyPr/>
                    <a:lstStyle/>
                    <a:p>
                      <a:pPr algn="ctr"/>
                      <a:r>
                        <a:rPr lang="en-US" sz="1600" dirty="0" smtClean="0"/>
                        <a:t>Female</a:t>
                      </a:r>
                      <a:endParaRPr lang="en-US" sz="1600" dirty="0"/>
                    </a:p>
                  </a:txBody>
                  <a:tcPr anchor="ctr"/>
                </a:tc>
                <a:tc>
                  <a:txBody>
                    <a:bodyPr/>
                    <a:lstStyle/>
                    <a:p>
                      <a:pPr algn="ctr"/>
                      <a:r>
                        <a:rPr lang="en-US" sz="1600" dirty="0" smtClean="0"/>
                        <a:t>Male</a:t>
                      </a:r>
                      <a:endParaRPr lang="en-US" sz="1600" dirty="0"/>
                    </a:p>
                  </a:txBody>
                  <a:tcPr anchor="ctr"/>
                </a:tc>
                <a:extLst>
                  <a:ext uri="{0D108BD9-81ED-4DB2-BD59-A6C34878D82A}">
                    <a16:rowId xmlns:a16="http://schemas.microsoft.com/office/drawing/2014/main" xmlns="" val="643719149"/>
                  </a:ext>
                </a:extLst>
              </a:tr>
              <a:tr h="807018">
                <a:tc>
                  <a:txBody>
                    <a:bodyPr/>
                    <a:lstStyle/>
                    <a:p>
                      <a:pPr algn="ctr"/>
                      <a:r>
                        <a:rPr lang="en-US" dirty="0" smtClean="0"/>
                        <a:t>50</a:t>
                      </a:r>
                      <a:endParaRPr lang="en-US" dirty="0"/>
                    </a:p>
                  </a:txBody>
                  <a:tcPr anchor="ctr"/>
                </a:tc>
                <a:tc>
                  <a:txBody>
                    <a:bodyPr/>
                    <a:lstStyle/>
                    <a:p>
                      <a:pPr algn="ctr"/>
                      <a:r>
                        <a:rPr lang="en-US" dirty="0" smtClean="0"/>
                        <a:t>150</a:t>
                      </a:r>
                      <a:endParaRPr lang="en-US" dirty="0"/>
                    </a:p>
                  </a:txBody>
                  <a:tcPr anchor="ctr"/>
                </a:tc>
                <a:tc>
                  <a:txBody>
                    <a:bodyPr/>
                    <a:lstStyle/>
                    <a:p>
                      <a:pPr algn="ctr"/>
                      <a:r>
                        <a:rPr lang="en-US" dirty="0" smtClean="0"/>
                        <a:t>35</a:t>
                      </a:r>
                      <a:endParaRPr lang="en-US" dirty="0"/>
                    </a:p>
                  </a:txBody>
                  <a:tcPr anchor="ctr"/>
                </a:tc>
                <a:tc>
                  <a:txBody>
                    <a:bodyPr/>
                    <a:lstStyle/>
                    <a:p>
                      <a:pPr algn="ctr"/>
                      <a:r>
                        <a:rPr lang="en-US" dirty="0" smtClean="0"/>
                        <a:t>155</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5</a:t>
                      </a:r>
                      <a:endParaRPr lang="en-US" dirty="0"/>
                    </a:p>
                  </a:txBody>
                  <a:tcPr anchor="ctr"/>
                </a:tc>
                <a:extLst>
                  <a:ext uri="{0D108BD9-81ED-4DB2-BD59-A6C34878D82A}">
                    <a16:rowId xmlns:a16="http://schemas.microsoft.com/office/drawing/2014/main" xmlns="" val="1125026962"/>
                  </a:ext>
                </a:extLst>
              </a:tr>
            </a:tbl>
          </a:graphicData>
        </a:graphic>
      </p:graphicFrame>
      <p:sp>
        <p:nvSpPr>
          <p:cNvPr id="6" name="TextBox 5"/>
          <p:cNvSpPr txBox="1"/>
          <p:nvPr/>
        </p:nvSpPr>
        <p:spPr>
          <a:xfrm>
            <a:off x="273197" y="1302645"/>
            <a:ext cx="8691162" cy="1477328"/>
          </a:xfrm>
          <a:prstGeom prst="rect">
            <a:avLst/>
          </a:prstGeom>
          <a:noFill/>
        </p:spPr>
        <p:txBody>
          <a:bodyPr wrap="none" rtlCol="0">
            <a:spAutoFit/>
          </a:bodyPr>
          <a:lstStyle/>
          <a:p>
            <a:r>
              <a:rPr lang="en-US" dirty="0" smtClean="0"/>
              <a:t>Year over year, the DCI Training Company has found underutilization of females in the sales</a:t>
            </a:r>
          </a:p>
          <a:p>
            <a:r>
              <a:rPr lang="en-US" dirty="0" smtClean="0"/>
              <a:t>job group. The company has had successful campaigns for outreach and recruitment of </a:t>
            </a:r>
          </a:p>
          <a:p>
            <a:r>
              <a:rPr lang="en-US" dirty="0"/>
              <a:t>f</a:t>
            </a:r>
            <a:r>
              <a:rPr lang="en-US" dirty="0" smtClean="0"/>
              <a:t>emale </a:t>
            </a:r>
            <a:r>
              <a:rPr lang="en-US" dirty="0"/>
              <a:t>sales</a:t>
            </a:r>
            <a:r>
              <a:rPr lang="en-US" dirty="0" smtClean="0"/>
              <a:t> hires, yet each year there is underrepresentation of females identified in the </a:t>
            </a:r>
          </a:p>
          <a:p>
            <a:r>
              <a:rPr lang="en-US" dirty="0"/>
              <a:t>w</a:t>
            </a:r>
            <a:r>
              <a:rPr lang="en-US" dirty="0" smtClean="0"/>
              <a:t>orkforce metrics. Below are the counts of employees at the start and end of the year, </a:t>
            </a:r>
          </a:p>
          <a:p>
            <a:r>
              <a:rPr lang="en-US" dirty="0" smtClean="0"/>
              <a:t>as well as, all internal movements throughout the year in review.</a:t>
            </a:r>
            <a:endParaRPr lang="en-US" dirty="0"/>
          </a:p>
        </p:txBody>
      </p:sp>
    </p:spTree>
    <p:extLst>
      <p:ext uri="{BB962C8B-B14F-4D97-AF65-F5344CB8AC3E}">
        <p14:creationId xmlns:p14="http://schemas.microsoft.com/office/powerpoint/2010/main" val="151601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164593" y="1216202"/>
            <a:ext cx="8789286" cy="3167896"/>
          </a:xfrm>
        </p:spPr>
        <p:txBody>
          <a:bodyPr>
            <a:normAutofit fontScale="62500" lnSpcReduction="20000"/>
          </a:bodyPr>
          <a:lstStyle/>
          <a:p>
            <a:r>
              <a:rPr lang="en-US" dirty="0" smtClean="0"/>
              <a:t>Align recruiting efforts to company short/long term goals</a:t>
            </a:r>
          </a:p>
          <a:p>
            <a:r>
              <a:rPr lang="en-US" dirty="0" smtClean="0"/>
              <a:t>Explore </a:t>
            </a:r>
            <a:r>
              <a:rPr lang="en-US" dirty="0"/>
              <a:t>new recruitment </a:t>
            </a:r>
            <a:r>
              <a:rPr lang="en-US" dirty="0" smtClean="0"/>
              <a:t>resources (appendix)</a:t>
            </a:r>
          </a:p>
          <a:p>
            <a:r>
              <a:rPr lang="en-US" dirty="0" smtClean="0"/>
              <a:t>Implement </a:t>
            </a:r>
            <a:r>
              <a:rPr lang="en-US" dirty="0"/>
              <a:t>recruitment efforts that are more targeted in </a:t>
            </a:r>
            <a:r>
              <a:rPr lang="en-US" dirty="0" smtClean="0"/>
              <a:t>nature</a:t>
            </a:r>
          </a:p>
          <a:p>
            <a:r>
              <a:rPr lang="en-US" dirty="0" smtClean="0"/>
              <a:t>Build relationships</a:t>
            </a:r>
          </a:p>
          <a:p>
            <a:r>
              <a:rPr lang="en-US" dirty="0" smtClean="0"/>
              <a:t>Remove </a:t>
            </a:r>
            <a:r>
              <a:rPr lang="en-US" dirty="0"/>
              <a:t>or </a:t>
            </a:r>
            <a:r>
              <a:rPr lang="en-US" dirty="0" smtClean="0"/>
              <a:t>reduce </a:t>
            </a:r>
            <a:r>
              <a:rPr lang="en-US" dirty="0"/>
              <a:t>ineffective recruitment </a:t>
            </a:r>
            <a:r>
              <a:rPr lang="en-US" dirty="0" smtClean="0"/>
              <a:t>resources</a:t>
            </a:r>
          </a:p>
          <a:p>
            <a:r>
              <a:rPr lang="en-US" dirty="0" smtClean="0"/>
              <a:t>Use </a:t>
            </a:r>
            <a:r>
              <a:rPr lang="en-US" dirty="0"/>
              <a:t>analytics to guide </a:t>
            </a:r>
            <a:r>
              <a:rPr lang="en-US" dirty="0" smtClean="0"/>
              <a:t>efforts</a:t>
            </a:r>
          </a:p>
          <a:p>
            <a:r>
              <a:rPr lang="en-US" dirty="0" smtClean="0"/>
              <a:t>Get involved in community events and activities</a:t>
            </a:r>
          </a:p>
          <a:p>
            <a:r>
              <a:rPr lang="en-US" dirty="0" smtClean="0"/>
              <a:t>Educate managers on expectations, ensure they are part of the process</a:t>
            </a:r>
          </a:p>
          <a:p>
            <a:r>
              <a:rPr lang="en-US" dirty="0" smtClean="0"/>
              <a:t>Review manager board positions and strategically place in key areas</a:t>
            </a:r>
          </a:p>
          <a:p>
            <a:r>
              <a:rPr lang="en-US" dirty="0" smtClean="0"/>
              <a:t>Think differently – explore new areas</a:t>
            </a:r>
          </a:p>
          <a:p>
            <a:endParaRPr lang="en-US" dirty="0"/>
          </a:p>
        </p:txBody>
      </p:sp>
      <p:sp>
        <p:nvSpPr>
          <p:cNvPr id="2" name="Slide Number Placeholder 1"/>
          <p:cNvSpPr>
            <a:spLocks noGrp="1"/>
          </p:cNvSpPr>
          <p:nvPr>
            <p:ph type="sldNum" sz="quarter" idx="12"/>
          </p:nvPr>
        </p:nvSpPr>
        <p:spPr>
          <a:xfrm>
            <a:off x="6400800" y="5757030"/>
            <a:ext cx="1600200" cy="273844"/>
          </a:xfrm>
        </p:spPr>
        <p:txBody>
          <a:bodyPr/>
          <a:lstStyle/>
          <a:p>
            <a:pPr defTabSz="342900"/>
            <a:fld id="{DE52D77E-2BAD-A94C-84C2-A545B6399BC1}" type="slidenum">
              <a:rPr lang="en-US">
                <a:solidFill>
                  <a:prstClr val="white"/>
                </a:solidFill>
                <a:latin typeface="Calibri"/>
              </a:rPr>
              <a:pPr defTabSz="342900"/>
              <a:t>29</a:t>
            </a:fld>
            <a:endParaRPr lang="en-US" dirty="0">
              <a:solidFill>
                <a:prstClr val="white"/>
              </a:solidFill>
              <a:latin typeface="Calibri"/>
            </a:endParaRPr>
          </a:p>
        </p:txBody>
      </p:sp>
      <p:sp>
        <p:nvSpPr>
          <p:cNvPr id="7" name="TextBox 6"/>
          <p:cNvSpPr txBox="1"/>
          <p:nvPr/>
        </p:nvSpPr>
        <p:spPr>
          <a:xfrm>
            <a:off x="1080100" y="5801620"/>
            <a:ext cx="3086101" cy="207749"/>
          </a:xfrm>
          <a:prstGeom prst="rect">
            <a:avLst/>
          </a:prstGeom>
          <a:noFill/>
        </p:spPr>
        <p:txBody>
          <a:bodyPr wrap="none" rtlCol="0">
            <a:spAutoFit/>
          </a:bodyPr>
          <a:lstStyle/>
          <a:p>
            <a:pPr algn="ctr" defTabSz="342900"/>
            <a:r>
              <a:rPr lang="en-US" sz="750" dirty="0">
                <a:solidFill>
                  <a:prstClr val="white"/>
                </a:solidFill>
                <a:latin typeface="Helvetica Neue"/>
                <a:cs typeface="Helvetica Neue"/>
              </a:rPr>
              <a:t>COPYRIGHT © 2016 DCI CONSULTING ALL RIGHTS RESERVED</a:t>
            </a:r>
          </a:p>
        </p:txBody>
      </p:sp>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3" name="TextBox 2"/>
          <p:cNvSpPr txBox="1"/>
          <p:nvPr/>
        </p:nvSpPr>
        <p:spPr>
          <a:xfrm>
            <a:off x="3494637" y="88483"/>
            <a:ext cx="5649363" cy="707886"/>
          </a:xfrm>
          <a:prstGeom prst="rect">
            <a:avLst/>
          </a:prstGeom>
          <a:noFill/>
        </p:spPr>
        <p:txBody>
          <a:bodyPr wrap="square" rtlCol="0">
            <a:spAutoFit/>
          </a:bodyPr>
          <a:lstStyle/>
          <a:p>
            <a:r>
              <a:rPr lang="en-US" sz="4000" dirty="0" smtClean="0">
                <a:solidFill>
                  <a:schemeClr val="bg1"/>
                </a:solidFill>
              </a:rPr>
              <a:t>If Efforts are not Working</a:t>
            </a:r>
            <a:endParaRPr lang="en-US" sz="4000" dirty="0">
              <a:solidFill>
                <a:schemeClr val="bg1"/>
              </a:solidFill>
            </a:endParaRPr>
          </a:p>
        </p:txBody>
      </p:sp>
      <p:pic>
        <p:nvPicPr>
          <p:cNvPr id="4" name="Picture 3" descr="No-extinction targets are destined to &lt;strong&gt;fail&lt;/strong&gt; | ConservationBytes.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798" y="4196632"/>
            <a:ext cx="3455798" cy="2287641"/>
          </a:xfrm>
          <a:prstGeom prst="rect">
            <a:avLst/>
          </a:prstGeom>
        </p:spPr>
      </p:pic>
    </p:spTree>
    <p:extLst>
      <p:ext uri="{BB962C8B-B14F-4D97-AF65-F5344CB8AC3E}">
        <p14:creationId xmlns:p14="http://schemas.microsoft.com/office/powerpoint/2010/main" val="3180085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153" y="-1"/>
            <a:ext cx="5102951" cy="957207"/>
          </a:xfrm>
        </p:spPr>
        <p:txBody>
          <a:bodyPr>
            <a:normAutofit/>
          </a:bodyPr>
          <a:lstStyle/>
          <a:p>
            <a:pPr algn="r"/>
            <a:r>
              <a:rPr lang="en-US" sz="4000" dirty="0" smtClean="0">
                <a:solidFill>
                  <a:schemeClr val="bg1"/>
                </a:solidFill>
                <a:cs typeface="Helvetica Neue Thin"/>
              </a:rPr>
              <a:t>About DCI</a:t>
            </a:r>
            <a:endParaRPr lang="en-US" sz="4000" dirty="0">
              <a:solidFill>
                <a:schemeClr val="bg1"/>
              </a:solidFill>
              <a:cs typeface="Helvetica Neue Thin"/>
            </a:endParaRPr>
          </a:p>
        </p:txBody>
      </p:sp>
      <p:sp>
        <p:nvSpPr>
          <p:cNvPr id="3" name="Subtitle 2"/>
          <p:cNvSpPr>
            <a:spLocks noGrp="1"/>
          </p:cNvSpPr>
          <p:nvPr>
            <p:ph type="subTitle" idx="1"/>
          </p:nvPr>
        </p:nvSpPr>
        <p:spPr>
          <a:xfrm>
            <a:off x="773084" y="1489420"/>
            <a:ext cx="8236475" cy="4886441"/>
          </a:xfrm>
        </p:spPr>
        <p:txBody>
          <a:bodyPr>
            <a:normAutofit fontScale="47500" lnSpcReduction="20000"/>
          </a:bodyPr>
          <a:lstStyle/>
          <a:p>
            <a:pPr marL="571500" indent="-571500" algn="l">
              <a:spcBef>
                <a:spcPct val="10000"/>
              </a:spcBef>
              <a:spcAft>
                <a:spcPct val="10000"/>
              </a:spcAft>
              <a:buFont typeface="Arial" panose="020B0604020202020204" pitchFamily="34" charset="0"/>
              <a:buChar char="•"/>
              <a:defRPr/>
            </a:pPr>
            <a:r>
              <a:rPr lang="en-US" sz="4000" dirty="0" smtClean="0">
                <a:solidFill>
                  <a:schemeClr val="tx1"/>
                </a:solidFill>
                <a:hlinkClick r:id="rId2"/>
              </a:rPr>
              <a:t>www.dciconsult.com</a:t>
            </a:r>
            <a:endParaRPr lang="en-US" sz="4000" dirty="0">
              <a:solidFill>
                <a:schemeClr val="tx1"/>
              </a:solidFill>
            </a:endParaRPr>
          </a:p>
          <a:p>
            <a:pPr marL="571500" indent="-571500" algn="l">
              <a:spcBef>
                <a:spcPct val="10000"/>
              </a:spcBef>
              <a:spcAft>
                <a:spcPct val="10000"/>
              </a:spcAft>
              <a:buFont typeface="Arial" panose="020B0604020202020204" pitchFamily="34" charset="0"/>
              <a:buChar char="•"/>
              <a:defRPr/>
            </a:pPr>
            <a:r>
              <a:rPr lang="en-US" sz="4000" dirty="0">
                <a:solidFill>
                  <a:schemeClr val="tx1"/>
                </a:solidFill>
              </a:rPr>
              <a:t>DCI is a risk management/human resource management consulting firm strategically located in Washington, D.C.</a:t>
            </a:r>
          </a:p>
          <a:p>
            <a:pPr marL="571500" indent="-571500" algn="l">
              <a:spcBef>
                <a:spcPct val="10000"/>
              </a:spcBef>
              <a:spcAft>
                <a:spcPct val="10000"/>
              </a:spcAft>
              <a:buFont typeface="Arial" panose="020B0604020202020204" pitchFamily="34" charset="0"/>
              <a:buChar char="•"/>
              <a:defRPr/>
            </a:pPr>
            <a:r>
              <a:rPr lang="en-US" sz="4000" dirty="0">
                <a:solidFill>
                  <a:schemeClr val="tx1"/>
                </a:solidFill>
              </a:rPr>
              <a:t>Primary focus on EEO/Affirmative Action compliance statistical analyses, and validation research</a:t>
            </a:r>
          </a:p>
          <a:p>
            <a:pPr marL="571500" indent="-571500" algn="l">
              <a:spcBef>
                <a:spcPct val="10000"/>
              </a:spcBef>
              <a:spcAft>
                <a:spcPct val="10000"/>
              </a:spcAft>
              <a:buFont typeface="Arial" panose="020B0604020202020204" pitchFamily="34" charset="0"/>
              <a:buChar char="•"/>
              <a:defRPr/>
            </a:pPr>
            <a:r>
              <a:rPr lang="en-US" sz="4000" dirty="0">
                <a:solidFill>
                  <a:schemeClr val="tx1"/>
                </a:solidFill>
              </a:rPr>
              <a:t>Developed proprietary software for AA Planning/Adverse Impact Analyses and Compensation Analysis.</a:t>
            </a:r>
          </a:p>
          <a:p>
            <a:pPr marL="571500" indent="-571500" algn="l">
              <a:spcBef>
                <a:spcPct val="10000"/>
              </a:spcBef>
              <a:spcAft>
                <a:spcPct val="10000"/>
              </a:spcAft>
              <a:buFont typeface="Arial" panose="020B0604020202020204" pitchFamily="34" charset="0"/>
              <a:buChar char="•"/>
              <a:defRPr/>
            </a:pPr>
            <a:r>
              <a:rPr lang="en-US" sz="4000" dirty="0">
                <a:solidFill>
                  <a:schemeClr val="tx1"/>
                </a:solidFill>
              </a:rPr>
              <a:t>Diverse client base of fortune 500 and smaller organizations developed primarily through company/attorney referral. </a:t>
            </a:r>
          </a:p>
          <a:p>
            <a:pPr marL="571500" indent="-571500" algn="l">
              <a:spcBef>
                <a:spcPct val="10000"/>
              </a:spcBef>
              <a:spcAft>
                <a:spcPct val="10000"/>
              </a:spcAft>
              <a:buFont typeface="Arial" panose="020B0604020202020204" pitchFamily="34" charset="0"/>
              <a:buChar char="•"/>
              <a:defRPr/>
            </a:pPr>
            <a:r>
              <a:rPr lang="en-US" sz="4000" dirty="0">
                <a:solidFill>
                  <a:schemeClr val="tx1"/>
                </a:solidFill>
              </a:rPr>
              <a:t>Consulting services include: </a:t>
            </a:r>
            <a:endParaRPr lang="en-US" sz="4000" dirty="0" smtClean="0">
              <a:solidFill>
                <a:schemeClr val="tx1"/>
              </a:solidFill>
            </a:endParaRPr>
          </a:p>
          <a:p>
            <a:pPr marL="1028700" lvl="1" indent="-571500" algn="l">
              <a:spcBef>
                <a:spcPct val="10000"/>
              </a:spcBef>
              <a:spcAft>
                <a:spcPct val="10000"/>
              </a:spcAft>
              <a:buFont typeface="Arial" panose="020B0604020202020204" pitchFamily="34" charset="0"/>
              <a:buChar char="•"/>
              <a:defRPr/>
            </a:pPr>
            <a:r>
              <a:rPr lang="en-US" sz="3600" dirty="0" smtClean="0">
                <a:solidFill>
                  <a:schemeClr val="tx1"/>
                </a:solidFill>
              </a:rPr>
              <a:t>Affirmative </a:t>
            </a:r>
            <a:r>
              <a:rPr lang="en-US" sz="3600" dirty="0">
                <a:solidFill>
                  <a:schemeClr val="tx1"/>
                </a:solidFill>
              </a:rPr>
              <a:t>Action Plan </a:t>
            </a:r>
            <a:r>
              <a:rPr lang="en-US" sz="3600" dirty="0" smtClean="0">
                <a:solidFill>
                  <a:schemeClr val="tx1"/>
                </a:solidFill>
              </a:rPr>
              <a:t>Development</a:t>
            </a:r>
          </a:p>
          <a:p>
            <a:pPr marL="1028700" lvl="1" indent="-571500" algn="l">
              <a:spcBef>
                <a:spcPct val="10000"/>
              </a:spcBef>
              <a:spcAft>
                <a:spcPct val="10000"/>
              </a:spcAft>
              <a:buFont typeface="Arial" panose="020B0604020202020204" pitchFamily="34" charset="0"/>
              <a:buChar char="•"/>
              <a:defRPr/>
            </a:pPr>
            <a:r>
              <a:rPr lang="en-US" sz="4000" dirty="0" smtClean="0">
                <a:solidFill>
                  <a:schemeClr val="tx1"/>
                </a:solidFill>
              </a:rPr>
              <a:t>Statistical </a:t>
            </a:r>
            <a:r>
              <a:rPr lang="en-US" sz="4000" dirty="0">
                <a:solidFill>
                  <a:schemeClr val="tx1"/>
                </a:solidFill>
              </a:rPr>
              <a:t>Analyses of Systemic Discrimination Allegations (e.g., hiring, promotion, compensation, etc</a:t>
            </a:r>
            <a:r>
              <a:rPr lang="en-US" sz="4000" dirty="0" smtClean="0">
                <a:solidFill>
                  <a:schemeClr val="tx1"/>
                </a:solidFill>
              </a:rPr>
              <a:t>.)</a:t>
            </a:r>
          </a:p>
          <a:p>
            <a:pPr marL="1028700" lvl="1" indent="-571500" algn="l">
              <a:spcBef>
                <a:spcPct val="10000"/>
              </a:spcBef>
              <a:spcAft>
                <a:spcPct val="10000"/>
              </a:spcAft>
              <a:buFont typeface="Arial" panose="020B0604020202020204" pitchFamily="34" charset="0"/>
              <a:buChar char="•"/>
              <a:defRPr/>
            </a:pPr>
            <a:r>
              <a:rPr lang="en-US" sz="4000" dirty="0" smtClean="0">
                <a:solidFill>
                  <a:schemeClr val="tx1"/>
                </a:solidFill>
              </a:rPr>
              <a:t>Selection </a:t>
            </a:r>
            <a:r>
              <a:rPr lang="en-US" sz="4000" dirty="0">
                <a:solidFill>
                  <a:schemeClr val="tx1"/>
                </a:solidFill>
              </a:rPr>
              <a:t>Procedure Validation </a:t>
            </a:r>
            <a:endParaRPr lang="en-US" sz="4000" dirty="0" smtClean="0">
              <a:solidFill>
                <a:schemeClr val="tx1"/>
              </a:solidFill>
            </a:endParaRPr>
          </a:p>
          <a:p>
            <a:pPr marL="1028700" lvl="1" indent="-571500" algn="l">
              <a:spcBef>
                <a:spcPct val="10000"/>
              </a:spcBef>
              <a:spcAft>
                <a:spcPct val="10000"/>
              </a:spcAft>
              <a:buFont typeface="Arial" panose="020B0604020202020204" pitchFamily="34" charset="0"/>
              <a:buChar char="•"/>
              <a:defRPr/>
            </a:pPr>
            <a:r>
              <a:rPr lang="en-US" sz="4000" dirty="0" smtClean="0">
                <a:solidFill>
                  <a:schemeClr val="tx1"/>
                </a:solidFill>
              </a:rPr>
              <a:t>Proactive </a:t>
            </a:r>
            <a:r>
              <a:rPr lang="en-US" sz="4000" dirty="0">
                <a:solidFill>
                  <a:schemeClr val="tx1"/>
                </a:solidFill>
              </a:rPr>
              <a:t>EEO Audits </a:t>
            </a:r>
            <a:endParaRPr lang="en-US" sz="4000" dirty="0" smtClean="0">
              <a:solidFill>
                <a:schemeClr val="tx1"/>
              </a:solidFill>
            </a:endParaRPr>
          </a:p>
          <a:p>
            <a:pPr marL="1028700" lvl="1" indent="-571500" algn="l">
              <a:spcBef>
                <a:spcPct val="10000"/>
              </a:spcBef>
              <a:spcAft>
                <a:spcPct val="10000"/>
              </a:spcAft>
              <a:buFont typeface="Arial" panose="020B0604020202020204" pitchFamily="34" charset="0"/>
              <a:buChar char="•"/>
              <a:defRPr/>
            </a:pPr>
            <a:r>
              <a:rPr lang="en-US" sz="4000" dirty="0" smtClean="0">
                <a:solidFill>
                  <a:schemeClr val="tx1"/>
                </a:solidFill>
              </a:rPr>
              <a:t>Litigation </a:t>
            </a:r>
            <a:r>
              <a:rPr lang="en-US" sz="4000" dirty="0">
                <a:solidFill>
                  <a:schemeClr val="tx1"/>
                </a:solidFill>
              </a:rPr>
              <a:t>and OFCCP Audit Consulting  </a:t>
            </a:r>
          </a:p>
          <a:p>
            <a:pPr algn="l"/>
            <a:endParaRPr lang="en-US" sz="2000" dirty="0">
              <a:solidFill>
                <a:schemeClr val="tx1"/>
              </a:solidFill>
              <a:latin typeface="Helvetica Neue Thin"/>
              <a:cs typeface="Helvetica Neue Thin"/>
            </a:endParaRPr>
          </a:p>
        </p:txBody>
      </p:sp>
      <p:sp>
        <p:nvSpPr>
          <p:cNvPr id="4" name="Slide Number Placeholder 3"/>
          <p:cNvSpPr>
            <a:spLocks noGrp="1"/>
          </p:cNvSpPr>
          <p:nvPr>
            <p:ph type="sldNum" sz="quarter" idx="12"/>
          </p:nvPr>
        </p:nvSpPr>
        <p:spPr>
          <a:xfrm>
            <a:off x="7006052" y="6513107"/>
            <a:ext cx="2133600" cy="365125"/>
          </a:xfrm>
        </p:spPr>
        <p:txBody>
          <a:bodyPr/>
          <a:lstStyle/>
          <a:p>
            <a:fld id="{DE52D77E-2BAD-A94C-84C2-A545B6399BC1}" type="slidenum">
              <a:rPr lang="en-US" smtClean="0">
                <a:solidFill>
                  <a:schemeClr val="bg1"/>
                </a:solidFill>
              </a:rPr>
              <a:t>3</a:t>
            </a:fld>
            <a:endParaRPr lang="en-US">
              <a:solidFill>
                <a:schemeClr val="bg1"/>
              </a:solidFill>
            </a:endParaRPr>
          </a:p>
        </p:txBody>
      </p:sp>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526234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626" y="1188135"/>
            <a:ext cx="8299174" cy="3416320"/>
          </a:xfrm>
          <a:prstGeom prst="rect">
            <a:avLst/>
          </a:prstGeom>
        </p:spPr>
        <p:txBody>
          <a:bodyPr wrap="square">
            <a:spAutoFit/>
          </a:bodyPr>
          <a:lstStyle/>
          <a:p>
            <a:pPr marL="285750" indent="-285750">
              <a:buFont typeface="Wingdings" panose="05000000000000000000" pitchFamily="2" charset="2"/>
              <a:buChar char="ü"/>
            </a:pPr>
            <a:r>
              <a:rPr lang="en-US" sz="2400" dirty="0" smtClean="0"/>
              <a:t>Follow up with manager to ensure everything is ok</a:t>
            </a:r>
          </a:p>
          <a:p>
            <a:pPr marL="285750" indent="-285750">
              <a:buFont typeface="Wingdings" panose="05000000000000000000" pitchFamily="2" charset="2"/>
              <a:buChar char="ü"/>
            </a:pPr>
            <a:r>
              <a:rPr lang="en-US" sz="2400" dirty="0"/>
              <a:t>Have managers follow up with individuals frequently – don’t assume that everything is going </a:t>
            </a:r>
            <a:r>
              <a:rPr lang="en-US" sz="2400" dirty="0" smtClean="0"/>
              <a:t>well</a:t>
            </a:r>
          </a:p>
          <a:p>
            <a:pPr marL="285750" indent="-285750">
              <a:buFont typeface="Wingdings" panose="05000000000000000000" pitchFamily="2" charset="2"/>
              <a:buChar char="ü"/>
            </a:pPr>
            <a:r>
              <a:rPr lang="en-US" sz="2400" dirty="0" smtClean="0"/>
              <a:t>Check </a:t>
            </a:r>
            <a:r>
              <a:rPr lang="en-US" sz="2400" dirty="0"/>
              <a:t>to ensure accommodations are appropriate – don’t assume, for example, that the person can access everything they need to do their job</a:t>
            </a:r>
          </a:p>
          <a:p>
            <a:pPr marL="285750" indent="-285750">
              <a:buFont typeface="Wingdings" panose="05000000000000000000" pitchFamily="2" charset="2"/>
              <a:buChar char="ü"/>
            </a:pPr>
            <a:r>
              <a:rPr lang="en-US" sz="2400" dirty="0"/>
              <a:t>Monitor to ensure people are moving up in the </a:t>
            </a:r>
            <a:r>
              <a:rPr lang="en-US" sz="2400" dirty="0" smtClean="0"/>
              <a:t>organization</a:t>
            </a:r>
          </a:p>
          <a:p>
            <a:pPr marL="285750" indent="-285750">
              <a:buFont typeface="Wingdings" panose="05000000000000000000" pitchFamily="2" charset="2"/>
              <a:buChar char="ü"/>
            </a:pPr>
            <a:r>
              <a:rPr lang="en-US" sz="2400" dirty="0" smtClean="0"/>
              <a:t>Track attrition rates</a:t>
            </a:r>
          </a:p>
          <a:p>
            <a:pPr marL="285750" indent="-285750">
              <a:buFont typeface="Wingdings" panose="05000000000000000000" pitchFamily="2" charset="2"/>
              <a:buChar char="ü"/>
            </a:pPr>
            <a:r>
              <a:rPr lang="en-US" sz="2400" dirty="0" smtClean="0"/>
              <a:t>Evaluate and measure progress every 6 months</a:t>
            </a:r>
            <a:endParaRPr lang="en-US" sz="2400" dirty="0"/>
          </a:p>
        </p:txBody>
      </p:sp>
      <p:sp>
        <p:nvSpPr>
          <p:cNvPr id="4" name="TextBox 3"/>
          <p:cNvSpPr txBox="1"/>
          <p:nvPr/>
        </p:nvSpPr>
        <p:spPr>
          <a:xfrm>
            <a:off x="5583307" y="134179"/>
            <a:ext cx="3560693" cy="600164"/>
          </a:xfrm>
          <a:prstGeom prst="rect">
            <a:avLst/>
          </a:prstGeom>
          <a:noFill/>
        </p:spPr>
        <p:txBody>
          <a:bodyPr wrap="square" rtlCol="0">
            <a:spAutoFit/>
          </a:bodyPr>
          <a:lstStyle/>
          <a:p>
            <a:r>
              <a:rPr lang="en-US" sz="3300" b="1" dirty="0">
                <a:solidFill>
                  <a:schemeClr val="bg1"/>
                </a:solidFill>
              </a:rPr>
              <a:t>Success on the job</a:t>
            </a:r>
          </a:p>
        </p:txBody>
      </p:sp>
      <p:pic>
        <p:nvPicPr>
          <p:cNvPr id="5" name="Picture 4" descr="Terminaré con un corto film que me parece creativo, sencillo y a l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71" y="4538122"/>
            <a:ext cx="2426329" cy="1978975"/>
          </a:xfrm>
          <a:prstGeom prst="rect">
            <a:avLst/>
          </a:prstGeom>
        </p:spPr>
      </p:pic>
      <p:sp>
        <p:nvSpPr>
          <p:cNvPr id="8" name="Slide Number Placeholder 7"/>
          <p:cNvSpPr>
            <a:spLocks noGrp="1"/>
          </p:cNvSpPr>
          <p:nvPr>
            <p:ph type="sldNum" sz="quarter" idx="12"/>
          </p:nvPr>
        </p:nvSpPr>
        <p:spPr>
          <a:xfrm>
            <a:off x="6920845" y="6517097"/>
            <a:ext cx="2133600" cy="365125"/>
          </a:xfrm>
        </p:spPr>
        <p:txBody>
          <a:bodyPr/>
          <a:lstStyle/>
          <a:p>
            <a:fld id="{DE52D77E-2BAD-A94C-84C2-A545B6399BC1}" type="slidenum">
              <a:rPr lang="en-US" smtClean="0">
                <a:solidFill>
                  <a:schemeClr val="bg1"/>
                </a:solidFill>
              </a:rPr>
              <a:t>30</a:t>
            </a:fld>
            <a:endParaRPr lang="en-US" dirty="0">
              <a:solidFill>
                <a:schemeClr val="bg1"/>
              </a:solidFill>
            </a:endParaRP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8103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4071" y="134179"/>
            <a:ext cx="4909930" cy="600164"/>
          </a:xfrm>
          <a:prstGeom prst="rect">
            <a:avLst/>
          </a:prstGeom>
          <a:noFill/>
        </p:spPr>
        <p:txBody>
          <a:bodyPr wrap="square" rtlCol="0">
            <a:spAutoFit/>
          </a:bodyPr>
          <a:lstStyle/>
          <a:p>
            <a:r>
              <a:rPr lang="en-US" sz="3300" b="1" dirty="0">
                <a:solidFill>
                  <a:schemeClr val="bg1"/>
                </a:solidFill>
              </a:rPr>
              <a:t>Success on the </a:t>
            </a:r>
            <a:r>
              <a:rPr lang="en-US" sz="3300" b="1" dirty="0" smtClean="0">
                <a:solidFill>
                  <a:schemeClr val="bg1"/>
                </a:solidFill>
              </a:rPr>
              <a:t>job, part 2</a:t>
            </a:r>
            <a:endParaRPr lang="en-US" sz="3300" b="1" dirty="0">
              <a:solidFill>
                <a:schemeClr val="bg1"/>
              </a:solidFill>
            </a:endParaRPr>
          </a:p>
        </p:txBody>
      </p:sp>
      <p:sp>
        <p:nvSpPr>
          <p:cNvPr id="4" name="TextBox 3"/>
          <p:cNvSpPr txBox="1"/>
          <p:nvPr/>
        </p:nvSpPr>
        <p:spPr>
          <a:xfrm>
            <a:off x="238539" y="1243977"/>
            <a:ext cx="8786212" cy="3416320"/>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t>Start an Affinity Group / ERG</a:t>
            </a:r>
          </a:p>
          <a:p>
            <a:pPr marL="742950" lvl="1" indent="-285750">
              <a:buFont typeface="Wingdings" panose="05000000000000000000" pitchFamily="2" charset="2"/>
              <a:buChar char="ü"/>
            </a:pPr>
            <a:r>
              <a:rPr lang="en-US" sz="2400" dirty="0" smtClean="0"/>
              <a:t>Different groups have different conversations.  Caregivers, individuals with disabilities, Islamic Network, LGBTQ Together, etc.</a:t>
            </a:r>
          </a:p>
          <a:p>
            <a:pPr marL="285750" indent="-285750">
              <a:buFont typeface="Wingdings" panose="05000000000000000000" pitchFamily="2" charset="2"/>
              <a:buChar char="ü"/>
            </a:pPr>
            <a:r>
              <a:rPr lang="en-US" sz="2400" dirty="0" smtClean="0"/>
              <a:t>Create a development program</a:t>
            </a:r>
          </a:p>
          <a:p>
            <a:pPr marL="742950" lvl="1" indent="-285750">
              <a:buFont typeface="Wingdings" panose="05000000000000000000" pitchFamily="2" charset="2"/>
              <a:buChar char="ü"/>
            </a:pPr>
            <a:r>
              <a:rPr lang="en-US" sz="2400" dirty="0" smtClean="0"/>
              <a:t>Mentoring</a:t>
            </a:r>
          </a:p>
          <a:p>
            <a:pPr marL="742950" lvl="1" indent="-285750">
              <a:buFont typeface="Wingdings" panose="05000000000000000000" pitchFamily="2" charset="2"/>
              <a:buChar char="ü"/>
            </a:pPr>
            <a:r>
              <a:rPr lang="en-US" sz="2400" dirty="0" smtClean="0"/>
              <a:t>Job shadowing</a:t>
            </a:r>
          </a:p>
          <a:p>
            <a:pPr marL="285750" indent="-285750">
              <a:buFont typeface="Wingdings" panose="05000000000000000000" pitchFamily="2" charset="2"/>
              <a:buChar char="ü"/>
            </a:pPr>
            <a:r>
              <a:rPr lang="en-US" sz="2400" dirty="0" smtClean="0"/>
              <a:t>Try lunch-n-learns featuring individuals with disabilities (those who are comfortable)</a:t>
            </a:r>
          </a:p>
        </p:txBody>
      </p:sp>
      <p:sp>
        <p:nvSpPr>
          <p:cNvPr id="6" name="TextBox 5"/>
          <p:cNvSpPr txBox="1"/>
          <p:nvPr/>
        </p:nvSpPr>
        <p:spPr>
          <a:xfrm>
            <a:off x="362987" y="4697140"/>
            <a:ext cx="8448261" cy="369332"/>
          </a:xfrm>
          <a:prstGeom prst="rect">
            <a:avLst/>
          </a:prstGeom>
          <a:solidFill>
            <a:schemeClr val="accent1">
              <a:lumMod val="40000"/>
              <a:lumOff val="60000"/>
            </a:schemeClr>
          </a:solidFill>
        </p:spPr>
        <p:txBody>
          <a:bodyPr wrap="square" rtlCol="0">
            <a:spAutoFit/>
          </a:bodyPr>
          <a:lstStyle/>
          <a:p>
            <a:r>
              <a:rPr lang="en-US" b="1" dirty="0" smtClean="0"/>
              <a:t>Keep in mind that you may need to change your process in order to make a difference!</a:t>
            </a:r>
            <a:endParaRPr lang="en-US" b="1" dirty="0"/>
          </a:p>
        </p:txBody>
      </p:sp>
      <p:pic>
        <p:nvPicPr>
          <p:cNvPr id="7" name="Picture 6" descr="Exploring Peer-to-Peer Mentorship | Rise of the Innerpreneur | by Ta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245" y="5279335"/>
            <a:ext cx="2922799" cy="1091648"/>
          </a:xfrm>
          <a:prstGeom prst="rect">
            <a:avLst/>
          </a:prstGeom>
        </p:spPr>
      </p:pic>
      <p:sp>
        <p:nvSpPr>
          <p:cNvPr id="5" name="Slide Number Placeholder 4"/>
          <p:cNvSpPr>
            <a:spLocks noGrp="1"/>
          </p:cNvSpPr>
          <p:nvPr>
            <p:ph type="sldNum" sz="quarter" idx="12"/>
          </p:nvPr>
        </p:nvSpPr>
        <p:spPr>
          <a:xfrm>
            <a:off x="7010400" y="6470430"/>
            <a:ext cx="2133600" cy="365125"/>
          </a:xfrm>
        </p:spPr>
        <p:txBody>
          <a:bodyPr/>
          <a:lstStyle/>
          <a:p>
            <a:fld id="{DE52D77E-2BAD-A94C-84C2-A545B6399BC1}" type="slidenum">
              <a:rPr lang="en-US" smtClean="0">
                <a:solidFill>
                  <a:schemeClr val="bg1"/>
                </a:solidFill>
              </a:rPr>
              <a:t>31</a:t>
            </a:fld>
            <a:endParaRPr lang="en-US">
              <a:solidFill>
                <a:schemeClr val="bg1"/>
              </a:solidFill>
            </a:endParaRP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15297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783" y="238539"/>
            <a:ext cx="6530009" cy="523220"/>
          </a:xfrm>
          <a:prstGeom prst="rect">
            <a:avLst/>
          </a:prstGeom>
          <a:noFill/>
        </p:spPr>
        <p:txBody>
          <a:bodyPr wrap="square" rtlCol="0">
            <a:spAutoFit/>
          </a:bodyPr>
          <a:lstStyle/>
          <a:p>
            <a:r>
              <a:rPr lang="en-US" sz="2800" b="1" dirty="0" smtClean="0">
                <a:solidFill>
                  <a:schemeClr val="bg1"/>
                </a:solidFill>
              </a:rPr>
              <a:t>Innovative Companies do innovative things</a:t>
            </a:r>
            <a:endParaRPr lang="en-US" sz="2800" b="1" dirty="0">
              <a:solidFill>
                <a:schemeClr val="bg1"/>
              </a:solidFill>
            </a:endParaRPr>
          </a:p>
        </p:txBody>
      </p:sp>
      <p:sp>
        <p:nvSpPr>
          <p:cNvPr id="3" name="TextBox 2"/>
          <p:cNvSpPr txBox="1"/>
          <p:nvPr/>
        </p:nvSpPr>
        <p:spPr>
          <a:xfrm>
            <a:off x="268356" y="1074818"/>
            <a:ext cx="8746435" cy="1477328"/>
          </a:xfrm>
          <a:prstGeom prst="rect">
            <a:avLst/>
          </a:prstGeom>
          <a:noFill/>
        </p:spPr>
        <p:txBody>
          <a:bodyPr wrap="square" rtlCol="0">
            <a:spAutoFit/>
          </a:bodyPr>
          <a:lstStyle/>
          <a:p>
            <a:r>
              <a:rPr lang="en-US" b="1" u="sng" dirty="0" smtClean="0"/>
              <a:t>Proctor &amp; Gamble:</a:t>
            </a:r>
          </a:p>
          <a:p>
            <a:r>
              <a:rPr lang="en-US" dirty="0"/>
              <a:t>	</a:t>
            </a:r>
            <a:r>
              <a:rPr lang="en-US" b="1" i="1" dirty="0" smtClean="0"/>
              <a:t>Reverse Mentoring </a:t>
            </a:r>
            <a:r>
              <a:rPr lang="en-US" dirty="0" smtClean="0"/>
              <a:t>– an individual with a disability mentors a senior executive</a:t>
            </a:r>
          </a:p>
          <a:p>
            <a:r>
              <a:rPr lang="en-US" dirty="0"/>
              <a:t>	</a:t>
            </a:r>
            <a:r>
              <a:rPr lang="en-US" b="1" i="1" dirty="0" smtClean="0"/>
              <a:t>Affinity Groups </a:t>
            </a:r>
            <a:r>
              <a:rPr lang="en-US" dirty="0" smtClean="0"/>
              <a:t>– sponsored fully by a member of senior leadership</a:t>
            </a:r>
          </a:p>
          <a:p>
            <a:pPr marL="457200" indent="-457200"/>
            <a:r>
              <a:rPr lang="en-US" dirty="0"/>
              <a:t>	</a:t>
            </a:r>
            <a:r>
              <a:rPr lang="en-US" b="1" i="1" dirty="0" smtClean="0"/>
              <a:t>Host an Annual conference </a:t>
            </a:r>
            <a:r>
              <a:rPr lang="en-US" dirty="0" smtClean="0"/>
              <a:t>– “Breaking the Disability Ceiling” a two-day workshop for area HR managers</a:t>
            </a:r>
            <a:endParaRPr lang="en-US" dirty="0"/>
          </a:p>
        </p:txBody>
      </p:sp>
      <p:sp>
        <p:nvSpPr>
          <p:cNvPr id="4" name="TextBox 3"/>
          <p:cNvSpPr txBox="1"/>
          <p:nvPr/>
        </p:nvSpPr>
        <p:spPr>
          <a:xfrm>
            <a:off x="198782" y="2706463"/>
            <a:ext cx="8527775" cy="2308324"/>
          </a:xfrm>
          <a:prstGeom prst="rect">
            <a:avLst/>
          </a:prstGeom>
          <a:noFill/>
        </p:spPr>
        <p:txBody>
          <a:bodyPr wrap="square" rtlCol="0">
            <a:spAutoFit/>
          </a:bodyPr>
          <a:lstStyle/>
          <a:p>
            <a:r>
              <a:rPr lang="en-US" b="1" u="sng" dirty="0" smtClean="0"/>
              <a:t>Walgreens:</a:t>
            </a:r>
          </a:p>
          <a:p>
            <a:r>
              <a:rPr lang="en-US" dirty="0"/>
              <a:t>	</a:t>
            </a:r>
            <a:r>
              <a:rPr lang="en-US" b="1" i="1" dirty="0" smtClean="0"/>
              <a:t>Disability goal </a:t>
            </a:r>
            <a:r>
              <a:rPr lang="en-US" dirty="0" smtClean="0"/>
              <a:t>– to fill 20% of its distribution center jobs with people with disabilities</a:t>
            </a:r>
          </a:p>
          <a:p>
            <a:pPr marL="457200" indent="-457200"/>
            <a:r>
              <a:rPr lang="en-US" dirty="0"/>
              <a:t>	</a:t>
            </a:r>
            <a:r>
              <a:rPr lang="en-US" b="1" i="1" dirty="0" smtClean="0"/>
              <a:t>Walgreens Disability Inclusion Network </a:t>
            </a:r>
            <a:r>
              <a:rPr lang="en-US" dirty="0" smtClean="0"/>
              <a:t>– recommended disability inclusive technology and policy enhancements</a:t>
            </a:r>
          </a:p>
          <a:p>
            <a:pPr marL="457200" indent="-457200"/>
            <a:r>
              <a:rPr lang="en-US" dirty="0"/>
              <a:t>	</a:t>
            </a:r>
            <a:r>
              <a:rPr lang="en-US" b="1" i="1" dirty="0" smtClean="0"/>
              <a:t>Built for success and access </a:t>
            </a:r>
            <a:r>
              <a:rPr lang="en-US" dirty="0" smtClean="0"/>
              <a:t>– installed touch screens and adjustable work stations to accommodate individuals with disabilities</a:t>
            </a:r>
          </a:p>
          <a:p>
            <a:pPr marL="457200" indent="-457200"/>
            <a:r>
              <a:rPr lang="en-US" dirty="0" smtClean="0"/>
              <a:t>	Partnership with agencies – created a 12-week Transitional Work Group (TWP) training program to ensure success</a:t>
            </a:r>
            <a:endParaRPr lang="en-US" dirty="0"/>
          </a:p>
        </p:txBody>
      </p:sp>
      <p:pic>
        <p:nvPicPr>
          <p:cNvPr id="5" name="Picture 4" descr="Imprese, banche e startup: come finanziare l’innovazione | Tec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801" y="4984970"/>
            <a:ext cx="2948991" cy="1527313"/>
          </a:xfrm>
          <a:prstGeom prst="rect">
            <a:avLst/>
          </a:prstGeom>
        </p:spPr>
      </p:pic>
      <p:sp>
        <p:nvSpPr>
          <p:cNvPr id="8" name="Slide Number Placeholder 7"/>
          <p:cNvSpPr>
            <a:spLocks noGrp="1"/>
          </p:cNvSpPr>
          <p:nvPr>
            <p:ph type="sldNum" sz="quarter" idx="12"/>
          </p:nvPr>
        </p:nvSpPr>
        <p:spPr>
          <a:xfrm>
            <a:off x="7010400" y="6516949"/>
            <a:ext cx="2133600" cy="365125"/>
          </a:xfrm>
        </p:spPr>
        <p:txBody>
          <a:bodyPr/>
          <a:lstStyle/>
          <a:p>
            <a:fld id="{DE52D77E-2BAD-A94C-84C2-A545B6399BC1}" type="slidenum">
              <a:rPr lang="en-US" smtClean="0">
                <a:solidFill>
                  <a:schemeClr val="bg1"/>
                </a:solidFill>
              </a:rPr>
              <a:t>32</a:t>
            </a:fld>
            <a:endParaRPr lang="en-US" dirty="0">
              <a:solidFill>
                <a:schemeClr val="bg1"/>
              </a:solidFill>
            </a:endParaRPr>
          </a:p>
        </p:txBody>
      </p:sp>
      <p:sp>
        <p:nvSpPr>
          <p:cNvPr id="9" name="TextBox 8"/>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5878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153" y="-1"/>
            <a:ext cx="5102951" cy="957207"/>
          </a:xfrm>
        </p:spPr>
        <p:txBody>
          <a:bodyPr>
            <a:normAutofit/>
          </a:bodyPr>
          <a:lstStyle/>
          <a:p>
            <a:pPr algn="r"/>
            <a:r>
              <a:rPr lang="en-US" sz="4000" dirty="0" smtClean="0">
                <a:solidFill>
                  <a:schemeClr val="bg1"/>
                </a:solidFill>
                <a:cs typeface="Helvetica Neue Thin"/>
              </a:rPr>
              <a:t>Questions</a:t>
            </a:r>
            <a:endParaRPr lang="en-US" sz="4000" dirty="0">
              <a:solidFill>
                <a:schemeClr val="bg1"/>
              </a:solidFill>
              <a:cs typeface="Helvetica Neue Thin"/>
            </a:endParaRPr>
          </a:p>
        </p:txBody>
      </p:sp>
      <p:sp>
        <p:nvSpPr>
          <p:cNvPr id="4" name="Slide Number Placeholder 3"/>
          <p:cNvSpPr>
            <a:spLocks noGrp="1"/>
          </p:cNvSpPr>
          <p:nvPr>
            <p:ph type="sldNum" sz="quarter" idx="12"/>
          </p:nvPr>
        </p:nvSpPr>
        <p:spPr>
          <a:xfrm>
            <a:off x="7014747" y="6504403"/>
            <a:ext cx="2133600" cy="365125"/>
          </a:xfrm>
        </p:spPr>
        <p:txBody>
          <a:bodyPr/>
          <a:lstStyle/>
          <a:p>
            <a:fld id="{DE52D77E-2BAD-A94C-84C2-A545B6399BC1}" type="slidenum">
              <a:rPr lang="en-US" smtClean="0">
                <a:solidFill>
                  <a:schemeClr val="bg1"/>
                </a:solidFill>
              </a:rPr>
              <a:t>33</a:t>
            </a:fld>
            <a:endParaRPr lang="en-US">
              <a:solidFill>
                <a:schemeClr val="bg1"/>
              </a:solidFill>
            </a:endParaRPr>
          </a:p>
        </p:txBody>
      </p:sp>
      <p:pic>
        <p:nvPicPr>
          <p:cNvPr id="5" name="Picture 8" descr="http://upload.wikimedia.org/wikipedia/commons/9/9d/Question_mark_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510" y="2121855"/>
            <a:ext cx="25431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099332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1374" y="6519551"/>
            <a:ext cx="2133600" cy="365125"/>
          </a:xfrm>
        </p:spPr>
        <p:txBody>
          <a:bodyPr/>
          <a:lstStyle/>
          <a:p>
            <a:fld id="{DE52D77E-2BAD-A94C-84C2-A545B6399BC1}" type="slidenum">
              <a:rPr lang="en-US" smtClean="0"/>
              <a:t>34</a:t>
            </a:fld>
            <a:endParaRPr lang="en-US" dirty="0"/>
          </a:p>
        </p:txBody>
      </p:sp>
      <p:sp>
        <p:nvSpPr>
          <p:cNvPr id="3" name="Title 4"/>
          <p:cNvSpPr txBox="1">
            <a:spLocks/>
          </p:cNvSpPr>
          <p:nvPr/>
        </p:nvSpPr>
        <p:spPr>
          <a:xfrm>
            <a:off x="1353312" y="3147792"/>
            <a:ext cx="6446987" cy="726928"/>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RECRUITING RESOURCES </a:t>
            </a:r>
            <a:endParaRPr lang="en-US" dirty="0"/>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3270609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226" y="-80764"/>
            <a:ext cx="6241774" cy="1143000"/>
          </a:xfrm>
        </p:spPr>
        <p:txBody>
          <a:bodyPr/>
          <a:lstStyle/>
          <a:p>
            <a:r>
              <a:rPr lang="en-US" dirty="0" smtClean="0">
                <a:solidFill>
                  <a:schemeClr val="bg1"/>
                </a:solidFill>
              </a:rPr>
              <a:t>Sample Recruiting Sources</a:t>
            </a:r>
            <a:endParaRPr lang="en-US" dirty="0">
              <a:solidFill>
                <a:schemeClr val="bg1"/>
              </a:solidFill>
            </a:endParaRPr>
          </a:p>
        </p:txBody>
      </p:sp>
      <p:sp>
        <p:nvSpPr>
          <p:cNvPr id="3" name="Content Placeholder 2"/>
          <p:cNvSpPr>
            <a:spLocks noGrp="1"/>
          </p:cNvSpPr>
          <p:nvPr>
            <p:ph sz="half" idx="1"/>
          </p:nvPr>
        </p:nvSpPr>
        <p:spPr>
          <a:xfrm>
            <a:off x="457200" y="1295400"/>
            <a:ext cx="4038600" cy="4830763"/>
          </a:xfrm>
        </p:spPr>
        <p:txBody>
          <a:bodyPr>
            <a:normAutofit lnSpcReduction="10000"/>
          </a:bodyPr>
          <a:lstStyle/>
          <a:p>
            <a:r>
              <a:rPr lang="en-US" sz="2400" dirty="0" smtClean="0"/>
              <a:t>DiversityClassifieds	</a:t>
            </a:r>
          </a:p>
          <a:p>
            <a:r>
              <a:rPr lang="en-US" sz="2400" dirty="0" smtClean="0"/>
              <a:t>WorkPlaceDiversity 	</a:t>
            </a:r>
          </a:p>
          <a:p>
            <a:r>
              <a:rPr lang="en-US" sz="2400" dirty="0" smtClean="0"/>
              <a:t>DiversityInc 	</a:t>
            </a:r>
          </a:p>
          <a:p>
            <a:r>
              <a:rPr lang="en-US" sz="2400" dirty="0" smtClean="0"/>
              <a:t>IM Diversity 	</a:t>
            </a:r>
          </a:p>
          <a:p>
            <a:r>
              <a:rPr lang="en-US" sz="2400" dirty="0" smtClean="0"/>
              <a:t>HireDiversity 	</a:t>
            </a:r>
          </a:p>
          <a:p>
            <a:r>
              <a:rPr lang="en-US" sz="2400" dirty="0" smtClean="0"/>
              <a:t>AffinityCircles 	</a:t>
            </a:r>
          </a:p>
          <a:p>
            <a:r>
              <a:rPr lang="en-US" sz="2400" dirty="0" smtClean="0"/>
              <a:t>WomenatWork	</a:t>
            </a:r>
          </a:p>
          <a:p>
            <a:r>
              <a:rPr lang="en-US" sz="2400" dirty="0" smtClean="0"/>
              <a:t>American Indians Jobs Online	</a:t>
            </a:r>
          </a:p>
          <a:p>
            <a:r>
              <a:rPr lang="en-US" sz="2400" dirty="0" smtClean="0"/>
              <a:t>WhereWomenWanttoWork </a:t>
            </a:r>
          </a:p>
          <a:p>
            <a:r>
              <a:rPr lang="en-US" sz="2400" dirty="0" smtClean="0"/>
              <a:t>Black Collegian	</a:t>
            </a:r>
          </a:p>
          <a:p>
            <a:endParaRPr lang="en-US" sz="2400" dirty="0"/>
          </a:p>
        </p:txBody>
      </p:sp>
      <p:sp>
        <p:nvSpPr>
          <p:cNvPr id="4" name="Content Placeholder 3"/>
          <p:cNvSpPr>
            <a:spLocks noGrp="1"/>
          </p:cNvSpPr>
          <p:nvPr>
            <p:ph sz="half" idx="2"/>
          </p:nvPr>
        </p:nvSpPr>
        <p:spPr>
          <a:xfrm>
            <a:off x="4648200" y="1260764"/>
            <a:ext cx="4038600" cy="4754563"/>
          </a:xfrm>
        </p:spPr>
        <p:txBody>
          <a:bodyPr>
            <a:normAutofit lnSpcReduction="10000"/>
          </a:bodyPr>
          <a:lstStyle/>
          <a:p>
            <a:r>
              <a:rPr lang="en-US" sz="2400" dirty="0" smtClean="0"/>
              <a:t>LatPro</a:t>
            </a:r>
          </a:p>
          <a:p>
            <a:r>
              <a:rPr lang="en-US" sz="2400" dirty="0" smtClean="0"/>
              <a:t>National Asian Pacific American Bar Association</a:t>
            </a:r>
          </a:p>
          <a:p>
            <a:r>
              <a:rPr lang="en-US" sz="2400" dirty="0" smtClean="0"/>
              <a:t>Hispanic National Bar Association</a:t>
            </a:r>
          </a:p>
          <a:p>
            <a:r>
              <a:rPr lang="en-US" sz="2400" dirty="0" smtClean="0"/>
              <a:t>Association of Latino Professionals in Finance</a:t>
            </a:r>
          </a:p>
          <a:p>
            <a:r>
              <a:rPr lang="en-US" sz="2400" dirty="0" smtClean="0"/>
              <a:t>Society of Women Engineers</a:t>
            </a:r>
          </a:p>
          <a:p>
            <a:r>
              <a:rPr lang="en-US" sz="2400" dirty="0" smtClean="0"/>
              <a:t>Women in Technology</a:t>
            </a:r>
          </a:p>
          <a:p>
            <a:r>
              <a:rPr lang="en-US" sz="2400" dirty="0" smtClean="0"/>
              <a:t>National Association of Black Accountants</a:t>
            </a:r>
            <a:endParaRPr lang="en-US" sz="2400" dirty="0"/>
          </a:p>
        </p:txBody>
      </p:sp>
      <p:sp>
        <p:nvSpPr>
          <p:cNvPr id="5" name="TextBox 4"/>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6" name="Slide Number Placeholder 5"/>
          <p:cNvSpPr>
            <a:spLocks noGrp="1"/>
          </p:cNvSpPr>
          <p:nvPr>
            <p:ph type="sldNum" sz="quarter" idx="12"/>
          </p:nvPr>
        </p:nvSpPr>
        <p:spPr>
          <a:xfrm>
            <a:off x="6871252" y="6492875"/>
            <a:ext cx="2133600" cy="365125"/>
          </a:xfrm>
        </p:spPr>
        <p:txBody>
          <a:bodyPr/>
          <a:lstStyle/>
          <a:p>
            <a:fld id="{DE52D77E-2BAD-A94C-84C2-A545B6399BC1}" type="slidenum">
              <a:rPr lang="en-US" smtClean="0"/>
              <a:t>35</a:t>
            </a:fld>
            <a:endParaRPr lang="en-US" dirty="0"/>
          </a:p>
        </p:txBody>
      </p:sp>
    </p:spTree>
    <p:extLst>
      <p:ext uri="{BB962C8B-B14F-4D97-AF65-F5344CB8AC3E}">
        <p14:creationId xmlns:p14="http://schemas.microsoft.com/office/powerpoint/2010/main" val="3613973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269" y="-55940"/>
            <a:ext cx="3160643" cy="1143000"/>
          </a:xfrm>
        </p:spPr>
        <p:txBody>
          <a:bodyPr/>
          <a:lstStyle/>
          <a:p>
            <a:r>
              <a:rPr lang="en-US" dirty="0" smtClean="0">
                <a:solidFill>
                  <a:schemeClr val="bg1"/>
                </a:solidFill>
              </a:rPr>
              <a:t>Recruitment</a:t>
            </a:r>
            <a:endParaRPr lang="en-US" dirty="0">
              <a:solidFill>
                <a:schemeClr val="bg1"/>
              </a:solidFill>
            </a:endParaRPr>
          </a:p>
        </p:txBody>
      </p:sp>
      <p:sp>
        <p:nvSpPr>
          <p:cNvPr id="3" name="Content Placeholder 2"/>
          <p:cNvSpPr>
            <a:spLocks noGrp="1"/>
          </p:cNvSpPr>
          <p:nvPr>
            <p:ph idx="1"/>
          </p:nvPr>
        </p:nvSpPr>
        <p:spPr>
          <a:xfrm>
            <a:off x="2209800" y="1447800"/>
            <a:ext cx="6477000" cy="4678363"/>
          </a:xfrm>
        </p:spPr>
        <p:txBody>
          <a:bodyPr/>
          <a:lstStyle/>
          <a:p>
            <a:r>
              <a:rPr lang="en-US" dirty="0" smtClean="0"/>
              <a:t>Job fairs</a:t>
            </a:r>
          </a:p>
          <a:p>
            <a:r>
              <a:rPr lang="en-US" dirty="0" smtClean="0"/>
              <a:t>Newspaper ads</a:t>
            </a:r>
          </a:p>
          <a:p>
            <a:r>
              <a:rPr lang="en-US" dirty="0" smtClean="0"/>
              <a:t>Third party vendors</a:t>
            </a:r>
          </a:p>
          <a:p>
            <a:r>
              <a:rPr lang="en-US" dirty="0" smtClean="0"/>
              <a:t>Social media</a:t>
            </a:r>
          </a:p>
          <a:p>
            <a:endParaRPr lang="en-US" dirty="0"/>
          </a:p>
        </p:txBody>
      </p:sp>
      <p:pic>
        <p:nvPicPr>
          <p:cNvPr id="5" name="Picture 4" descr="hiring.jpg"/>
          <p:cNvPicPr>
            <a:picLocks noChangeAspect="1"/>
          </p:cNvPicPr>
          <p:nvPr/>
        </p:nvPicPr>
        <p:blipFill>
          <a:blip r:embed="rId3"/>
          <a:srcRect l="19012" r="21728"/>
          <a:stretch>
            <a:fillRect/>
          </a:stretch>
        </p:blipFill>
        <p:spPr>
          <a:xfrm>
            <a:off x="0" y="1371600"/>
            <a:ext cx="2286000" cy="3840480"/>
          </a:xfrm>
          <a:prstGeom prst="rect">
            <a:avLst/>
          </a:prstGeom>
        </p:spPr>
      </p:pic>
      <p:pic>
        <p:nvPicPr>
          <p:cNvPr id="6" name="Picture 5" descr="linkedin.jpg"/>
          <p:cNvPicPr>
            <a:picLocks noChangeAspect="1"/>
          </p:cNvPicPr>
          <p:nvPr/>
        </p:nvPicPr>
        <p:blipFill>
          <a:blip r:embed="rId4"/>
          <a:stretch>
            <a:fillRect/>
          </a:stretch>
        </p:blipFill>
        <p:spPr>
          <a:xfrm>
            <a:off x="5181600" y="3886200"/>
            <a:ext cx="2999842" cy="2246986"/>
          </a:xfrm>
          <a:prstGeom prst="rect">
            <a:avLst/>
          </a:prstGeom>
        </p:spPr>
      </p:pic>
      <p:pic>
        <p:nvPicPr>
          <p:cNvPr id="7" name="Picture 6" descr="monster.jpg"/>
          <p:cNvPicPr>
            <a:picLocks noChangeAspect="1"/>
          </p:cNvPicPr>
          <p:nvPr/>
        </p:nvPicPr>
        <p:blipFill>
          <a:blip r:embed="rId5"/>
          <a:stretch>
            <a:fillRect/>
          </a:stretch>
        </p:blipFill>
        <p:spPr>
          <a:xfrm>
            <a:off x="914400" y="5029200"/>
            <a:ext cx="4269334" cy="1303934"/>
          </a:xfrm>
          <a:prstGeom prst="rect">
            <a:avLst/>
          </a:prstGeom>
        </p:spPr>
      </p:pic>
      <p:pic>
        <p:nvPicPr>
          <p:cNvPr id="8" name="Picture 7" descr="nshmba.jpg"/>
          <p:cNvPicPr>
            <a:picLocks noChangeAspect="1"/>
          </p:cNvPicPr>
          <p:nvPr/>
        </p:nvPicPr>
        <p:blipFill>
          <a:blip r:embed="rId6"/>
          <a:stretch>
            <a:fillRect/>
          </a:stretch>
        </p:blipFill>
        <p:spPr>
          <a:xfrm>
            <a:off x="5055705" y="1105357"/>
            <a:ext cx="2743200" cy="883920"/>
          </a:xfrm>
          <a:prstGeom prst="rect">
            <a:avLst/>
          </a:prstGeom>
        </p:spPr>
      </p:pic>
      <p:pic>
        <p:nvPicPr>
          <p:cNvPr id="9" name="Picture 8" descr="vetjobfair.jpg"/>
          <p:cNvPicPr>
            <a:picLocks noChangeAspect="1"/>
          </p:cNvPicPr>
          <p:nvPr/>
        </p:nvPicPr>
        <p:blipFill>
          <a:blip r:embed="rId7"/>
          <a:stretch>
            <a:fillRect/>
          </a:stretch>
        </p:blipFill>
        <p:spPr>
          <a:xfrm>
            <a:off x="6324600" y="2362200"/>
            <a:ext cx="2286000" cy="1280160"/>
          </a:xfrm>
          <a:prstGeom prst="rect">
            <a:avLst/>
          </a:prstGeom>
        </p:spPr>
      </p:pic>
      <p:sp>
        <p:nvSpPr>
          <p:cNvPr id="10" name="TextBox 9"/>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4" name="Slide Number Placeholder 3"/>
          <p:cNvSpPr>
            <a:spLocks noGrp="1"/>
          </p:cNvSpPr>
          <p:nvPr>
            <p:ph type="sldNum" sz="quarter" idx="12"/>
          </p:nvPr>
        </p:nvSpPr>
        <p:spPr>
          <a:xfrm>
            <a:off x="6861312" y="6486903"/>
            <a:ext cx="2133600" cy="365125"/>
          </a:xfrm>
        </p:spPr>
        <p:txBody>
          <a:bodyPr/>
          <a:lstStyle/>
          <a:p>
            <a:fld id="{DE52D77E-2BAD-A94C-84C2-A545B6399BC1}" type="slidenum">
              <a:rPr lang="en-US" smtClean="0"/>
              <a:t>36</a:t>
            </a:fld>
            <a:endParaRPr lang="en-US" dirty="0"/>
          </a:p>
        </p:txBody>
      </p:sp>
    </p:spTree>
    <p:extLst>
      <p:ext uri="{BB962C8B-B14F-4D97-AF65-F5344CB8AC3E}">
        <p14:creationId xmlns:p14="http://schemas.microsoft.com/office/powerpoint/2010/main" val="3870963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1983" y="274638"/>
            <a:ext cx="6202017" cy="792162"/>
          </a:xfrm>
        </p:spPr>
        <p:txBody>
          <a:bodyPr>
            <a:normAutofit fontScale="90000"/>
          </a:bodyPr>
          <a:lstStyle/>
          <a:p>
            <a:r>
              <a:rPr lang="en-US" dirty="0" smtClean="0">
                <a:solidFill>
                  <a:schemeClr val="bg1"/>
                </a:solidFill>
              </a:rPr>
              <a:t>Resources (www.usbln.org)</a:t>
            </a:r>
            <a:br>
              <a:rPr lang="en-US" dirty="0" smtClean="0">
                <a:solidFill>
                  <a:schemeClr val="bg1"/>
                </a:solidFill>
              </a:rPr>
            </a:br>
            <a:r>
              <a:rPr lang="en-US" dirty="0" smtClean="0">
                <a:solidFill>
                  <a:schemeClr val="bg1"/>
                </a:solidFill>
              </a:rPr>
              <a:t> </a:t>
            </a:r>
            <a:endParaRPr lang="en-US" dirty="0">
              <a:solidFill>
                <a:schemeClr val="bg1"/>
              </a:solidFill>
            </a:endParaRPr>
          </a:p>
        </p:txBody>
      </p:sp>
      <p:pic>
        <p:nvPicPr>
          <p:cNvPr id="282626" name="Picture 2"/>
          <p:cNvPicPr>
            <a:picLocks noChangeAspect="1" noChangeArrowheads="1"/>
          </p:cNvPicPr>
          <p:nvPr/>
        </p:nvPicPr>
        <p:blipFill>
          <a:blip r:embed="rId3"/>
          <a:srcRect l="4286" t="6016" r="4762"/>
          <a:stretch>
            <a:fillRect/>
          </a:stretch>
        </p:blipFill>
        <p:spPr bwMode="auto">
          <a:xfrm>
            <a:off x="304800" y="1066800"/>
            <a:ext cx="8586942" cy="5334483"/>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7010400" y="6475620"/>
            <a:ext cx="2133600" cy="365125"/>
          </a:xfrm>
        </p:spPr>
        <p:txBody>
          <a:bodyPr/>
          <a:lstStyle/>
          <a:p>
            <a:fld id="{DE52D77E-2BAD-A94C-84C2-A545B6399BC1}" type="slidenum">
              <a:rPr lang="en-US" smtClean="0"/>
              <a:t>37</a:t>
            </a:fld>
            <a:endParaRPr lang="en-US" dirty="0"/>
          </a:p>
        </p:txBody>
      </p:sp>
    </p:spTree>
    <p:extLst>
      <p:ext uri="{BB962C8B-B14F-4D97-AF65-F5344CB8AC3E}">
        <p14:creationId xmlns:p14="http://schemas.microsoft.com/office/powerpoint/2010/main" val="3479559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6626" y="152400"/>
            <a:ext cx="5327374" cy="712304"/>
          </a:xfrm>
        </p:spPr>
        <p:txBody>
          <a:bodyPr>
            <a:normAutofit fontScale="90000"/>
          </a:bodyPr>
          <a:lstStyle/>
          <a:p>
            <a:pPr algn="l"/>
            <a:r>
              <a:rPr lang="en-US" sz="3200" dirty="0" smtClean="0">
                <a:solidFill>
                  <a:schemeClr val="bg1"/>
                </a:solidFill>
              </a:rPr>
              <a:t>Resources </a:t>
            </a:r>
            <a:br>
              <a:rPr lang="en-US" sz="3200" dirty="0" smtClean="0">
                <a:solidFill>
                  <a:schemeClr val="bg1"/>
                </a:solidFill>
              </a:rPr>
            </a:br>
            <a:r>
              <a:rPr lang="en-US" sz="3200" dirty="0" smtClean="0">
                <a:solidFill>
                  <a:schemeClr val="bg1"/>
                </a:solidFill>
              </a:rPr>
              <a:t>(www.disability.gov/employment) </a:t>
            </a:r>
            <a:endParaRPr lang="en-US" sz="3200" dirty="0">
              <a:solidFill>
                <a:schemeClr val="bg1"/>
              </a:solidFill>
            </a:endParaRPr>
          </a:p>
        </p:txBody>
      </p:sp>
      <p:pic>
        <p:nvPicPr>
          <p:cNvPr id="283650" name="Picture 2"/>
          <p:cNvPicPr>
            <a:picLocks noChangeAspect="1" noChangeArrowheads="1"/>
          </p:cNvPicPr>
          <p:nvPr/>
        </p:nvPicPr>
        <p:blipFill>
          <a:blip r:embed="rId3"/>
          <a:srcRect l="5238" t="12813" r="8027" b="13663"/>
          <a:stretch>
            <a:fillRect/>
          </a:stretch>
        </p:blipFill>
        <p:spPr bwMode="auto">
          <a:xfrm>
            <a:off x="0" y="1219200"/>
            <a:ext cx="9007961" cy="4668307"/>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874361" y="6504366"/>
            <a:ext cx="2133600" cy="365125"/>
          </a:xfrm>
        </p:spPr>
        <p:txBody>
          <a:bodyPr/>
          <a:lstStyle/>
          <a:p>
            <a:fld id="{DE52D77E-2BAD-A94C-84C2-A545B6399BC1}" type="slidenum">
              <a:rPr lang="en-US" smtClean="0"/>
              <a:t>38</a:t>
            </a:fld>
            <a:endParaRPr lang="en-US" dirty="0"/>
          </a:p>
        </p:txBody>
      </p:sp>
    </p:spTree>
    <p:extLst>
      <p:ext uri="{BB962C8B-B14F-4D97-AF65-F5344CB8AC3E}">
        <p14:creationId xmlns:p14="http://schemas.microsoft.com/office/powerpoint/2010/main" val="1575417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3809" y="33130"/>
            <a:ext cx="6500191" cy="1265238"/>
          </a:xfrm>
        </p:spPr>
        <p:txBody>
          <a:bodyPr>
            <a:normAutofit fontScale="90000"/>
          </a:bodyPr>
          <a:lstStyle/>
          <a:p>
            <a:r>
              <a:rPr lang="en-US" dirty="0" smtClean="0">
                <a:solidFill>
                  <a:schemeClr val="bg1"/>
                </a:solidFill>
              </a:rPr>
              <a:t>Resources (http://askearn.org)</a:t>
            </a:r>
            <a:br>
              <a:rPr lang="en-US" dirty="0" smtClean="0">
                <a:solidFill>
                  <a:schemeClr val="bg1"/>
                </a:solidFill>
              </a:rPr>
            </a:br>
            <a:endParaRPr lang="en-US" dirty="0">
              <a:solidFill>
                <a:schemeClr val="bg1"/>
              </a:solidFill>
            </a:endParaRPr>
          </a:p>
        </p:txBody>
      </p:sp>
      <p:pic>
        <p:nvPicPr>
          <p:cNvPr id="284674" name="Picture 2"/>
          <p:cNvPicPr>
            <a:picLocks noChangeAspect="1" noChangeArrowheads="1"/>
          </p:cNvPicPr>
          <p:nvPr/>
        </p:nvPicPr>
        <p:blipFill>
          <a:blip r:embed="rId3"/>
          <a:srcRect l="5535" t="4703" r="6667"/>
          <a:stretch>
            <a:fillRect/>
          </a:stretch>
        </p:blipFill>
        <p:spPr bwMode="auto">
          <a:xfrm>
            <a:off x="152400" y="947531"/>
            <a:ext cx="8534400" cy="5569058"/>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851374" y="6504366"/>
            <a:ext cx="2133600" cy="365125"/>
          </a:xfrm>
        </p:spPr>
        <p:txBody>
          <a:bodyPr/>
          <a:lstStyle/>
          <a:p>
            <a:fld id="{DE52D77E-2BAD-A94C-84C2-A545B6399BC1}" type="slidenum">
              <a:rPr lang="en-US" smtClean="0"/>
              <a:t>39</a:t>
            </a:fld>
            <a:endParaRPr lang="en-US" dirty="0"/>
          </a:p>
        </p:txBody>
      </p:sp>
    </p:spTree>
    <p:extLst>
      <p:ext uri="{BB962C8B-B14F-4D97-AF65-F5344CB8AC3E}">
        <p14:creationId xmlns:p14="http://schemas.microsoft.com/office/powerpoint/2010/main" val="257801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153" y="-1"/>
            <a:ext cx="5102951" cy="957207"/>
          </a:xfrm>
        </p:spPr>
        <p:txBody>
          <a:bodyPr>
            <a:normAutofit/>
          </a:bodyPr>
          <a:lstStyle/>
          <a:p>
            <a:pPr algn="r"/>
            <a:r>
              <a:rPr lang="en-US" sz="4000" dirty="0" smtClean="0">
                <a:solidFill>
                  <a:schemeClr val="bg1"/>
                </a:solidFill>
                <a:cs typeface="Helvetica Neue Thin"/>
              </a:rPr>
              <a:t>Agenda</a:t>
            </a:r>
            <a:endParaRPr lang="en-US" sz="4000" dirty="0">
              <a:solidFill>
                <a:schemeClr val="bg1"/>
              </a:solidFill>
              <a:cs typeface="Helvetica Neue Thin"/>
            </a:endParaRPr>
          </a:p>
        </p:txBody>
      </p:sp>
      <p:sp>
        <p:nvSpPr>
          <p:cNvPr id="3" name="Subtitle 2"/>
          <p:cNvSpPr>
            <a:spLocks noGrp="1"/>
          </p:cNvSpPr>
          <p:nvPr>
            <p:ph type="subTitle" idx="1"/>
          </p:nvPr>
        </p:nvSpPr>
        <p:spPr>
          <a:xfrm>
            <a:off x="857081" y="1710640"/>
            <a:ext cx="8075023" cy="3960282"/>
          </a:xfrm>
        </p:spPr>
        <p:txBody>
          <a:bodyPr>
            <a:normAutofit/>
          </a:bodyPr>
          <a:lstStyle/>
          <a:p>
            <a:pPr marL="800100" lvl="1" indent="-342900" algn="l">
              <a:buFont typeface="Arial" panose="020B0604020202020204" pitchFamily="34" charset="0"/>
              <a:buChar char="•"/>
            </a:pPr>
            <a:r>
              <a:rPr lang="en-US" sz="3600" b="1" dirty="0" smtClean="0">
                <a:solidFill>
                  <a:schemeClr val="tx1"/>
                </a:solidFill>
                <a:cs typeface="Helvetica Neue Thin"/>
                <a:sym typeface="Symbol" panose="05050102010706020507" pitchFamily="18" charset="2"/>
              </a:rPr>
              <a:t>The Numbers</a:t>
            </a:r>
          </a:p>
          <a:p>
            <a:pPr marL="800100" lvl="1" indent="-342900" algn="l">
              <a:buFont typeface="Arial" panose="020B0604020202020204" pitchFamily="34" charset="0"/>
              <a:buChar char="•"/>
            </a:pPr>
            <a:r>
              <a:rPr lang="en-US" sz="3600" b="1" dirty="0" smtClean="0">
                <a:solidFill>
                  <a:schemeClr val="tx1"/>
                </a:solidFill>
                <a:cs typeface="Helvetica Neue Thin"/>
                <a:sym typeface="Symbol" panose="05050102010706020507" pitchFamily="18" charset="2"/>
              </a:rPr>
              <a:t>A Business Imperative</a:t>
            </a:r>
          </a:p>
          <a:p>
            <a:pPr marL="800100" lvl="1" indent="-342900" algn="l">
              <a:buFont typeface="Arial" panose="020B0604020202020204" pitchFamily="34" charset="0"/>
              <a:buChar char="•"/>
            </a:pPr>
            <a:r>
              <a:rPr lang="en-US" sz="3600" b="1" dirty="0" smtClean="0">
                <a:solidFill>
                  <a:schemeClr val="tx1"/>
                </a:solidFill>
                <a:cs typeface="Helvetica Neue Thin"/>
                <a:sym typeface="Symbol" panose="05050102010706020507" pitchFamily="18" charset="2"/>
              </a:rPr>
              <a:t>Measuring Effectiveness</a:t>
            </a:r>
          </a:p>
          <a:p>
            <a:pPr marL="1257300" lvl="2" indent="-342900" algn="l">
              <a:buFont typeface="Arial" panose="020B0604020202020204" pitchFamily="34" charset="0"/>
              <a:buChar char="•"/>
            </a:pPr>
            <a:r>
              <a:rPr lang="en-US" sz="3600" b="1" dirty="0" smtClean="0">
                <a:solidFill>
                  <a:schemeClr val="tx1"/>
                </a:solidFill>
                <a:cs typeface="Helvetica Neue Thin"/>
                <a:sym typeface="Symbol" panose="05050102010706020507" pitchFamily="18" charset="2"/>
              </a:rPr>
              <a:t>Why</a:t>
            </a:r>
          </a:p>
          <a:p>
            <a:pPr marL="1257300" lvl="2" indent="-342900" algn="l">
              <a:buFont typeface="Arial" panose="020B0604020202020204" pitchFamily="34" charset="0"/>
              <a:buChar char="•"/>
            </a:pPr>
            <a:r>
              <a:rPr lang="en-US" sz="3600" b="1" dirty="0" smtClean="0">
                <a:solidFill>
                  <a:schemeClr val="tx1"/>
                </a:solidFill>
                <a:cs typeface="Helvetica Neue Thin"/>
                <a:sym typeface="Symbol" panose="05050102010706020507" pitchFamily="18" charset="2"/>
              </a:rPr>
              <a:t>How</a:t>
            </a:r>
            <a:endParaRPr lang="en-US" sz="3600" b="1" dirty="0">
              <a:solidFill>
                <a:schemeClr val="tx1"/>
              </a:solidFill>
              <a:cs typeface="Helvetica Neue Thin"/>
              <a:sym typeface="Symbol" panose="05050102010706020507" pitchFamily="18" charset="2"/>
            </a:endParaRPr>
          </a:p>
          <a:p>
            <a:pPr marL="800100" lvl="1" indent="-342900" algn="l">
              <a:buFont typeface="Arial" panose="020B0604020202020204" pitchFamily="34" charset="0"/>
              <a:buChar char="•"/>
            </a:pPr>
            <a:r>
              <a:rPr lang="en-US" sz="3600" b="1" dirty="0" smtClean="0">
                <a:solidFill>
                  <a:schemeClr val="tx1"/>
                </a:solidFill>
                <a:cs typeface="Helvetica Neue Thin"/>
                <a:sym typeface="Symbol" panose="05050102010706020507" pitchFamily="18" charset="2"/>
              </a:rPr>
              <a:t>Success on the Job</a:t>
            </a:r>
          </a:p>
          <a:p>
            <a:pPr marL="800100" lvl="1" indent="-342900" algn="l">
              <a:buFont typeface="Arial" panose="020B0604020202020204" pitchFamily="34" charset="0"/>
              <a:buChar char="•"/>
            </a:pPr>
            <a:endParaRPr lang="en-US" sz="3600" b="1" dirty="0" smtClean="0">
              <a:solidFill>
                <a:schemeClr val="tx1"/>
              </a:solidFill>
              <a:cs typeface="Helvetica Neue Thin"/>
              <a:sym typeface="Symbol" panose="05050102010706020507" pitchFamily="18" charset="2"/>
            </a:endParaRPr>
          </a:p>
          <a:p>
            <a:pPr lvl="2" algn="l"/>
            <a:endParaRPr lang="en-US" sz="3600" dirty="0">
              <a:solidFill>
                <a:schemeClr val="tx1"/>
              </a:solidFill>
              <a:cs typeface="Helvetica Neue Thin"/>
              <a:sym typeface="Symbol" panose="05050102010706020507" pitchFamily="18" charset="2"/>
            </a:endParaRPr>
          </a:p>
          <a:p>
            <a:pPr marL="457200" indent="-457200" algn="l">
              <a:buFont typeface="Arial" panose="020B0604020202020204" pitchFamily="34" charset="0"/>
              <a:buChar char="•"/>
            </a:pPr>
            <a:endParaRPr lang="en-US" sz="3600" dirty="0" smtClean="0">
              <a:solidFill>
                <a:schemeClr val="tx1"/>
              </a:solidFill>
              <a:cs typeface="Helvetica Neue Thin"/>
            </a:endParaRPr>
          </a:p>
          <a:p>
            <a:pPr marL="457200" indent="-457200" algn="l">
              <a:buFont typeface="Arial" panose="020B0604020202020204" pitchFamily="34" charset="0"/>
              <a:buChar char="•"/>
            </a:pPr>
            <a:endParaRPr lang="en-US" sz="3600" dirty="0">
              <a:solidFill>
                <a:schemeClr val="tx1"/>
              </a:solidFill>
              <a:cs typeface="Helvetica Neue Thin"/>
            </a:endParaRPr>
          </a:p>
        </p:txBody>
      </p:sp>
      <p:sp>
        <p:nvSpPr>
          <p:cNvPr id="4" name="Slide Number Placeholder 3"/>
          <p:cNvSpPr>
            <a:spLocks noGrp="1"/>
          </p:cNvSpPr>
          <p:nvPr>
            <p:ph type="sldNum" sz="quarter" idx="12"/>
          </p:nvPr>
        </p:nvSpPr>
        <p:spPr>
          <a:xfrm>
            <a:off x="7010400" y="6508424"/>
            <a:ext cx="2133600" cy="365125"/>
          </a:xfrm>
        </p:spPr>
        <p:txBody>
          <a:bodyPr/>
          <a:lstStyle/>
          <a:p>
            <a:fld id="{DE52D77E-2BAD-A94C-84C2-A545B6399BC1}" type="slidenum">
              <a:rPr lang="en-US" smtClean="0">
                <a:solidFill>
                  <a:schemeClr val="bg1"/>
                </a:solidFill>
              </a:rPr>
              <a:t>4</a:t>
            </a:fld>
            <a:endParaRPr lang="en-US" dirty="0">
              <a:solidFill>
                <a:schemeClr val="bg1"/>
              </a:solidFill>
            </a:endParaRPr>
          </a:p>
        </p:txBody>
      </p:sp>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172503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030" t="2485" r="6112"/>
          <a:stretch/>
        </p:blipFill>
        <p:spPr>
          <a:xfrm>
            <a:off x="655985" y="1022394"/>
            <a:ext cx="7981120" cy="5283339"/>
          </a:xfrm>
          <a:prstGeom prst="rect">
            <a:avLst/>
          </a:prstGeom>
        </p:spPr>
      </p:pic>
      <p:sp>
        <p:nvSpPr>
          <p:cNvPr id="3" name="TextBox 2"/>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4" name="Slide Number Placeholder 3"/>
          <p:cNvSpPr>
            <a:spLocks noGrp="1"/>
          </p:cNvSpPr>
          <p:nvPr>
            <p:ph type="sldNum" sz="quarter" idx="12"/>
          </p:nvPr>
        </p:nvSpPr>
        <p:spPr>
          <a:xfrm>
            <a:off x="6901070" y="6495498"/>
            <a:ext cx="2133600" cy="365125"/>
          </a:xfrm>
        </p:spPr>
        <p:txBody>
          <a:bodyPr/>
          <a:lstStyle/>
          <a:p>
            <a:fld id="{DE52D77E-2BAD-A94C-84C2-A545B6399BC1}" type="slidenum">
              <a:rPr lang="en-US" smtClean="0"/>
              <a:t>40</a:t>
            </a:fld>
            <a:endParaRPr lang="en-US" dirty="0"/>
          </a:p>
        </p:txBody>
      </p:sp>
    </p:spTree>
    <p:extLst>
      <p:ext uri="{BB962C8B-B14F-4D97-AF65-F5344CB8AC3E}">
        <p14:creationId xmlns:p14="http://schemas.microsoft.com/office/powerpoint/2010/main" val="1517412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63687" y="16221"/>
            <a:ext cx="6505774" cy="1143000"/>
          </a:xfrm>
        </p:spPr>
        <p:txBody>
          <a:bodyPr>
            <a:normAutofit/>
          </a:bodyPr>
          <a:lstStyle/>
          <a:p>
            <a:pPr algn="l"/>
            <a:r>
              <a:rPr lang="en-US" sz="3200" dirty="0" smtClean="0">
                <a:solidFill>
                  <a:schemeClr val="bg1"/>
                </a:solidFill>
              </a:rPr>
              <a:t>Recruiting Sources for Individuals with Disabilities</a:t>
            </a:r>
            <a:endParaRPr lang="en-US" sz="3200" dirty="0">
              <a:solidFill>
                <a:schemeClr val="bg1"/>
              </a:solidFill>
            </a:endParaRPr>
          </a:p>
        </p:txBody>
      </p:sp>
      <p:sp>
        <p:nvSpPr>
          <p:cNvPr id="9" name="Content Placeholder 8"/>
          <p:cNvSpPr>
            <a:spLocks noGrp="1"/>
          </p:cNvSpPr>
          <p:nvPr>
            <p:ph idx="1"/>
          </p:nvPr>
        </p:nvSpPr>
        <p:spPr>
          <a:xfrm>
            <a:off x="457200" y="1828800"/>
            <a:ext cx="8229600" cy="4297363"/>
          </a:xfrm>
        </p:spPr>
        <p:txBody>
          <a:bodyPr/>
          <a:lstStyle/>
          <a:p>
            <a:r>
              <a:rPr lang="en-US" dirty="0" smtClean="0"/>
              <a:t>Ability Jobs</a:t>
            </a:r>
          </a:p>
          <a:p>
            <a:r>
              <a:rPr lang="en-US" dirty="0" smtClean="0"/>
              <a:t>disABLED Person</a:t>
            </a:r>
          </a:p>
          <a:p>
            <a:r>
              <a:rPr lang="en-US" dirty="0" smtClean="0"/>
              <a:t>Disaboom Jobs</a:t>
            </a:r>
          </a:p>
          <a:p>
            <a:r>
              <a:rPr lang="en-US" dirty="0" smtClean="0"/>
              <a:t>Getting Hired</a:t>
            </a:r>
          </a:p>
          <a:p>
            <a:r>
              <a:rPr lang="en-US" dirty="0" smtClean="0"/>
              <a:t>Hire Disability Solutions</a:t>
            </a:r>
          </a:p>
          <a:p>
            <a:r>
              <a:rPr lang="en-US" dirty="0" smtClean="0"/>
              <a:t>One More Way</a:t>
            </a:r>
            <a:endParaRPr lang="en-US" dirty="0"/>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722165" y="6492875"/>
            <a:ext cx="2133600" cy="365125"/>
          </a:xfrm>
        </p:spPr>
        <p:txBody>
          <a:bodyPr/>
          <a:lstStyle/>
          <a:p>
            <a:fld id="{DE52D77E-2BAD-A94C-84C2-A545B6399BC1}" type="slidenum">
              <a:rPr lang="en-US" smtClean="0"/>
              <a:t>41</a:t>
            </a:fld>
            <a:endParaRPr lang="en-US" dirty="0"/>
          </a:p>
        </p:txBody>
      </p:sp>
    </p:spTree>
    <p:extLst>
      <p:ext uri="{BB962C8B-B14F-4D97-AF65-F5344CB8AC3E}">
        <p14:creationId xmlns:p14="http://schemas.microsoft.com/office/powerpoint/2010/main" val="4137529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l="13913" t="20844" r="15362" b="7692"/>
          <a:stretch>
            <a:fillRect/>
          </a:stretch>
        </p:blipFill>
        <p:spPr bwMode="auto">
          <a:xfrm>
            <a:off x="228600" y="1176842"/>
            <a:ext cx="8650817" cy="5105400"/>
          </a:xfrm>
          <a:prstGeom prst="rect">
            <a:avLst/>
          </a:prstGeom>
          <a:noFill/>
          <a:ln w="25400">
            <a:solidFill>
              <a:srgbClr val="808080"/>
            </a:solidFill>
            <a:miter lim="800000"/>
            <a:headEnd/>
            <a:tailEnd/>
          </a:ln>
        </p:spPr>
      </p:pic>
      <p:sp>
        <p:nvSpPr>
          <p:cNvPr id="6" name="Rectangle 5"/>
          <p:cNvSpPr/>
          <p:nvPr/>
        </p:nvSpPr>
        <p:spPr>
          <a:xfrm>
            <a:off x="2385391" y="104834"/>
            <a:ext cx="6665843" cy="523220"/>
          </a:xfrm>
          <a:prstGeom prst="rect">
            <a:avLst/>
          </a:prstGeom>
        </p:spPr>
        <p:txBody>
          <a:bodyPr wrap="square">
            <a:spAutoFit/>
          </a:bodyPr>
          <a:lstStyle/>
          <a:p>
            <a:r>
              <a:rPr lang="en-US" sz="2800" dirty="0" smtClean="0">
                <a:solidFill>
                  <a:schemeClr val="bg1"/>
                </a:solidFill>
              </a:rPr>
              <a:t>https://www.nationalresourcedirectory.gov/</a:t>
            </a:r>
            <a:endParaRPr lang="en-US" sz="2800" dirty="0">
              <a:solidFill>
                <a:schemeClr val="bg1"/>
              </a:solidFill>
            </a:endParaRPr>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917634" y="6492875"/>
            <a:ext cx="2133600" cy="365125"/>
          </a:xfrm>
        </p:spPr>
        <p:txBody>
          <a:bodyPr/>
          <a:lstStyle/>
          <a:p>
            <a:fld id="{DE52D77E-2BAD-A94C-84C2-A545B6399BC1}" type="slidenum">
              <a:rPr lang="en-US" smtClean="0"/>
              <a:t>42</a:t>
            </a:fld>
            <a:endParaRPr lang="en-US" dirty="0"/>
          </a:p>
        </p:txBody>
      </p:sp>
    </p:spTree>
    <p:extLst>
      <p:ext uri="{BB962C8B-B14F-4D97-AF65-F5344CB8AC3E}">
        <p14:creationId xmlns:p14="http://schemas.microsoft.com/office/powerpoint/2010/main" val="2055894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5148" y="-152400"/>
            <a:ext cx="6718851" cy="1076739"/>
          </a:xfrm>
        </p:spPr>
        <p:txBody>
          <a:bodyPr>
            <a:normAutofit/>
          </a:bodyPr>
          <a:lstStyle/>
          <a:p>
            <a:pPr algn="l"/>
            <a:r>
              <a:rPr lang="en-US" sz="2800" dirty="0" smtClean="0">
                <a:solidFill>
                  <a:schemeClr val="bg1"/>
                </a:solidFill>
              </a:rPr>
              <a:t>Recruiting </a:t>
            </a:r>
            <a:br>
              <a:rPr lang="en-US" sz="2800" dirty="0" smtClean="0">
                <a:solidFill>
                  <a:schemeClr val="bg1"/>
                </a:solidFill>
              </a:rPr>
            </a:br>
            <a:r>
              <a:rPr lang="en-US" sz="2800" dirty="0" smtClean="0">
                <a:solidFill>
                  <a:schemeClr val="bg1"/>
                </a:solidFill>
              </a:rPr>
              <a:t>(http://www.dol-esa.gov/errd/index.html)</a:t>
            </a:r>
            <a:endParaRPr lang="en-US" sz="2800" dirty="0">
              <a:solidFill>
                <a:schemeClr val="bg1"/>
              </a:solidFill>
            </a:endParaRPr>
          </a:p>
        </p:txBody>
      </p:sp>
      <p:pic>
        <p:nvPicPr>
          <p:cNvPr id="297986" name="Picture 2"/>
          <p:cNvPicPr>
            <a:picLocks noChangeAspect="1" noChangeArrowheads="1"/>
          </p:cNvPicPr>
          <p:nvPr/>
        </p:nvPicPr>
        <p:blipFill>
          <a:blip r:embed="rId3"/>
          <a:srcRect l="22381" t="26138" r="12857" b="7327"/>
          <a:stretch>
            <a:fillRect/>
          </a:stretch>
        </p:blipFill>
        <p:spPr bwMode="auto">
          <a:xfrm>
            <a:off x="367747" y="1295400"/>
            <a:ext cx="8411168" cy="5195152"/>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871253" y="6490552"/>
            <a:ext cx="2133600" cy="365125"/>
          </a:xfrm>
        </p:spPr>
        <p:txBody>
          <a:bodyPr/>
          <a:lstStyle/>
          <a:p>
            <a:fld id="{DE52D77E-2BAD-A94C-84C2-A545B6399BC1}" type="slidenum">
              <a:rPr lang="en-US" smtClean="0"/>
              <a:t>43</a:t>
            </a:fld>
            <a:endParaRPr lang="en-US" dirty="0"/>
          </a:p>
        </p:txBody>
      </p:sp>
    </p:spTree>
    <p:extLst>
      <p:ext uri="{BB962C8B-B14F-4D97-AF65-F5344CB8AC3E}">
        <p14:creationId xmlns:p14="http://schemas.microsoft.com/office/powerpoint/2010/main" val="2736023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3565" y="0"/>
            <a:ext cx="6460434" cy="844826"/>
          </a:xfrm>
        </p:spPr>
        <p:txBody>
          <a:bodyPr>
            <a:normAutofit/>
          </a:bodyPr>
          <a:lstStyle/>
          <a:p>
            <a:r>
              <a:rPr lang="en-US" sz="3200" dirty="0" smtClean="0">
                <a:solidFill>
                  <a:schemeClr val="bg1"/>
                </a:solidFill>
              </a:rPr>
              <a:t>Attracting Individuals with Disabilities</a:t>
            </a:r>
            <a:endParaRPr lang="en-US" sz="3200" dirty="0">
              <a:solidFill>
                <a:schemeClr val="bg1"/>
              </a:solidFill>
            </a:endParaRPr>
          </a:p>
        </p:txBody>
      </p:sp>
      <p:sp>
        <p:nvSpPr>
          <p:cNvPr id="6" name="Content Placeholder 5"/>
          <p:cNvSpPr>
            <a:spLocks noGrp="1"/>
          </p:cNvSpPr>
          <p:nvPr>
            <p:ph idx="1"/>
          </p:nvPr>
        </p:nvSpPr>
        <p:spPr>
          <a:xfrm>
            <a:off x="0" y="1019059"/>
            <a:ext cx="9220200" cy="5107104"/>
          </a:xfrm>
        </p:spPr>
        <p:txBody>
          <a:bodyPr>
            <a:normAutofit/>
          </a:bodyPr>
          <a:lstStyle/>
          <a:p>
            <a:r>
              <a:rPr lang="en-US" sz="2400" dirty="0" smtClean="0"/>
              <a:t>Online/virtual career (http://ww.thinkbeyondthelabel.com)</a:t>
            </a:r>
            <a:endParaRPr lang="en-US" sz="2400" dirty="0"/>
          </a:p>
        </p:txBody>
      </p:sp>
      <p:pic>
        <p:nvPicPr>
          <p:cNvPr id="4" name="Picture 2"/>
          <p:cNvPicPr>
            <a:picLocks noChangeAspect="1" noChangeArrowheads="1"/>
          </p:cNvPicPr>
          <p:nvPr/>
        </p:nvPicPr>
        <p:blipFill>
          <a:blip r:embed="rId3"/>
          <a:srcRect l="4049" t="6734" r="4855" b="3046"/>
          <a:stretch>
            <a:fillRect/>
          </a:stretch>
        </p:blipFill>
        <p:spPr bwMode="auto">
          <a:xfrm>
            <a:off x="820032" y="1787137"/>
            <a:ext cx="7580135" cy="4513259"/>
          </a:xfrm>
          <a:prstGeom prst="rect">
            <a:avLst/>
          </a:prstGeom>
          <a:noFill/>
          <a:ln w="9525">
            <a:noFill/>
            <a:miter lim="800000"/>
            <a:headEnd/>
            <a:tailEnd/>
          </a:ln>
        </p:spPr>
      </p:pic>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7010399" y="6492875"/>
            <a:ext cx="2133600" cy="365125"/>
          </a:xfrm>
        </p:spPr>
        <p:txBody>
          <a:bodyPr/>
          <a:lstStyle/>
          <a:p>
            <a:fld id="{DE52D77E-2BAD-A94C-84C2-A545B6399BC1}" type="slidenum">
              <a:rPr lang="en-US" smtClean="0"/>
              <a:t>44</a:t>
            </a:fld>
            <a:endParaRPr lang="en-US" dirty="0"/>
          </a:p>
        </p:txBody>
      </p:sp>
    </p:spTree>
    <p:extLst>
      <p:ext uri="{BB962C8B-B14F-4D97-AF65-F5344CB8AC3E}">
        <p14:creationId xmlns:p14="http://schemas.microsoft.com/office/powerpoint/2010/main" val="3551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810" t="28515" r="21429" b="33465"/>
          <a:stretch>
            <a:fillRect/>
          </a:stretch>
        </p:blipFill>
        <p:spPr bwMode="auto">
          <a:xfrm>
            <a:off x="1620078" y="1144342"/>
            <a:ext cx="6583541" cy="2747972"/>
          </a:xfrm>
          <a:prstGeom prst="rect">
            <a:avLst/>
          </a:prstGeom>
          <a:noFill/>
          <a:ln w="9525">
            <a:noFill/>
            <a:miter lim="800000"/>
            <a:headEnd/>
            <a:tailEnd/>
          </a:ln>
        </p:spPr>
      </p:pic>
      <p:sp>
        <p:nvSpPr>
          <p:cNvPr id="3" name="TextBox 2"/>
          <p:cNvSpPr txBox="1"/>
          <p:nvPr/>
        </p:nvSpPr>
        <p:spPr>
          <a:xfrm>
            <a:off x="2405270" y="337066"/>
            <a:ext cx="6629400" cy="369332"/>
          </a:xfrm>
          <a:prstGeom prst="rect">
            <a:avLst/>
          </a:prstGeom>
          <a:solidFill>
            <a:srgbClr val="FFFF00"/>
          </a:solidFill>
        </p:spPr>
        <p:txBody>
          <a:bodyPr wrap="square" rtlCol="0">
            <a:spAutoFit/>
          </a:bodyPr>
          <a:lstStyle/>
          <a:p>
            <a:r>
              <a:rPr lang="en-US" dirty="0" smtClean="0"/>
              <a:t>http://www.dol.gov/odep/pdf/BusinessStrategiesThatWork.pdf</a:t>
            </a:r>
            <a:endParaRPr lang="en-US" dirty="0"/>
          </a:p>
        </p:txBody>
      </p:sp>
      <p:sp>
        <p:nvSpPr>
          <p:cNvPr id="4" name="Rectangle 3"/>
          <p:cNvSpPr/>
          <p:nvPr/>
        </p:nvSpPr>
        <p:spPr>
          <a:xfrm>
            <a:off x="298174" y="4226740"/>
            <a:ext cx="8464826" cy="2031325"/>
          </a:xfrm>
          <a:prstGeom prst="rect">
            <a:avLst/>
          </a:prstGeom>
        </p:spPr>
        <p:txBody>
          <a:bodyPr wrap="square">
            <a:spAutoFit/>
          </a:bodyPr>
          <a:lstStyle/>
          <a:p>
            <a:r>
              <a:rPr lang="en-US" dirty="0" smtClean="0"/>
              <a:t>• Lead the Way: Inclusive Business Culture </a:t>
            </a:r>
          </a:p>
          <a:p>
            <a:r>
              <a:rPr lang="en-US" dirty="0" smtClean="0"/>
              <a:t>• Hire (and Keep) the Best: Personnel Processes </a:t>
            </a:r>
          </a:p>
          <a:p>
            <a:r>
              <a:rPr lang="en-US" dirty="0" smtClean="0"/>
              <a:t>• Ensure Productivity: Reasonable Accommodation Procedures</a:t>
            </a:r>
          </a:p>
          <a:p>
            <a:r>
              <a:rPr lang="en-US" dirty="0" smtClean="0"/>
              <a:t>• Build the Pipeline: Outreach and Recruitment</a:t>
            </a:r>
          </a:p>
          <a:p>
            <a:r>
              <a:rPr lang="en-US" dirty="0" smtClean="0"/>
              <a:t>• Communicate: External and Internal Communication of Company Policies and Practices</a:t>
            </a:r>
          </a:p>
          <a:p>
            <a:r>
              <a:rPr lang="en-US" dirty="0" smtClean="0"/>
              <a:t>• Be Tech Savvy: Accessible Information and Communication Technology </a:t>
            </a:r>
          </a:p>
          <a:p>
            <a:r>
              <a:rPr lang="en-US" dirty="0" smtClean="0"/>
              <a:t>• Grow Success: Accountability and Continuous Improvement Systems</a:t>
            </a:r>
          </a:p>
        </p:txBody>
      </p:sp>
      <p:sp>
        <p:nvSpPr>
          <p:cNvPr id="5" name="TextBox 4"/>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901070" y="6504366"/>
            <a:ext cx="2133600" cy="365125"/>
          </a:xfrm>
        </p:spPr>
        <p:txBody>
          <a:bodyPr/>
          <a:lstStyle/>
          <a:p>
            <a:fld id="{DE52D77E-2BAD-A94C-84C2-A545B6399BC1}" type="slidenum">
              <a:rPr lang="en-US" smtClean="0"/>
              <a:t>45</a:t>
            </a:fld>
            <a:endParaRPr lang="en-US" dirty="0"/>
          </a:p>
        </p:txBody>
      </p:sp>
    </p:spTree>
    <p:extLst>
      <p:ext uri="{BB962C8B-B14F-4D97-AF65-F5344CB8AC3E}">
        <p14:creationId xmlns:p14="http://schemas.microsoft.com/office/powerpoint/2010/main" val="657670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a:srcRect l="4762" t="11052" r="5537"/>
          <a:stretch>
            <a:fillRect/>
          </a:stretch>
        </p:blipFill>
        <p:spPr bwMode="auto">
          <a:xfrm>
            <a:off x="712796" y="1490870"/>
            <a:ext cx="7718407" cy="4601280"/>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881191" y="6485559"/>
            <a:ext cx="2133600" cy="365125"/>
          </a:xfrm>
        </p:spPr>
        <p:txBody>
          <a:bodyPr/>
          <a:lstStyle/>
          <a:p>
            <a:fld id="{DE52D77E-2BAD-A94C-84C2-A545B6399BC1}" type="slidenum">
              <a:rPr lang="en-US" smtClean="0"/>
              <a:t>46</a:t>
            </a:fld>
            <a:endParaRPr lang="en-US" dirty="0"/>
          </a:p>
        </p:txBody>
      </p:sp>
    </p:spTree>
    <p:extLst>
      <p:ext uri="{BB962C8B-B14F-4D97-AF65-F5344CB8AC3E}">
        <p14:creationId xmlns:p14="http://schemas.microsoft.com/office/powerpoint/2010/main" val="3388963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148" y="0"/>
            <a:ext cx="4432852" cy="1023730"/>
          </a:xfrm>
        </p:spPr>
        <p:txBody>
          <a:bodyPr/>
          <a:lstStyle/>
          <a:p>
            <a:pPr algn="l"/>
            <a:r>
              <a:rPr lang="en-US" sz="3600" kern="1200" dirty="0" smtClean="0">
                <a:solidFill>
                  <a:schemeClr val="bg1"/>
                </a:solidFill>
                <a:latin typeface="+mn-lt"/>
                <a:ea typeface="+mn-ea"/>
                <a:cs typeface="+mn-cs"/>
              </a:rPr>
              <a:t>Outreach for Veterans</a:t>
            </a:r>
            <a:endParaRPr lang="en-US" sz="3600" kern="1200" dirty="0">
              <a:solidFill>
                <a:schemeClr val="bg1"/>
              </a:solidFill>
              <a:latin typeface="+mn-lt"/>
              <a:ea typeface="+mn-ea"/>
              <a:cs typeface="+mn-cs"/>
            </a:endParaRPr>
          </a:p>
        </p:txBody>
      </p:sp>
      <p:sp>
        <p:nvSpPr>
          <p:cNvPr id="3" name="Text Placeholder 2"/>
          <p:cNvSpPr>
            <a:spLocks noGrp="1"/>
          </p:cNvSpPr>
          <p:nvPr>
            <p:ph idx="1"/>
          </p:nvPr>
        </p:nvSpPr>
        <p:spPr>
          <a:xfrm>
            <a:off x="457200" y="1600200"/>
            <a:ext cx="8229600" cy="4525963"/>
          </a:xfrm>
        </p:spPr>
        <p:txBody>
          <a:bodyPr/>
          <a:lstStyle/>
          <a:p>
            <a:pPr marL="457200" indent="-457200">
              <a:buFont typeface="+mj-lt"/>
              <a:buAutoNum type="arabicPeriod"/>
            </a:pPr>
            <a:r>
              <a:rPr lang="en-US" sz="2400" b="0" dirty="0" smtClean="0"/>
              <a:t>Local Veterans' Employment Representative in the local employment service office nearest the contractor's establishment</a:t>
            </a:r>
          </a:p>
          <a:p>
            <a:pPr marL="457200" indent="-457200">
              <a:buFont typeface="+mj-lt"/>
              <a:buAutoNum type="arabicPeriod"/>
            </a:pPr>
            <a:r>
              <a:rPr lang="en-US" sz="2400" b="0" dirty="0" smtClean="0"/>
              <a:t>The Department of Defense Transition Assistance Program (TAP) </a:t>
            </a:r>
            <a:r>
              <a:rPr lang="en-US" sz="2400" b="0" dirty="0" smtClean="0">
                <a:hlinkClick r:id="rId3"/>
              </a:rPr>
              <a:t>http://www.dol.gov/vets/programs/tap/tap_fs.htm</a:t>
            </a:r>
            <a:endParaRPr lang="en-US" sz="2400" b="0" dirty="0" smtClean="0"/>
          </a:p>
          <a:p>
            <a:pPr marL="457200" indent="-457200">
              <a:buFont typeface="+mj-lt"/>
              <a:buAutoNum type="arabicPeriod"/>
            </a:pPr>
            <a:r>
              <a:rPr lang="en-US" sz="2400" b="0" dirty="0" smtClean="0"/>
              <a:t>Employer Resources section of the National Resource Directory</a:t>
            </a:r>
            <a:r>
              <a:rPr lang="en-US" sz="2400" b="0" dirty="0" smtClean="0">
                <a:hlinkClick r:id="rId4"/>
              </a:rPr>
              <a:t> http://www.nationalresourcedirectory.gov/employment/job_services_and_employment_resources</a:t>
            </a:r>
            <a:endParaRPr lang="en-US" sz="2400" b="0" dirty="0" smtClean="0"/>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5" name="Slide Number Placeholder 4"/>
          <p:cNvSpPr>
            <a:spLocks noGrp="1"/>
          </p:cNvSpPr>
          <p:nvPr>
            <p:ph type="sldNum" sz="quarter" idx="12"/>
          </p:nvPr>
        </p:nvSpPr>
        <p:spPr>
          <a:xfrm>
            <a:off x="6742044" y="6492875"/>
            <a:ext cx="2133600" cy="365125"/>
          </a:xfrm>
        </p:spPr>
        <p:txBody>
          <a:bodyPr/>
          <a:lstStyle/>
          <a:p>
            <a:fld id="{DE52D77E-2BAD-A94C-84C2-A545B6399BC1}" type="slidenum">
              <a:rPr lang="en-US" smtClean="0"/>
              <a:t>47</a:t>
            </a:fld>
            <a:endParaRPr lang="en-US" dirty="0"/>
          </a:p>
        </p:txBody>
      </p:sp>
    </p:spTree>
    <p:extLst>
      <p:ext uri="{BB962C8B-B14F-4D97-AF65-F5344CB8AC3E}">
        <p14:creationId xmlns:p14="http://schemas.microsoft.com/office/powerpoint/2010/main" val="2663345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355" y="274638"/>
            <a:ext cx="4383157" cy="715962"/>
          </a:xfrm>
        </p:spPr>
        <p:txBody>
          <a:bodyPr>
            <a:normAutofit fontScale="90000"/>
          </a:bodyPr>
          <a:lstStyle/>
          <a:p>
            <a:pPr algn="l"/>
            <a:r>
              <a:rPr lang="en-US" dirty="0" smtClean="0">
                <a:solidFill>
                  <a:schemeClr val="bg1"/>
                </a:solidFill>
              </a:rPr>
              <a:t>www.hireahero.org</a:t>
            </a:r>
            <a:br>
              <a:rPr lang="en-US" dirty="0" smtClean="0">
                <a:solidFill>
                  <a:schemeClr val="bg1"/>
                </a:solidFill>
              </a:rPr>
            </a:br>
            <a:endParaRPr lang="en-US" dirty="0">
              <a:solidFill>
                <a:schemeClr val="bg1"/>
              </a:solidFill>
            </a:endParaRPr>
          </a:p>
        </p:txBody>
      </p:sp>
      <p:pic>
        <p:nvPicPr>
          <p:cNvPr id="674818" name="Picture 2"/>
          <p:cNvPicPr>
            <a:picLocks noChangeAspect="1" noChangeArrowheads="1"/>
          </p:cNvPicPr>
          <p:nvPr/>
        </p:nvPicPr>
        <p:blipFill>
          <a:blip r:embed="rId3"/>
          <a:srcRect l="3072" t="5658" r="4762"/>
          <a:stretch>
            <a:fillRect/>
          </a:stretch>
        </p:blipFill>
        <p:spPr bwMode="auto">
          <a:xfrm>
            <a:off x="258417" y="1080052"/>
            <a:ext cx="8637104" cy="5315144"/>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3" name="Slide Number Placeholder 2"/>
          <p:cNvSpPr>
            <a:spLocks noGrp="1"/>
          </p:cNvSpPr>
          <p:nvPr>
            <p:ph type="sldNum" sz="quarter" idx="12"/>
          </p:nvPr>
        </p:nvSpPr>
        <p:spPr>
          <a:xfrm>
            <a:off x="6851374" y="6492875"/>
            <a:ext cx="2133600" cy="365125"/>
          </a:xfrm>
        </p:spPr>
        <p:txBody>
          <a:bodyPr/>
          <a:lstStyle/>
          <a:p>
            <a:fld id="{DE52D77E-2BAD-A94C-84C2-A545B6399BC1}" type="slidenum">
              <a:rPr lang="en-US" smtClean="0"/>
              <a:t>48</a:t>
            </a:fld>
            <a:endParaRPr lang="en-US" dirty="0"/>
          </a:p>
        </p:txBody>
      </p:sp>
    </p:spTree>
    <p:extLst>
      <p:ext uri="{BB962C8B-B14F-4D97-AF65-F5344CB8AC3E}">
        <p14:creationId xmlns:p14="http://schemas.microsoft.com/office/powerpoint/2010/main" val="3205687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2410" y="16221"/>
            <a:ext cx="6271590" cy="1143000"/>
          </a:xfrm>
        </p:spPr>
        <p:txBody>
          <a:bodyPr>
            <a:normAutofit/>
          </a:bodyPr>
          <a:lstStyle/>
          <a:p>
            <a:pPr algn="l"/>
            <a:r>
              <a:rPr lang="en-GB" sz="3600" dirty="0" smtClean="0">
                <a:solidFill>
                  <a:schemeClr val="bg1"/>
                </a:solidFill>
              </a:rPr>
              <a:t>http://www.hireheroesusa.org/</a:t>
            </a:r>
            <a:endParaRPr lang="en-US" sz="3600" dirty="0">
              <a:solidFill>
                <a:schemeClr val="bg1"/>
              </a:solidFill>
            </a:endParaRPr>
          </a:p>
        </p:txBody>
      </p:sp>
      <p:pic>
        <p:nvPicPr>
          <p:cNvPr id="673794" name="Picture 2"/>
          <p:cNvPicPr>
            <a:picLocks noChangeAspect="1" noChangeArrowheads="1"/>
          </p:cNvPicPr>
          <p:nvPr/>
        </p:nvPicPr>
        <p:blipFill>
          <a:blip r:embed="rId3"/>
          <a:srcRect l="10000" t="13465" r="2381"/>
          <a:stretch>
            <a:fillRect/>
          </a:stretch>
        </p:blipFill>
        <p:spPr bwMode="auto">
          <a:xfrm>
            <a:off x="30485" y="1066800"/>
            <a:ext cx="9113515" cy="5411174"/>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821556" y="6492875"/>
            <a:ext cx="2133600" cy="365125"/>
          </a:xfrm>
        </p:spPr>
        <p:txBody>
          <a:bodyPr/>
          <a:lstStyle/>
          <a:p>
            <a:fld id="{DE52D77E-2BAD-A94C-84C2-A545B6399BC1}" type="slidenum">
              <a:rPr lang="en-US" smtClean="0"/>
              <a:t>49</a:t>
            </a:fld>
            <a:endParaRPr lang="en-US" dirty="0"/>
          </a:p>
        </p:txBody>
      </p:sp>
    </p:spTree>
    <p:extLst>
      <p:ext uri="{BB962C8B-B14F-4D97-AF65-F5344CB8AC3E}">
        <p14:creationId xmlns:p14="http://schemas.microsoft.com/office/powerpoint/2010/main" val="4233387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43725" y="6505445"/>
            <a:ext cx="2133600" cy="365125"/>
          </a:xfrm>
        </p:spPr>
        <p:txBody>
          <a:bodyPr/>
          <a:lstStyle/>
          <a:p>
            <a:fld id="{DE52D77E-2BAD-A94C-84C2-A545B6399BC1}" type="slidenum">
              <a:rPr lang="en-US" smtClean="0">
                <a:solidFill>
                  <a:schemeClr val="bg1"/>
                </a:solidFill>
              </a:rPr>
              <a:t>5</a:t>
            </a:fld>
            <a:endParaRPr lang="en-US" dirty="0">
              <a:solidFill>
                <a:schemeClr val="bg1"/>
              </a:solidFill>
            </a:endParaRPr>
          </a:p>
        </p:txBody>
      </p:sp>
      <p:sp>
        <p:nvSpPr>
          <p:cNvPr id="3" name="Rectangle 2"/>
          <p:cNvSpPr/>
          <p:nvPr/>
        </p:nvSpPr>
        <p:spPr>
          <a:xfrm>
            <a:off x="3950227" y="-130940"/>
            <a:ext cx="5193772" cy="1077218"/>
          </a:xfrm>
          <a:prstGeom prst="rect">
            <a:avLst/>
          </a:prstGeom>
        </p:spPr>
        <p:txBody>
          <a:bodyPr wrap="square">
            <a:spAutoFit/>
          </a:bodyPr>
          <a:lstStyle/>
          <a:p>
            <a:pPr lvl="1"/>
            <a:r>
              <a:rPr lang="en-US" sz="3200" dirty="0" smtClean="0">
                <a:solidFill>
                  <a:schemeClr val="bg1"/>
                </a:solidFill>
                <a:cs typeface="Helvetica Neue Thin"/>
                <a:sym typeface="Symbol" panose="05050102010706020507" pitchFamily="18" charset="2"/>
              </a:rPr>
              <a:t>The Numbers – </a:t>
            </a:r>
          </a:p>
          <a:p>
            <a:pPr lvl="1"/>
            <a:r>
              <a:rPr lang="en-US" sz="3200" dirty="0" smtClean="0">
                <a:solidFill>
                  <a:schemeClr val="bg1"/>
                </a:solidFill>
                <a:cs typeface="Helvetica Neue Thin"/>
                <a:sym typeface="Symbol" panose="05050102010706020507" pitchFamily="18" charset="2"/>
              </a:rPr>
              <a:t>Recruiting is getting harder</a:t>
            </a:r>
            <a:endParaRPr lang="en-US" sz="3200" dirty="0">
              <a:solidFill>
                <a:schemeClr val="bg1"/>
              </a:solidFill>
              <a:cs typeface="Helvetica Neue Thin"/>
              <a:sym typeface="Symbol" panose="05050102010706020507" pitchFamily="18" charset="2"/>
            </a:endParaRPr>
          </a:p>
        </p:txBody>
      </p:sp>
      <p:pic>
        <p:nvPicPr>
          <p:cNvPr id="4" name="Picture 3"/>
          <p:cNvPicPr>
            <a:picLocks noChangeAspect="1"/>
          </p:cNvPicPr>
          <p:nvPr/>
        </p:nvPicPr>
        <p:blipFill>
          <a:blip r:embed="rId2"/>
          <a:stretch>
            <a:fillRect/>
          </a:stretch>
        </p:blipFill>
        <p:spPr>
          <a:xfrm>
            <a:off x="681037" y="1400175"/>
            <a:ext cx="7648575" cy="4629150"/>
          </a:xfrm>
          <a:prstGeom prst="rect">
            <a:avLst/>
          </a:prstGeom>
        </p:spPr>
      </p:pic>
      <p:sp>
        <p:nvSpPr>
          <p:cNvPr id="6" name="TextBox 5"/>
          <p:cNvSpPr txBox="1"/>
          <p:nvPr/>
        </p:nvSpPr>
        <p:spPr>
          <a:xfrm>
            <a:off x="5695950" y="6191717"/>
            <a:ext cx="3381375" cy="276999"/>
          </a:xfrm>
          <a:prstGeom prst="rect">
            <a:avLst/>
          </a:prstGeom>
          <a:noFill/>
        </p:spPr>
        <p:txBody>
          <a:bodyPr wrap="square" rtlCol="0">
            <a:spAutoFit/>
          </a:bodyPr>
          <a:lstStyle/>
          <a:p>
            <a:r>
              <a:rPr lang="en-US" sz="1200" dirty="0" smtClean="0"/>
              <a:t>50 HR and Recruiting Statistics for 2016 - Glassdoor</a:t>
            </a:r>
            <a:endParaRPr lang="en-US" sz="1200" dirty="0"/>
          </a:p>
        </p:txBody>
      </p:sp>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882627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842" y="-3658"/>
            <a:ext cx="1997765" cy="1143000"/>
          </a:xfrm>
        </p:spPr>
        <p:txBody>
          <a:bodyPr/>
          <a:lstStyle/>
          <a:p>
            <a:pPr algn="l"/>
            <a:r>
              <a:rPr lang="en-US" dirty="0" err="1" smtClean="0">
                <a:solidFill>
                  <a:schemeClr val="bg1"/>
                </a:solidFill>
              </a:rPr>
              <a:t>VetJobs</a:t>
            </a:r>
            <a:endParaRPr lang="en-US" dirty="0">
              <a:solidFill>
                <a:schemeClr val="bg1"/>
              </a:solidFill>
            </a:endParaRPr>
          </a:p>
        </p:txBody>
      </p:sp>
      <p:pic>
        <p:nvPicPr>
          <p:cNvPr id="3074" name="Picture 2"/>
          <p:cNvPicPr>
            <a:picLocks noChangeAspect="1" noChangeArrowheads="1"/>
          </p:cNvPicPr>
          <p:nvPr/>
        </p:nvPicPr>
        <p:blipFill>
          <a:blip r:embed="rId3"/>
          <a:srcRect l="8844" t="5658" r="10000"/>
          <a:stretch>
            <a:fillRect/>
          </a:stretch>
        </p:blipFill>
        <p:spPr bwMode="auto">
          <a:xfrm>
            <a:off x="759018" y="1133061"/>
            <a:ext cx="7469381" cy="5220114"/>
          </a:xfrm>
          <a:prstGeom prst="rect">
            <a:avLst/>
          </a:prstGeom>
          <a:noFill/>
          <a:ln w="9525">
            <a:noFill/>
            <a:miter lim="800000"/>
            <a:headEnd/>
            <a:tailEnd/>
          </a:ln>
        </p:spPr>
      </p:pic>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3" name="Slide Number Placeholder 2"/>
          <p:cNvSpPr>
            <a:spLocks noGrp="1"/>
          </p:cNvSpPr>
          <p:nvPr>
            <p:ph type="sldNum" sz="quarter" idx="12"/>
          </p:nvPr>
        </p:nvSpPr>
        <p:spPr>
          <a:xfrm>
            <a:off x="6911007" y="6492875"/>
            <a:ext cx="2133600" cy="365125"/>
          </a:xfrm>
        </p:spPr>
        <p:txBody>
          <a:bodyPr/>
          <a:lstStyle/>
          <a:p>
            <a:fld id="{DE52D77E-2BAD-A94C-84C2-A545B6399BC1}" type="slidenum">
              <a:rPr lang="en-US" smtClean="0"/>
              <a:t>50</a:t>
            </a:fld>
            <a:endParaRPr lang="en-US" dirty="0"/>
          </a:p>
        </p:txBody>
      </p:sp>
    </p:spTree>
    <p:extLst>
      <p:ext uri="{BB962C8B-B14F-4D97-AF65-F5344CB8AC3E}">
        <p14:creationId xmlns:p14="http://schemas.microsoft.com/office/powerpoint/2010/main" val="2379863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79109"/>
            <a:ext cx="6400800" cy="533400"/>
          </a:xfrm>
        </p:spPr>
        <p:txBody>
          <a:bodyPr>
            <a:noAutofit/>
          </a:bodyPr>
          <a:lstStyle/>
          <a:p>
            <a:pPr algn="l"/>
            <a:r>
              <a:rPr lang="en-US" sz="4000" dirty="0" smtClean="0">
                <a:solidFill>
                  <a:schemeClr val="bg1"/>
                </a:solidFill>
              </a:rPr>
              <a:t>Transition Assistance Program</a:t>
            </a:r>
            <a:endParaRPr lang="en-US" sz="4000" dirty="0">
              <a:solidFill>
                <a:schemeClr val="bg1"/>
              </a:solidFill>
            </a:endParaRPr>
          </a:p>
        </p:txBody>
      </p:sp>
      <p:pic>
        <p:nvPicPr>
          <p:cNvPr id="4098" name="Picture 2"/>
          <p:cNvPicPr>
            <a:picLocks noChangeAspect="1" noChangeArrowheads="1"/>
          </p:cNvPicPr>
          <p:nvPr/>
        </p:nvPicPr>
        <p:blipFill>
          <a:blip r:embed="rId3"/>
          <a:srcRect l="20952" t="37227" r="7143" b="17624"/>
          <a:stretch>
            <a:fillRect/>
          </a:stretch>
        </p:blipFill>
        <p:spPr bwMode="auto">
          <a:xfrm>
            <a:off x="1" y="1905000"/>
            <a:ext cx="9004852" cy="3518192"/>
          </a:xfrm>
          <a:prstGeom prst="rect">
            <a:avLst/>
          </a:prstGeom>
          <a:noFill/>
          <a:ln w="9525">
            <a:noFill/>
            <a:miter lim="800000"/>
            <a:headEnd/>
            <a:tailEnd/>
          </a:ln>
        </p:spPr>
      </p:pic>
      <p:sp>
        <p:nvSpPr>
          <p:cNvPr id="5" name="TextBox 4"/>
          <p:cNvSpPr txBox="1"/>
          <p:nvPr/>
        </p:nvSpPr>
        <p:spPr>
          <a:xfrm>
            <a:off x="1676400" y="1295400"/>
            <a:ext cx="5412636" cy="369332"/>
          </a:xfrm>
          <a:prstGeom prst="rect">
            <a:avLst/>
          </a:prstGeom>
          <a:solidFill>
            <a:srgbClr val="FFFF00"/>
          </a:solidFill>
        </p:spPr>
        <p:txBody>
          <a:bodyPr wrap="none" rtlCol="0">
            <a:spAutoFit/>
          </a:bodyPr>
          <a:lstStyle/>
          <a:p>
            <a:r>
              <a:rPr lang="en-US" dirty="0" smtClean="0"/>
              <a:t>http://www.dol.gov/vets/aboutvets/contacts/main.htm</a:t>
            </a:r>
            <a:endParaRPr lang="en-US" dirty="0"/>
          </a:p>
        </p:txBody>
      </p:sp>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3" name="Slide Number Placeholder 2"/>
          <p:cNvSpPr>
            <a:spLocks noGrp="1"/>
          </p:cNvSpPr>
          <p:nvPr>
            <p:ph type="sldNum" sz="quarter" idx="12"/>
          </p:nvPr>
        </p:nvSpPr>
        <p:spPr>
          <a:xfrm>
            <a:off x="6871253" y="6504366"/>
            <a:ext cx="2133600" cy="365125"/>
          </a:xfrm>
        </p:spPr>
        <p:txBody>
          <a:bodyPr/>
          <a:lstStyle/>
          <a:p>
            <a:fld id="{DE52D77E-2BAD-A94C-84C2-A545B6399BC1}" type="slidenum">
              <a:rPr lang="en-US" smtClean="0"/>
              <a:t>51</a:t>
            </a:fld>
            <a:endParaRPr lang="en-US" dirty="0"/>
          </a:p>
        </p:txBody>
      </p:sp>
    </p:spTree>
    <p:extLst>
      <p:ext uri="{BB962C8B-B14F-4D97-AF65-F5344CB8AC3E}">
        <p14:creationId xmlns:p14="http://schemas.microsoft.com/office/powerpoint/2010/main" val="13662164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765" y="36908"/>
            <a:ext cx="5241235" cy="609600"/>
          </a:xfrm>
        </p:spPr>
        <p:txBody>
          <a:bodyPr>
            <a:normAutofit fontScale="90000"/>
          </a:bodyPr>
          <a:lstStyle/>
          <a:p>
            <a:r>
              <a:rPr lang="en-US" dirty="0" smtClean="0">
                <a:solidFill>
                  <a:schemeClr val="bg1"/>
                </a:solidFill>
              </a:rPr>
              <a:t>www.mynextmove.org/</a:t>
            </a:r>
            <a:endParaRPr lang="en-US" dirty="0">
              <a:solidFill>
                <a:schemeClr val="bg1"/>
              </a:solidFill>
            </a:endParaRPr>
          </a:p>
        </p:txBody>
      </p:sp>
      <p:pic>
        <p:nvPicPr>
          <p:cNvPr id="1026" name="Picture 2"/>
          <p:cNvPicPr>
            <a:picLocks noChangeAspect="1" noChangeArrowheads="1"/>
          </p:cNvPicPr>
          <p:nvPr/>
        </p:nvPicPr>
        <p:blipFill>
          <a:blip r:embed="rId3"/>
          <a:srcRect l="14577" t="19048" r="14869" b="7769"/>
          <a:stretch>
            <a:fillRect/>
          </a:stretch>
        </p:blipFill>
        <p:spPr bwMode="auto">
          <a:xfrm>
            <a:off x="443948" y="1066800"/>
            <a:ext cx="8408504" cy="5072899"/>
          </a:xfrm>
          <a:prstGeom prst="rect">
            <a:avLst/>
          </a:prstGeom>
          <a:noFill/>
          <a:ln w="9525">
            <a:noFill/>
            <a:miter lim="800000"/>
            <a:headEnd/>
            <a:tailEnd/>
          </a:ln>
        </p:spPr>
      </p:pic>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3" name="Slide Number Placeholder 2"/>
          <p:cNvSpPr>
            <a:spLocks noGrp="1"/>
          </p:cNvSpPr>
          <p:nvPr>
            <p:ph type="sldNum" sz="quarter" idx="12"/>
          </p:nvPr>
        </p:nvSpPr>
        <p:spPr>
          <a:xfrm>
            <a:off x="6881191" y="6537877"/>
            <a:ext cx="2133600" cy="365125"/>
          </a:xfrm>
        </p:spPr>
        <p:txBody>
          <a:bodyPr/>
          <a:lstStyle/>
          <a:p>
            <a:fld id="{DE52D77E-2BAD-A94C-84C2-A545B6399BC1}" type="slidenum">
              <a:rPr lang="en-US" smtClean="0"/>
              <a:t>52</a:t>
            </a:fld>
            <a:endParaRPr lang="en-US" dirty="0"/>
          </a:p>
        </p:txBody>
      </p:sp>
    </p:spTree>
    <p:extLst>
      <p:ext uri="{BB962C8B-B14F-4D97-AF65-F5344CB8AC3E}">
        <p14:creationId xmlns:p14="http://schemas.microsoft.com/office/powerpoint/2010/main" val="3465932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98096" y="95734"/>
            <a:ext cx="4736572" cy="768971"/>
          </a:xfrm>
        </p:spPr>
        <p:txBody>
          <a:bodyPr/>
          <a:lstStyle/>
          <a:p>
            <a:pPr algn="l"/>
            <a:r>
              <a:rPr lang="en-US" dirty="0" smtClean="0">
                <a:solidFill>
                  <a:schemeClr val="bg1"/>
                </a:solidFill>
              </a:rPr>
              <a:t>Recruiting Veterans</a:t>
            </a:r>
            <a:endParaRPr lang="en-US" dirty="0">
              <a:solidFill>
                <a:schemeClr val="bg1"/>
              </a:solidFill>
            </a:endParaRPr>
          </a:p>
        </p:txBody>
      </p:sp>
      <p:sp>
        <p:nvSpPr>
          <p:cNvPr id="3" name="Content Placeholder 2"/>
          <p:cNvSpPr>
            <a:spLocks noGrp="1"/>
          </p:cNvSpPr>
          <p:nvPr>
            <p:ph idx="1"/>
          </p:nvPr>
        </p:nvSpPr>
        <p:spPr>
          <a:xfrm>
            <a:off x="178905" y="1272208"/>
            <a:ext cx="8686800" cy="4983163"/>
          </a:xfrm>
        </p:spPr>
        <p:txBody>
          <a:bodyPr/>
          <a:lstStyle/>
          <a:p>
            <a:pPr lvl="0"/>
            <a:r>
              <a:rPr lang="en-US" sz="2800" dirty="0" smtClean="0"/>
              <a:t>Recruit Military </a:t>
            </a:r>
            <a:r>
              <a:rPr lang="en-US" sz="2800" u="sng" dirty="0" smtClean="0">
                <a:hlinkClick r:id="rId3"/>
              </a:rPr>
              <a:t>http://www.recruitmilitary.com</a:t>
            </a:r>
            <a:r>
              <a:rPr lang="en-US" sz="2800" dirty="0" smtClean="0"/>
              <a:t> </a:t>
            </a:r>
          </a:p>
          <a:p>
            <a:pPr lvl="0"/>
            <a:r>
              <a:rPr lang="en-US" sz="2800" dirty="0" smtClean="0"/>
              <a:t>Army Reserve </a:t>
            </a:r>
            <a:r>
              <a:rPr lang="en-US" sz="2800" u="sng" dirty="0" smtClean="0">
                <a:hlinkClick r:id="rId4"/>
              </a:rPr>
              <a:t>http://www.armyreserve.army.mil/arweb/</a:t>
            </a:r>
            <a:r>
              <a:rPr lang="en-US" sz="2800" dirty="0" smtClean="0"/>
              <a:t> </a:t>
            </a:r>
          </a:p>
          <a:p>
            <a:pPr lvl="0"/>
            <a:r>
              <a:rPr lang="en-US" sz="2800" dirty="0" smtClean="0"/>
              <a:t>A Hero’s Calling </a:t>
            </a:r>
            <a:r>
              <a:rPr lang="en-US" sz="2800" u="sng" dirty="0" smtClean="0">
                <a:hlinkClick r:id="rId5"/>
              </a:rPr>
              <a:t>http://www.aheroescalling.com</a:t>
            </a:r>
            <a:r>
              <a:rPr lang="en-US" sz="2800" dirty="0" smtClean="0"/>
              <a:t> </a:t>
            </a:r>
          </a:p>
          <a:p>
            <a:pPr lvl="0"/>
            <a:r>
              <a:rPr lang="en-US" sz="2800" dirty="0" smtClean="0"/>
              <a:t>Directory of regional and state offices: </a:t>
            </a:r>
            <a:r>
              <a:rPr lang="en-US" sz="2800" u="sng" dirty="0" smtClean="0">
                <a:hlinkClick r:id="rId6"/>
              </a:rPr>
              <a:t>http://www.dol.gov/vets/aboutvets/contacts/main.htm</a:t>
            </a:r>
            <a:r>
              <a:rPr lang="en-US" sz="2800" dirty="0" smtClean="0"/>
              <a:t> </a:t>
            </a:r>
          </a:p>
          <a:p>
            <a:pPr lvl="0"/>
            <a:r>
              <a:rPr lang="en-US" sz="2800" dirty="0" smtClean="0"/>
              <a:t>State Employment Office </a:t>
            </a:r>
            <a:r>
              <a:rPr lang="en-US" sz="2800" u="sng" dirty="0" smtClean="0">
                <a:hlinkClick r:id="rId7"/>
              </a:rPr>
              <a:t>http://www.jobbankinfo.org/</a:t>
            </a:r>
            <a:r>
              <a:rPr lang="en-US" sz="2800" dirty="0" smtClean="0"/>
              <a:t> </a:t>
            </a:r>
          </a:p>
          <a:p>
            <a:pPr lvl="0"/>
            <a:r>
              <a:rPr lang="en-US" sz="2800" dirty="0" smtClean="0"/>
              <a:t>Americas Heroes At Work </a:t>
            </a:r>
            <a:r>
              <a:rPr lang="en-US" sz="2800" u="sng" dirty="0" smtClean="0">
                <a:hlinkClick r:id="rId8"/>
              </a:rPr>
              <a:t>http://www.americasheroesatwork.gov/</a:t>
            </a:r>
            <a:endParaRPr lang="en-US" sz="2800" dirty="0" smtClean="0"/>
          </a:p>
          <a:p>
            <a:pPr lvl="0"/>
            <a:r>
              <a:rPr lang="en-US" sz="2800" u="sng" dirty="0" smtClean="0">
                <a:hlinkClick r:id="rId9"/>
              </a:rPr>
              <a:t>http://vetjobs.com/</a:t>
            </a:r>
            <a:endParaRPr lang="en-US" sz="2800" dirty="0" smtClean="0"/>
          </a:p>
          <a:p>
            <a:endParaRPr lang="en-US" sz="2800" dirty="0" smtClean="0"/>
          </a:p>
          <a:p>
            <a:endParaRPr lang="en-US" sz="2800" dirty="0"/>
          </a:p>
        </p:txBody>
      </p:sp>
      <p:sp>
        <p:nvSpPr>
          <p:cNvPr id="4" name="TextBox 3"/>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
        <p:nvSpPr>
          <p:cNvPr id="2" name="Slide Number Placeholder 1"/>
          <p:cNvSpPr>
            <a:spLocks noGrp="1"/>
          </p:cNvSpPr>
          <p:nvPr>
            <p:ph type="sldNum" sz="quarter" idx="12"/>
          </p:nvPr>
        </p:nvSpPr>
        <p:spPr>
          <a:xfrm>
            <a:off x="6901068" y="6517999"/>
            <a:ext cx="2133600" cy="365125"/>
          </a:xfrm>
        </p:spPr>
        <p:txBody>
          <a:bodyPr/>
          <a:lstStyle/>
          <a:p>
            <a:fld id="{DE52D77E-2BAD-A94C-84C2-A545B6399BC1}" type="slidenum">
              <a:rPr lang="en-US" smtClean="0"/>
              <a:t>53</a:t>
            </a:fld>
            <a:endParaRPr lang="en-US" dirty="0"/>
          </a:p>
        </p:txBody>
      </p:sp>
    </p:spTree>
    <p:extLst>
      <p:ext uri="{BB962C8B-B14F-4D97-AF65-F5344CB8AC3E}">
        <p14:creationId xmlns:p14="http://schemas.microsoft.com/office/powerpoint/2010/main" val="3384836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7050" y="6504366"/>
            <a:ext cx="2133600" cy="365125"/>
          </a:xfrm>
        </p:spPr>
        <p:txBody>
          <a:bodyPr/>
          <a:lstStyle/>
          <a:p>
            <a:fld id="{DE52D77E-2BAD-A94C-84C2-A545B6399BC1}" type="slidenum">
              <a:rPr lang="en-US" smtClean="0">
                <a:solidFill>
                  <a:schemeClr val="bg1"/>
                </a:solidFill>
              </a:rPr>
              <a:t>6</a:t>
            </a:fld>
            <a:endParaRPr lang="en-US" dirty="0">
              <a:solidFill>
                <a:schemeClr val="bg1"/>
              </a:solidFill>
            </a:endParaRPr>
          </a:p>
        </p:txBody>
      </p:sp>
      <p:pic>
        <p:nvPicPr>
          <p:cNvPr id="3" name="Picture 2"/>
          <p:cNvPicPr>
            <a:picLocks noChangeAspect="1"/>
          </p:cNvPicPr>
          <p:nvPr/>
        </p:nvPicPr>
        <p:blipFill>
          <a:blip r:embed="rId2"/>
          <a:stretch>
            <a:fillRect/>
          </a:stretch>
        </p:blipFill>
        <p:spPr>
          <a:xfrm>
            <a:off x="819150" y="1809750"/>
            <a:ext cx="7315200" cy="3752850"/>
          </a:xfrm>
          <a:prstGeom prst="rect">
            <a:avLst/>
          </a:prstGeom>
        </p:spPr>
      </p:pic>
      <p:sp>
        <p:nvSpPr>
          <p:cNvPr id="5" name="TextBox 4"/>
          <p:cNvSpPr txBox="1"/>
          <p:nvPr/>
        </p:nvSpPr>
        <p:spPr>
          <a:xfrm>
            <a:off x="5695950" y="6191717"/>
            <a:ext cx="3381375" cy="276999"/>
          </a:xfrm>
          <a:prstGeom prst="rect">
            <a:avLst/>
          </a:prstGeom>
          <a:noFill/>
        </p:spPr>
        <p:txBody>
          <a:bodyPr wrap="square" rtlCol="0">
            <a:spAutoFit/>
          </a:bodyPr>
          <a:lstStyle/>
          <a:p>
            <a:r>
              <a:rPr lang="en-US" sz="1200" dirty="0" smtClean="0"/>
              <a:t>50 HR and Recruiting Statistics for 2016 - Glassdoor</a:t>
            </a:r>
            <a:endParaRPr lang="en-US" sz="1200" dirty="0"/>
          </a:p>
        </p:txBody>
      </p:sp>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626539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96101" y="6538912"/>
            <a:ext cx="2133600" cy="365125"/>
          </a:xfrm>
        </p:spPr>
        <p:txBody>
          <a:bodyPr/>
          <a:lstStyle/>
          <a:p>
            <a:fld id="{DE52D77E-2BAD-A94C-84C2-A545B6399BC1}" type="slidenum">
              <a:rPr lang="en-US" smtClean="0">
                <a:solidFill>
                  <a:schemeClr val="bg1"/>
                </a:solidFill>
              </a:rPr>
              <a:t>7</a:t>
            </a:fld>
            <a:endParaRPr lang="en-US" dirty="0">
              <a:solidFill>
                <a:schemeClr val="bg1"/>
              </a:solidFill>
            </a:endParaRPr>
          </a:p>
        </p:txBody>
      </p:sp>
      <p:pic>
        <p:nvPicPr>
          <p:cNvPr id="3" name="Picture 2"/>
          <p:cNvPicPr>
            <a:picLocks noChangeAspect="1"/>
          </p:cNvPicPr>
          <p:nvPr/>
        </p:nvPicPr>
        <p:blipFill>
          <a:blip r:embed="rId2"/>
          <a:stretch>
            <a:fillRect/>
          </a:stretch>
        </p:blipFill>
        <p:spPr>
          <a:xfrm>
            <a:off x="0" y="1123950"/>
            <a:ext cx="5276850" cy="3200400"/>
          </a:xfrm>
          <a:prstGeom prst="rect">
            <a:avLst/>
          </a:prstGeom>
        </p:spPr>
      </p:pic>
      <p:sp>
        <p:nvSpPr>
          <p:cNvPr id="4" name="Rectangle 3"/>
          <p:cNvSpPr/>
          <p:nvPr/>
        </p:nvSpPr>
        <p:spPr>
          <a:xfrm>
            <a:off x="1504950" y="4644817"/>
            <a:ext cx="7639050" cy="1815882"/>
          </a:xfrm>
          <a:prstGeom prst="rect">
            <a:avLst/>
          </a:prstGeom>
        </p:spPr>
        <p:txBody>
          <a:bodyPr wrap="square">
            <a:spAutoFit/>
          </a:bodyPr>
          <a:lstStyle/>
          <a:p>
            <a:r>
              <a:rPr lang="en-US" sz="1600" dirty="0" smtClean="0">
                <a:solidFill>
                  <a:srgbClr val="333333"/>
                </a:solidFill>
                <a:latin typeface="Chronicle SSm"/>
              </a:rPr>
              <a:t>“More </a:t>
            </a:r>
            <a:r>
              <a:rPr lang="en-US" sz="1600" dirty="0">
                <a:solidFill>
                  <a:srgbClr val="333333"/>
                </a:solidFill>
                <a:latin typeface="Chronicle SSm"/>
              </a:rPr>
              <a:t>diverse companies, we believe, are better able to win top talent and improve their customer orientation, employee satisfaction, and decision making, and all that leads to a virtuous cycle of increasing returns. This in turn suggests that other kinds of diversity—for example, in age, sexual orientation, and experience (such as a global mind-set and cultural fluency)—are also likely to bring some level of competitive advantage for companies that can attract and retain such diverse talent</a:t>
            </a:r>
            <a:r>
              <a:rPr lang="en-US" sz="1600" dirty="0" smtClean="0">
                <a:solidFill>
                  <a:srgbClr val="333333"/>
                </a:solidFill>
                <a:latin typeface="Chronicle SSm"/>
              </a:rPr>
              <a:t>.”</a:t>
            </a:r>
            <a:endParaRPr lang="en-US" sz="1600" dirty="0"/>
          </a:p>
        </p:txBody>
      </p:sp>
      <p:sp>
        <p:nvSpPr>
          <p:cNvPr id="5" name="TextBox 4"/>
          <p:cNvSpPr txBox="1"/>
          <p:nvPr/>
        </p:nvSpPr>
        <p:spPr>
          <a:xfrm>
            <a:off x="4048125" y="95597"/>
            <a:ext cx="4981576" cy="707886"/>
          </a:xfrm>
          <a:prstGeom prst="rect">
            <a:avLst/>
          </a:prstGeom>
          <a:noFill/>
        </p:spPr>
        <p:txBody>
          <a:bodyPr wrap="square" rtlCol="0">
            <a:spAutoFit/>
          </a:bodyPr>
          <a:lstStyle/>
          <a:p>
            <a:r>
              <a:rPr lang="en-US" sz="4000" dirty="0">
                <a:solidFill>
                  <a:schemeClr val="bg1"/>
                </a:solidFill>
              </a:rPr>
              <a:t>D</a:t>
            </a:r>
            <a:r>
              <a:rPr lang="en-US" sz="4000" dirty="0" smtClean="0">
                <a:solidFill>
                  <a:schemeClr val="bg1"/>
                </a:solidFill>
              </a:rPr>
              <a:t>iversity is important…</a:t>
            </a:r>
            <a:endParaRPr lang="en-US" sz="4000" dirty="0">
              <a:solidFill>
                <a:schemeClr val="bg1"/>
              </a:solidFill>
            </a:endParaRPr>
          </a:p>
        </p:txBody>
      </p:sp>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7795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7876" y="6492875"/>
            <a:ext cx="2133600" cy="365125"/>
          </a:xfrm>
        </p:spPr>
        <p:txBody>
          <a:bodyPr/>
          <a:lstStyle/>
          <a:p>
            <a:fld id="{DE52D77E-2BAD-A94C-84C2-A545B6399BC1}" type="slidenum">
              <a:rPr lang="en-US" smtClean="0">
                <a:solidFill>
                  <a:schemeClr val="bg1"/>
                </a:solidFill>
              </a:rPr>
              <a:t>8</a:t>
            </a:fld>
            <a:endParaRPr lang="en-US" dirty="0">
              <a:solidFill>
                <a:schemeClr val="bg1"/>
              </a:solidFill>
            </a:endParaRPr>
          </a:p>
        </p:txBody>
      </p:sp>
      <p:sp>
        <p:nvSpPr>
          <p:cNvPr id="3" name="TextBox 2"/>
          <p:cNvSpPr txBox="1"/>
          <p:nvPr/>
        </p:nvSpPr>
        <p:spPr>
          <a:xfrm>
            <a:off x="1242391" y="1395656"/>
            <a:ext cx="7096539" cy="369332"/>
          </a:xfrm>
          <a:prstGeom prst="rect">
            <a:avLst/>
          </a:prstGeom>
          <a:noFill/>
        </p:spPr>
        <p:txBody>
          <a:bodyPr wrap="square" rtlCol="0">
            <a:spAutoFit/>
          </a:bodyPr>
          <a:lstStyle/>
          <a:p>
            <a:r>
              <a:rPr lang="en-US" dirty="0" smtClean="0"/>
              <a:t>Most companies miss the big picture strategy, they recruit and hire blindly</a:t>
            </a:r>
            <a:endParaRPr lang="en-US" dirty="0"/>
          </a:p>
        </p:txBody>
      </p:sp>
      <p:sp>
        <p:nvSpPr>
          <p:cNvPr id="4" name="TextBox 3"/>
          <p:cNvSpPr txBox="1"/>
          <p:nvPr/>
        </p:nvSpPr>
        <p:spPr>
          <a:xfrm>
            <a:off x="3299791" y="29817"/>
            <a:ext cx="5754757" cy="707886"/>
          </a:xfrm>
          <a:prstGeom prst="rect">
            <a:avLst/>
          </a:prstGeom>
          <a:noFill/>
        </p:spPr>
        <p:txBody>
          <a:bodyPr wrap="square" rtlCol="0">
            <a:spAutoFit/>
          </a:bodyPr>
          <a:lstStyle/>
          <a:p>
            <a:r>
              <a:rPr lang="en-US" sz="4000" b="1" dirty="0" smtClean="0">
                <a:solidFill>
                  <a:schemeClr val="bg1"/>
                </a:solidFill>
              </a:rPr>
              <a:t>Don’t miss the big picture</a:t>
            </a:r>
            <a:endParaRPr lang="en-US" sz="4000" b="1" dirty="0">
              <a:solidFill>
                <a:schemeClr val="bg1"/>
              </a:solidFill>
            </a:endParaRPr>
          </a:p>
        </p:txBody>
      </p:sp>
      <p:pic>
        <p:nvPicPr>
          <p:cNvPr id="5" name="Picture 4" descr="&lt;strong&gt;ignorance&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291" y="2308773"/>
            <a:ext cx="4612585" cy="3739934"/>
          </a:xfrm>
          <a:prstGeom prst="rect">
            <a:avLst/>
          </a:prstGeom>
        </p:spPr>
      </p:pic>
      <p:sp>
        <p:nvSpPr>
          <p:cNvPr id="6" name="TextBox 5"/>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914451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97341" y="6504403"/>
            <a:ext cx="2133600" cy="365125"/>
          </a:xfrm>
        </p:spPr>
        <p:txBody>
          <a:bodyPr/>
          <a:lstStyle/>
          <a:p>
            <a:fld id="{DE52D77E-2BAD-A94C-84C2-A545B6399BC1}" type="slidenum">
              <a:rPr lang="en-US" smtClean="0">
                <a:solidFill>
                  <a:schemeClr val="bg1"/>
                </a:solidFill>
              </a:rPr>
              <a:t>9</a:t>
            </a:fld>
            <a:endParaRPr lang="en-US" dirty="0">
              <a:solidFill>
                <a:schemeClr val="bg1"/>
              </a:solidFill>
            </a:endParaRPr>
          </a:p>
        </p:txBody>
      </p:sp>
      <p:sp>
        <p:nvSpPr>
          <p:cNvPr id="8" name="Rectangle 7"/>
          <p:cNvSpPr/>
          <p:nvPr/>
        </p:nvSpPr>
        <p:spPr>
          <a:xfrm>
            <a:off x="1743075" y="140947"/>
            <a:ext cx="7387866" cy="707886"/>
          </a:xfrm>
          <a:prstGeom prst="rect">
            <a:avLst/>
          </a:prstGeom>
        </p:spPr>
        <p:txBody>
          <a:bodyPr wrap="square">
            <a:spAutoFit/>
          </a:bodyPr>
          <a:lstStyle/>
          <a:p>
            <a:pPr lvl="1" algn="r"/>
            <a:r>
              <a:rPr lang="en-US" sz="4000" dirty="0" smtClean="0">
                <a:solidFill>
                  <a:schemeClr val="bg1"/>
                </a:solidFill>
                <a:cs typeface="Helvetica Neue Thin"/>
                <a:sym typeface="Symbol" panose="05050102010706020507" pitchFamily="18" charset="2"/>
              </a:rPr>
              <a:t>A </a:t>
            </a:r>
            <a:r>
              <a:rPr lang="en-US" sz="4000" dirty="0">
                <a:solidFill>
                  <a:schemeClr val="bg1"/>
                </a:solidFill>
                <a:cs typeface="Helvetica Neue Thin"/>
                <a:sym typeface="Symbol" panose="05050102010706020507" pitchFamily="18" charset="2"/>
              </a:rPr>
              <a:t>Business Imperative</a:t>
            </a:r>
          </a:p>
        </p:txBody>
      </p:sp>
      <p:graphicFrame>
        <p:nvGraphicFramePr>
          <p:cNvPr id="9" name="Diagram 8"/>
          <p:cNvGraphicFramePr/>
          <p:nvPr>
            <p:extLst>
              <p:ext uri="{D42A27DB-BD31-4B8C-83A1-F6EECF244321}">
                <p14:modId xmlns:p14="http://schemas.microsoft.com/office/powerpoint/2010/main" val="2206798875"/>
              </p:ext>
            </p:extLst>
          </p:nvPr>
        </p:nvGraphicFramePr>
        <p:xfrm>
          <a:off x="1076325" y="1476375"/>
          <a:ext cx="6724650" cy="437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164" y="6592492"/>
            <a:ext cx="3953391" cy="276999"/>
          </a:xfrm>
          <a:prstGeom prst="rect">
            <a:avLst/>
          </a:prstGeom>
          <a:noFill/>
        </p:spPr>
        <p:txBody>
          <a:bodyPr wrap="none" rtlCol="0">
            <a:spAutoFit/>
          </a:bodyPr>
          <a:lstStyle/>
          <a:p>
            <a:pPr algn="ctr"/>
            <a:r>
              <a:rPr lang="en-US" sz="1200" dirty="0" smtClean="0">
                <a:solidFill>
                  <a:schemeClr val="bg1"/>
                </a:solidFill>
                <a:cs typeface="Helvetica Neue"/>
              </a:rPr>
              <a:t>COPYRIGHT © 2017 DCI CONSULTING ALL RIGHTS RESERVED</a:t>
            </a:r>
            <a:endParaRPr lang="en-US" sz="1200" dirty="0">
              <a:solidFill>
                <a:schemeClr val="bg1"/>
              </a:solidFill>
              <a:cs typeface="Helvetica Neue"/>
            </a:endParaRPr>
          </a:p>
        </p:txBody>
      </p:sp>
    </p:spTree>
    <p:extLst>
      <p:ext uri="{BB962C8B-B14F-4D97-AF65-F5344CB8AC3E}">
        <p14:creationId xmlns:p14="http://schemas.microsoft.com/office/powerpoint/2010/main" val="285521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1747</TotalTime>
  <Words>3274</Words>
  <Application>Microsoft Office PowerPoint</Application>
  <PresentationFormat>On-screen Show (4:3)</PresentationFormat>
  <Paragraphs>620</Paragraphs>
  <Slides>53</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Arial</vt:lpstr>
      <vt:lpstr>Calibri</vt:lpstr>
      <vt:lpstr>Chronicle SSm</vt:lpstr>
      <vt:lpstr>Helvetica Neue</vt:lpstr>
      <vt:lpstr>Helvetica Neue Thin</vt:lpstr>
      <vt:lpstr>ProximaNova</vt:lpstr>
      <vt:lpstr>Symbol</vt:lpstr>
      <vt:lpstr>Times New Roman</vt:lpstr>
      <vt:lpstr>Wingdings</vt:lpstr>
      <vt:lpstr>Office Theme</vt:lpstr>
      <vt:lpstr>Chart</vt:lpstr>
      <vt:lpstr>Beyond Compliance: Effective Recruitment &amp; Retention Measurement Techniques</vt:lpstr>
      <vt:lpstr>Disclaimer</vt:lpstr>
      <vt:lpstr>About DCI</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Technology Sales Department –                           Incumbency to Availability Comparison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Sample Recruiting Sources</vt:lpstr>
      <vt:lpstr>Recruitment</vt:lpstr>
      <vt:lpstr>Resources (www.usbln.org)  </vt:lpstr>
      <vt:lpstr>Resources  (www.disability.gov/employment) </vt:lpstr>
      <vt:lpstr>Resources (http://askearn.org) </vt:lpstr>
      <vt:lpstr>PowerPoint Presentation</vt:lpstr>
      <vt:lpstr>Recruiting Sources for Individuals with Disabilities</vt:lpstr>
      <vt:lpstr>PowerPoint Presentation</vt:lpstr>
      <vt:lpstr>Recruiting  (http://www.dol-esa.gov/errd/index.html)</vt:lpstr>
      <vt:lpstr>Attracting Individuals with Disabilities</vt:lpstr>
      <vt:lpstr>PowerPoint Presentation</vt:lpstr>
      <vt:lpstr>PowerPoint Presentation</vt:lpstr>
      <vt:lpstr>Outreach for Veterans</vt:lpstr>
      <vt:lpstr>www.hireahero.org </vt:lpstr>
      <vt:lpstr>http://www.hireheroesusa.org/</vt:lpstr>
      <vt:lpstr>VetJobs</vt:lpstr>
      <vt:lpstr>Transition Assistance Program</vt:lpstr>
      <vt:lpstr>www.mynextmove.org/</vt:lpstr>
      <vt:lpstr>Recruiting Veterans</vt:lpstr>
    </vt:vector>
  </TitlesOfParts>
  <Company>Cortex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test</dc:title>
  <dc:creator>Bradford Bensten</dc:creator>
  <cp:lastModifiedBy>Ben Porr</cp:lastModifiedBy>
  <cp:revision>106</cp:revision>
  <dcterms:created xsi:type="dcterms:W3CDTF">2014-07-11T19:32:27Z</dcterms:created>
  <dcterms:modified xsi:type="dcterms:W3CDTF">2017-09-19T18:46:59Z</dcterms:modified>
</cp:coreProperties>
</file>