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8"/>
  </p:notesMasterIdLst>
  <p:sldIdLst>
    <p:sldId id="256" r:id="rId2"/>
    <p:sldId id="257" r:id="rId3"/>
    <p:sldId id="271" r:id="rId4"/>
    <p:sldId id="258" r:id="rId5"/>
    <p:sldId id="265" r:id="rId6"/>
    <p:sldId id="272" r:id="rId7"/>
    <p:sldId id="274" r:id="rId8"/>
    <p:sldId id="260" r:id="rId9"/>
    <p:sldId id="275" r:id="rId10"/>
    <p:sldId id="268" r:id="rId11"/>
    <p:sldId id="269" r:id="rId12"/>
    <p:sldId id="262" r:id="rId13"/>
    <p:sldId id="263" r:id="rId14"/>
    <p:sldId id="264" r:id="rId15"/>
    <p:sldId id="281" r:id="rId16"/>
    <p:sldId id="280"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ystal" initials="K" lastIdx="2" clrIdx="0">
    <p:extLst>
      <p:ext uri="{19B8F6BF-5375-455C-9EA6-DF929625EA0E}">
        <p15:presenceInfo xmlns:p15="http://schemas.microsoft.com/office/powerpoint/2012/main" userId="Kryst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409" autoAdjust="0"/>
    <p:restoredTop sz="96370" autoAdjust="0"/>
  </p:normalViewPr>
  <p:slideViewPr>
    <p:cSldViewPr snapToGrid="0">
      <p:cViewPr varScale="1">
        <p:scale>
          <a:sx n="103" d="100"/>
          <a:sy n="103" d="100"/>
        </p:scale>
        <p:origin x="13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9173E87-BAAE-4D7F-9C69-ACB0C5E1633E}" type="datetimeFigureOut">
              <a:rPr lang="en-US" smtClean="0"/>
              <a:t>9/19/2017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6D4EC4-D3E5-4EA6-BD5A-2722D5F7D174}" type="slidenum">
              <a:rPr lang="en-US" smtClean="0"/>
              <a:t>‹#›</a:t>
            </a:fld>
            <a:endParaRPr lang="en-US"/>
          </a:p>
        </p:txBody>
      </p:sp>
    </p:spTree>
    <p:extLst>
      <p:ext uri="{BB962C8B-B14F-4D97-AF65-F5344CB8AC3E}">
        <p14:creationId xmlns:p14="http://schemas.microsoft.com/office/powerpoint/2010/main" val="118805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1</a:t>
            </a:fld>
            <a:endParaRPr lang="en-US"/>
          </a:p>
        </p:txBody>
      </p:sp>
    </p:spTree>
    <p:extLst>
      <p:ext uri="{BB962C8B-B14F-4D97-AF65-F5344CB8AC3E}">
        <p14:creationId xmlns:p14="http://schemas.microsoft.com/office/powerpoint/2010/main" val="4191851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canonical correlation for the function was significant at .563 (Wilk's Λ = 0.768, </a:t>
            </a:r>
            <a:r>
              <a:rPr lang="en-US" i="1" dirty="0"/>
              <a:t>p</a:t>
            </a:r>
            <a:r>
              <a:rPr lang="en-US" dirty="0"/>
              <a:t> &lt; .001).</a:t>
            </a:r>
          </a:p>
        </p:txBody>
      </p:sp>
      <p:sp>
        <p:nvSpPr>
          <p:cNvPr id="4" name="Slide Number Placeholder 3"/>
          <p:cNvSpPr>
            <a:spLocks noGrp="1"/>
          </p:cNvSpPr>
          <p:nvPr>
            <p:ph type="sldNum" sz="quarter" idx="10"/>
          </p:nvPr>
        </p:nvSpPr>
        <p:spPr/>
        <p:txBody>
          <a:bodyPr/>
          <a:lstStyle/>
          <a:p>
            <a:fld id="{CD6D4EC4-D3E5-4EA6-BD5A-2722D5F7D174}" type="slidenum">
              <a:rPr lang="en-US" smtClean="0"/>
              <a:t>10</a:t>
            </a:fld>
            <a:endParaRPr lang="en-US"/>
          </a:p>
        </p:txBody>
      </p:sp>
    </p:spTree>
    <p:extLst>
      <p:ext uri="{BB962C8B-B14F-4D97-AF65-F5344CB8AC3E}">
        <p14:creationId xmlns:p14="http://schemas.microsoft.com/office/powerpoint/2010/main" val="2383841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conducted a correlation analysis to explore the relation between 1) the proportion of SES members in each T&amp;D type within each of the 28 agencies in 2011 and 2) the 2011 Federal Employee Viewpoint Survey (FEVS) scores for employees in those same agencies</a:t>
            </a:r>
          </a:p>
          <a:p>
            <a:endParaRPr lang="en-US" dirty="0"/>
          </a:p>
          <a:p>
            <a:r>
              <a:rPr lang="en-US" dirty="0"/>
              <a:t>Analysis aggregated on agency…we did not have enough data to conduct analyses for each agency</a:t>
            </a:r>
          </a:p>
          <a:p>
            <a:endParaRPr lang="en-US" dirty="0"/>
          </a:p>
          <a:p>
            <a:r>
              <a:rPr lang="en-US" dirty="0"/>
              <a:t>We believed that the more SES members with favorable attitudes and behaviors towards self-development there are in an agency, the more favorable employee attitudes towards the organization will be within those agencies</a:t>
            </a:r>
          </a:p>
          <a:p>
            <a:endParaRPr lang="en-US" dirty="0"/>
          </a:p>
          <a:p>
            <a:pPr defTabSz="931774">
              <a:defRPr/>
            </a:pPr>
            <a:r>
              <a:rPr lang="en-US" dirty="0"/>
              <a:t>In general, the pattern of correlations reflects the amount of training inherent to each of the five T&amp;D types with the strongest correlations observed for the most well-trained type—Committed Self-Developer</a:t>
            </a:r>
          </a:p>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11</a:t>
            </a:fld>
            <a:endParaRPr lang="en-US"/>
          </a:p>
        </p:txBody>
      </p:sp>
    </p:spTree>
    <p:extLst>
      <p:ext uri="{BB962C8B-B14F-4D97-AF65-F5344CB8AC3E}">
        <p14:creationId xmlns:p14="http://schemas.microsoft.com/office/powerpoint/2010/main" val="466136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leader </a:t>
            </a:r>
            <a:r>
              <a:rPr lang="en-US" dirty="0" err="1"/>
              <a:t>t&amp;d</a:t>
            </a:r>
            <a:r>
              <a:rPr lang="en-US" dirty="0"/>
              <a:t> is good, it’s not the best and orgs have been shifting the responsibility to employees. So, we should identify the types of </a:t>
            </a:r>
            <a:r>
              <a:rPr lang="en-US" dirty="0" err="1"/>
              <a:t>t&amp;d</a:t>
            </a:r>
            <a:r>
              <a:rPr lang="en-US" dirty="0"/>
              <a:t> and how it effects the org (e.g., EEO complaints).</a:t>
            </a:r>
          </a:p>
        </p:txBody>
      </p:sp>
      <p:sp>
        <p:nvSpPr>
          <p:cNvPr id="4" name="Slide Number Placeholder 3"/>
          <p:cNvSpPr>
            <a:spLocks noGrp="1"/>
          </p:cNvSpPr>
          <p:nvPr>
            <p:ph type="sldNum" sz="quarter" idx="10"/>
          </p:nvPr>
        </p:nvSpPr>
        <p:spPr/>
        <p:txBody>
          <a:bodyPr/>
          <a:lstStyle/>
          <a:p>
            <a:fld id="{CD6D4EC4-D3E5-4EA6-BD5A-2722D5F7D174}" type="slidenum">
              <a:rPr lang="en-US" smtClean="0"/>
              <a:t>2</a:t>
            </a:fld>
            <a:endParaRPr lang="en-US"/>
          </a:p>
        </p:txBody>
      </p:sp>
    </p:spTree>
    <p:extLst>
      <p:ext uri="{BB962C8B-B14F-4D97-AF65-F5344CB8AC3E}">
        <p14:creationId xmlns:p14="http://schemas.microsoft.com/office/powerpoint/2010/main" val="384915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In other words, while training leadership for specific skillsets (e.g., conflict resolution) can benefit the organization, leaders who have the ability and desire to self-develop will continuously learn and improve themselves, increasing the return on investment for organizations.</a:t>
            </a:r>
          </a:p>
          <a:p>
            <a:pPr marL="174708" indent="-174708">
              <a:buFont typeface="Arial" panose="020B0604020202020204" pitchFamily="34" charset="0"/>
              <a:buChar char="•"/>
            </a:pPr>
            <a:endParaRPr lang="en-US" dirty="0"/>
          </a:p>
          <a:p>
            <a:pPr marL="174708" indent="-174708" defTabSz="931774">
              <a:buFont typeface="Arial" panose="020B0604020202020204" pitchFamily="34" charset="0"/>
              <a:buChar char="•"/>
              <a:defRPr/>
            </a:pPr>
            <a:r>
              <a:rPr lang="en-US" dirty="0"/>
              <a:t>Tack on to our addition to leader self-development: Not simply “involvement” in training. More than that. We want to see the specific behaviors of involvement and their attitudes.</a:t>
            </a:r>
          </a:p>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3</a:t>
            </a:fld>
            <a:endParaRPr lang="en-US"/>
          </a:p>
        </p:txBody>
      </p:sp>
    </p:spTree>
    <p:extLst>
      <p:ext uri="{BB962C8B-B14F-4D97-AF65-F5344CB8AC3E}">
        <p14:creationId xmlns:p14="http://schemas.microsoft.com/office/powerpoint/2010/main" val="378415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a:t>Literature lacks models for understanding how advanced leaders (e.g., managers and executives) choose to develop themselves</a:t>
            </a:r>
          </a:p>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4</a:t>
            </a:fld>
            <a:endParaRPr lang="en-US"/>
          </a:p>
        </p:txBody>
      </p:sp>
    </p:spTree>
    <p:extLst>
      <p:ext uri="{BB962C8B-B14F-4D97-AF65-F5344CB8AC3E}">
        <p14:creationId xmlns:p14="http://schemas.microsoft.com/office/powerpoint/2010/main" val="2335062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a:t>2011 SES Survey:</a:t>
            </a:r>
            <a:r>
              <a:rPr lang="en-US" baseline="0" dirty="0"/>
              <a:t> </a:t>
            </a:r>
            <a:r>
              <a:rPr lang="en-US" dirty="0"/>
              <a:t>The survey had 116 items measuring perceptions of pride in SES, accountability, long career tenure and experience, developmental opportunities, challenges in dealing with poor performers, pay for performance, and satisfaction with pay and recognition. A specific set of binary questions asked the SES member about whether they availed themselves to eleven different T&amp;D opportunities (e.g., sabbatical, 360, action learning, etc., ). </a:t>
            </a:r>
          </a:p>
          <a:p>
            <a:pPr defTabSz="931774">
              <a:defRPr/>
            </a:pPr>
            <a:endParaRPr lang="en-US" dirty="0"/>
          </a:p>
          <a:p>
            <a:pPr marL="174708" indent="-174708">
              <a:buFont typeface="Arial" panose="020B0604020202020204" pitchFamily="34" charset="0"/>
              <a:buChar char="•"/>
            </a:pPr>
            <a:r>
              <a:rPr lang="en-US" dirty="0"/>
              <a:t>2011 and 2012</a:t>
            </a:r>
            <a:r>
              <a:rPr lang="en-US" baseline="0" dirty="0"/>
              <a:t> FEVS: </a:t>
            </a:r>
            <a:r>
              <a:rPr lang="en-US" dirty="0"/>
              <a:t>The survey consisted of 98 items grouped into eight topics: (1) personal work experiences, (2) work unit, (3) agency, (4) supervisor/team leader, (5) leadership, (6) satisfaction, (7) work/life, and (8) demographics. A total of 14 questions assessed demographic information while 84 items measured employees’ perceptions of the effectiveness of workforce management within their agency.  </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*2011*** FEVS only open to full-time, permanent Federal employees, while 2012 FEVS was open to full-time permanent employees, along with part-time, non-seasonal employees.  </a:t>
            </a:r>
          </a:p>
          <a:p>
            <a:r>
              <a:rPr lang="en-US" dirty="0"/>
              <a:t> </a:t>
            </a:r>
          </a:p>
        </p:txBody>
      </p:sp>
      <p:sp>
        <p:nvSpPr>
          <p:cNvPr id="4" name="Slide Number Placeholder 3"/>
          <p:cNvSpPr>
            <a:spLocks noGrp="1"/>
          </p:cNvSpPr>
          <p:nvPr>
            <p:ph type="sldNum" sz="quarter" idx="10"/>
          </p:nvPr>
        </p:nvSpPr>
        <p:spPr/>
        <p:txBody>
          <a:bodyPr/>
          <a:lstStyle/>
          <a:p>
            <a:fld id="{CD6D4EC4-D3E5-4EA6-BD5A-2722D5F7D174}" type="slidenum">
              <a:rPr lang="en-US" smtClean="0"/>
              <a:t>5</a:t>
            </a:fld>
            <a:endParaRPr lang="en-US"/>
          </a:p>
        </p:txBody>
      </p:sp>
    </p:spTree>
    <p:extLst>
      <p:ext uri="{BB962C8B-B14F-4D97-AF65-F5344CB8AC3E}">
        <p14:creationId xmlns:p14="http://schemas.microsoft.com/office/powerpoint/2010/main" val="217806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K-Means Cluster analysis- to identify the patterns of training of SES survey participants</a:t>
            </a:r>
          </a:p>
          <a:p>
            <a:pPr marL="174708" indent="-174708">
              <a:buFont typeface="Arial" panose="020B0604020202020204" pitchFamily="34" charset="0"/>
              <a:buChar char="•"/>
            </a:pPr>
            <a:r>
              <a:rPr lang="en-US" dirty="0"/>
              <a:t>Principle components analysis- to reduce the dimensionality of 2011 FEVS responses. Identify principle component themes to characterize SES members in a T&amp;D type</a:t>
            </a:r>
          </a:p>
          <a:p>
            <a:pPr marL="174708" indent="-174708">
              <a:buFont typeface="Arial" panose="020B0604020202020204" pitchFamily="34" charset="0"/>
              <a:buChar char="•"/>
            </a:pPr>
            <a:r>
              <a:rPr lang="en-US" dirty="0"/>
              <a:t>Discriminant function analysis- examine the extent to which workplace attitudes are useful in distinguishing the T&amp;D types</a:t>
            </a:r>
          </a:p>
          <a:p>
            <a:pPr marL="174708" indent="-174708">
              <a:buFont typeface="Arial" panose="020B0604020202020204" pitchFamily="34" charset="0"/>
              <a:buChar char="•"/>
            </a:pPr>
            <a:r>
              <a:rPr lang="en-US" dirty="0"/>
              <a:t>Correlational analysis-measure the relationship between 1) agency-level distribution of T&amp;D types and 2) agency-level favorableness of employee attitudes and behaviors as well as equal employment opportunity complaints. </a:t>
            </a:r>
          </a:p>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6</a:t>
            </a:fld>
            <a:endParaRPr lang="en-US"/>
          </a:p>
        </p:txBody>
      </p:sp>
    </p:spTree>
    <p:extLst>
      <p:ext uri="{BB962C8B-B14F-4D97-AF65-F5344CB8AC3E}">
        <p14:creationId xmlns:p14="http://schemas.microsoft.com/office/powerpoint/2010/main" val="2774558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first</a:t>
            </a:r>
            <a:r>
              <a:rPr lang="en-US" baseline="0" dirty="0"/>
              <a:t> author chose between 2 and 8 cluster solutions and chose 5 as the most interpretable</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The 5-cluster solution instead of 2 or 8 segregated training preferences into buckets that were rationally consistent and relatively evenly populated</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r>
              <a:rPr lang="en-US" baseline="0" dirty="0"/>
              <a:t>The 5-cluster solution was supported by comparing different solutions using multinomial and binary logistic regression.</a:t>
            </a:r>
          </a:p>
          <a:p>
            <a:pPr marL="174708" indent="-174708">
              <a:buFont typeface="Arial" panose="020B0604020202020204" pitchFamily="34" charset="0"/>
              <a:buChar char="•"/>
            </a:pPr>
            <a:endParaRPr lang="en-US" baseline="0" dirty="0"/>
          </a:p>
          <a:p>
            <a:pPr marL="174708" indent="-174708" defTabSz="931774">
              <a:buFont typeface="Arial" panose="020B0604020202020204" pitchFamily="34" charset="0"/>
              <a:buChar char="•"/>
              <a:defRPr/>
            </a:pPr>
            <a:r>
              <a:rPr lang="en-US" dirty="0"/>
              <a:t>To explain the rationale of the nomenclature, participants in one cluster tended to have been mentors as part of there development. These individuals were likely to have participated in a 360-degree feedback exercise as well as having been formally coached. Additionally, the participants within this cluster preferred short term/online training programs and seemed to avoid sabbaticals and developmental activities that were not in residence. Thus, the individuals in this cluster were given the label “Resident Mentor.”  Similar rationale was used to name the additional four types.</a:t>
            </a:r>
          </a:p>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7</a:t>
            </a:fld>
            <a:endParaRPr lang="en-US"/>
          </a:p>
        </p:txBody>
      </p:sp>
    </p:spTree>
    <p:extLst>
      <p:ext uri="{BB962C8B-B14F-4D97-AF65-F5344CB8AC3E}">
        <p14:creationId xmlns:p14="http://schemas.microsoft.com/office/powerpoint/2010/main" val="3314747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For example, Minimalists had a 16% chance of having attended a residential executive development program while a Committed Self-Developer had a 100% chance of doing the same. This table corresponds exactly to the Final Cluster Centers output from the K-Means Cluster Analysis performed in SPSS</a:t>
            </a:r>
          </a:p>
        </p:txBody>
      </p:sp>
      <p:sp>
        <p:nvSpPr>
          <p:cNvPr id="4" name="Slide Number Placeholder 3"/>
          <p:cNvSpPr>
            <a:spLocks noGrp="1"/>
          </p:cNvSpPr>
          <p:nvPr>
            <p:ph type="sldNum" sz="quarter" idx="10"/>
          </p:nvPr>
        </p:nvSpPr>
        <p:spPr/>
        <p:txBody>
          <a:bodyPr/>
          <a:lstStyle/>
          <a:p>
            <a:fld id="{CD6D4EC4-D3E5-4EA6-BD5A-2722D5F7D174}" type="slidenum">
              <a:rPr lang="en-US" smtClean="0"/>
              <a:t>8</a:t>
            </a:fld>
            <a:endParaRPr lang="en-US"/>
          </a:p>
        </p:txBody>
      </p:sp>
    </p:spTree>
    <p:extLst>
      <p:ext uri="{BB962C8B-B14F-4D97-AF65-F5344CB8AC3E}">
        <p14:creationId xmlns:p14="http://schemas.microsoft.com/office/powerpoint/2010/main" val="3558119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a:t>Only those items that produced a statistically significant chi-squared test (χ</a:t>
            </a:r>
            <a:r>
              <a:rPr lang="en-US" baseline="30000" dirty="0"/>
              <a:t>2</a:t>
            </a:r>
            <a:r>
              <a:rPr lang="en-US" dirty="0"/>
              <a:t>) and had a Cramer’s V of at least 0.1 (Rea &amp; Parker, 1992) were selected for inclusion in the principles components analysis (PCA). </a:t>
            </a:r>
          </a:p>
          <a:p>
            <a:pPr marL="174708" indent="-174708" defTabSz="931774">
              <a:buFont typeface="Arial" panose="020B0604020202020204" pitchFamily="34" charset="0"/>
              <a:buChar char="•"/>
              <a:defRPr/>
            </a:pPr>
            <a:endParaRPr lang="en-US" dirty="0"/>
          </a:p>
          <a:p>
            <a:pPr marL="174708" indent="-174708" defTabSz="931774">
              <a:buFont typeface="Arial" panose="020B0604020202020204" pitchFamily="34" charset="0"/>
              <a:buChar char="•"/>
              <a:defRPr/>
            </a:pPr>
            <a:r>
              <a:rPr lang="en-US" dirty="0"/>
              <a:t>For each theme, component scores were generated from the factor scores available in the SPSS PCA options. These scores were subjected to additional analysis to confirm their differentiating potential.</a:t>
            </a:r>
          </a:p>
          <a:p>
            <a:endParaRPr lang="en-US" dirty="0"/>
          </a:p>
        </p:txBody>
      </p:sp>
      <p:sp>
        <p:nvSpPr>
          <p:cNvPr id="4" name="Slide Number Placeholder 3"/>
          <p:cNvSpPr>
            <a:spLocks noGrp="1"/>
          </p:cNvSpPr>
          <p:nvPr>
            <p:ph type="sldNum" sz="quarter" idx="10"/>
          </p:nvPr>
        </p:nvSpPr>
        <p:spPr/>
        <p:txBody>
          <a:bodyPr/>
          <a:lstStyle/>
          <a:p>
            <a:fld id="{CD6D4EC4-D3E5-4EA6-BD5A-2722D5F7D174}" type="slidenum">
              <a:rPr lang="en-US" smtClean="0"/>
              <a:t>9</a:t>
            </a:fld>
            <a:endParaRPr lang="en-US"/>
          </a:p>
        </p:txBody>
      </p:sp>
    </p:spTree>
    <p:extLst>
      <p:ext uri="{BB962C8B-B14F-4D97-AF65-F5344CB8AC3E}">
        <p14:creationId xmlns:p14="http://schemas.microsoft.com/office/powerpoint/2010/main" val="839673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1216" y="1492071"/>
            <a:ext cx="10271185" cy="1470025"/>
          </a:xfrm>
        </p:spPr>
        <p:txBody>
          <a:bodyPr/>
          <a:lstStyle/>
          <a:p>
            <a:r>
              <a:rPr lang="en-US"/>
              <a:t>Click to edit Master title style</a:t>
            </a:r>
          </a:p>
        </p:txBody>
      </p:sp>
      <p:sp>
        <p:nvSpPr>
          <p:cNvPr id="3" name="Subtitle 2"/>
          <p:cNvSpPr>
            <a:spLocks noGrp="1"/>
          </p:cNvSpPr>
          <p:nvPr>
            <p:ph type="subTitle" idx="1"/>
          </p:nvPr>
        </p:nvSpPr>
        <p:spPr>
          <a:xfrm>
            <a:off x="1322717" y="3696419"/>
            <a:ext cx="10271184"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4717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156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74200" y="595224"/>
            <a:ext cx="2311400" cy="55007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40000" y="609600"/>
            <a:ext cx="67310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0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095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6205" y="1345657"/>
            <a:ext cx="10363200" cy="1362075"/>
          </a:xfrm>
        </p:spPr>
        <p:txBody>
          <a:bodyPr anchor="t"/>
          <a:lstStyle>
            <a:lvl1pPr algn="l">
              <a:defRPr sz="4000" b="1" cap="none" baseline="0">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1125624" y="283248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2401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5780" y="161027"/>
            <a:ext cx="10457133" cy="986287"/>
          </a:xfrm>
        </p:spPr>
        <p:txBody>
          <a:bodyPr/>
          <a:lstStyle>
            <a:lvl1pPr>
              <a:defRPr sz="3600"/>
            </a:lvl1pPr>
          </a:lstStyle>
          <a:p>
            <a:r>
              <a:rPr lang="en-US"/>
              <a:t>Click to edit Master title style</a:t>
            </a:r>
            <a:endParaRPr lang="en-US" dirty="0"/>
          </a:p>
        </p:txBody>
      </p:sp>
      <p:sp>
        <p:nvSpPr>
          <p:cNvPr id="3" name="Content Placeholder 2"/>
          <p:cNvSpPr>
            <a:spLocks noGrp="1"/>
          </p:cNvSpPr>
          <p:nvPr>
            <p:ph sz="half" idx="1"/>
          </p:nvPr>
        </p:nvSpPr>
        <p:spPr>
          <a:xfrm>
            <a:off x="1207699" y="1492371"/>
            <a:ext cx="5106837" cy="4304581"/>
          </a:xfrm>
        </p:spPr>
        <p:txBody>
          <a:bodyPr/>
          <a:lstStyle>
            <a:lvl1pPr>
              <a:defRPr sz="2800"/>
            </a:lvl1pPr>
            <a:lvl2pPr>
              <a:buFont typeface="Arial" pitchFamily="34" charset="0"/>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71095" y="1500996"/>
            <a:ext cx="5009071" cy="4295955"/>
          </a:xfrm>
        </p:spPr>
        <p:txBody>
          <a:bodyPr/>
          <a:lstStyle>
            <a:lvl1pPr>
              <a:defRPr sz="2800"/>
            </a:lvl1pPr>
            <a:lvl2pPr>
              <a:buFont typeface="Arial" pitchFamily="34" charset="0"/>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604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0150" y="274639"/>
            <a:ext cx="11076319" cy="82091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43155" y="1535113"/>
            <a:ext cx="50533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3155" y="2251494"/>
            <a:ext cx="5053363" cy="3735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2855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242868"/>
            <a:ext cx="5285516" cy="37438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957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767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6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3156" y="267420"/>
            <a:ext cx="3677529" cy="116768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43156" y="1435101"/>
            <a:ext cx="36775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7703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5023" y="4886864"/>
            <a:ext cx="10400381"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205023" y="1294263"/>
            <a:ext cx="10400381" cy="35451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207700" y="5520907"/>
            <a:ext cx="10374701" cy="560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838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BF9900"/>
            </a:gs>
            <a:gs pos="3000">
              <a:srgbClr val="FFE066"/>
            </a:gs>
            <a:gs pos="21001">
              <a:srgbClr val="FFFFFF"/>
            </a:gs>
            <a:gs pos="100000">
              <a:srgbClr val="FFFFFF"/>
            </a:gs>
          </a:gsLst>
          <a:lin ang="5400000"/>
        </a:gradFill>
        <a:effectLst/>
      </p:bgPr>
    </p:bg>
    <p:spTree>
      <p:nvGrpSpPr>
        <p:cNvPr id="1" name=""/>
        <p:cNvGrpSpPr/>
        <p:nvPr/>
      </p:nvGrpSpPr>
      <p:grpSpPr>
        <a:xfrm>
          <a:off x="0" y="0"/>
          <a:ext cx="0" cy="0"/>
          <a:chOff x="0" y="0"/>
          <a:chExt cx="0" cy="0"/>
        </a:xfrm>
      </p:grpSpPr>
      <p:cxnSp>
        <p:nvCxnSpPr>
          <p:cNvPr id="1026" name="Straight Connector 7"/>
          <p:cNvCxnSpPr>
            <a:cxnSpLocks noChangeShapeType="1"/>
          </p:cNvCxnSpPr>
          <p:nvPr/>
        </p:nvCxnSpPr>
        <p:spPr bwMode="auto">
          <a:xfrm flipV="1">
            <a:off x="139700" y="1187451"/>
            <a:ext cx="11863917" cy="17463"/>
          </a:xfrm>
          <a:prstGeom prst="line">
            <a:avLst/>
          </a:prstGeom>
          <a:noFill/>
          <a:ln w="57150" cap="sq">
            <a:solidFill>
              <a:srgbClr val="FFCC00"/>
            </a:solidFill>
            <a:round/>
            <a:headEnd type="none" w="sm" len="sm"/>
            <a:tailEnd type="none" w="sm" len="sm"/>
          </a:ln>
          <a:extLst>
            <a:ext uri="{909E8E84-426E-40DD-AFC4-6F175D3DCCD1}">
              <a14:hiddenFill xmlns:a14="http://schemas.microsoft.com/office/drawing/2010/main">
                <a:noFill/>
              </a14:hiddenFill>
            </a:ext>
          </a:extLst>
        </p:spPr>
      </p:cxnSp>
      <p:sp>
        <p:nvSpPr>
          <p:cNvPr id="1027" name="Rectangle 21"/>
          <p:cNvSpPr>
            <a:spLocks noGrp="1" noChangeArrowheads="1"/>
          </p:cNvSpPr>
          <p:nvPr>
            <p:ph type="title"/>
          </p:nvPr>
        </p:nvSpPr>
        <p:spPr bwMode="auto">
          <a:xfrm>
            <a:off x="1032933" y="215901"/>
            <a:ext cx="109982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22"/>
          <p:cNvSpPr>
            <a:spLocks noGrp="1" noChangeArrowheads="1"/>
          </p:cNvSpPr>
          <p:nvPr>
            <p:ph type="body" idx="1"/>
          </p:nvPr>
        </p:nvSpPr>
        <p:spPr bwMode="auto">
          <a:xfrm>
            <a:off x="1030817" y="1308100"/>
            <a:ext cx="1076960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pic>
        <p:nvPicPr>
          <p:cNvPr id="1029" name="Picture 72" descr="black and 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034184" y="5983288"/>
            <a:ext cx="954616"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bwMode="auto">
          <a:xfrm>
            <a:off x="0" y="0"/>
            <a:ext cx="770467" cy="6858000"/>
          </a:xfrm>
          <a:prstGeom prst="rect">
            <a:avLst/>
          </a:prstGeom>
          <a:gradFill>
            <a:gsLst>
              <a:gs pos="0">
                <a:schemeClr val="accent4">
                  <a:lumMod val="25000"/>
                </a:schemeClr>
              </a:gs>
              <a:gs pos="1000">
                <a:schemeClr val="accent3">
                  <a:lumMod val="50000"/>
                </a:schemeClr>
              </a:gs>
              <a:gs pos="0">
                <a:schemeClr val="accent3">
                  <a:lumMod val="50000"/>
                </a:schemeClr>
              </a:gs>
              <a:gs pos="64999">
                <a:schemeClr val="accent3">
                  <a:lumMod val="50000"/>
                </a:schemeClr>
              </a:gs>
            </a:gsLst>
            <a:lin ang="5400000" scaled="0"/>
          </a:gradFill>
          <a:ln w="12700" cap="sq" cmpd="sng" algn="ctr">
            <a:noFill/>
            <a:prstDash val="solid"/>
            <a:round/>
            <a:headEnd type="none" w="sm" len="sm"/>
            <a:tailEnd type="none" w="sm" len="sm"/>
          </a:ln>
          <a:effectLst/>
        </p:spPr>
        <p:txBody>
          <a:bodyPr/>
          <a:lstStyle/>
          <a:p>
            <a:pPr eaLnBrk="1" hangingPunct="1">
              <a:defRPr/>
            </a:pPr>
            <a:endParaRPr lang="en-US" sz="2400" dirty="0">
              <a:latin typeface="Times New Roman" pitchFamily="18" charset="0"/>
              <a:cs typeface="+mn-cs"/>
            </a:endParaRPr>
          </a:p>
        </p:txBody>
      </p:sp>
    </p:spTree>
    <p:extLst>
      <p:ext uri="{BB962C8B-B14F-4D97-AF65-F5344CB8AC3E}">
        <p14:creationId xmlns:p14="http://schemas.microsoft.com/office/powerpoint/2010/main" val="360863283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rtl="0" eaLnBrk="1" fontAlgn="base" hangingPunct="1">
        <a:spcBef>
          <a:spcPct val="0"/>
        </a:spcBef>
        <a:spcAft>
          <a:spcPct val="0"/>
        </a:spcAft>
        <a:defRPr sz="3600">
          <a:solidFill>
            <a:srgbClr val="000066"/>
          </a:solidFill>
          <a:latin typeface="+mj-lt"/>
          <a:ea typeface="ＭＳ Ｐゴシック" pitchFamily="1" charset="-128"/>
          <a:cs typeface="ＭＳ Ｐゴシック" pitchFamily="1" charset="-128"/>
        </a:defRPr>
      </a:lvl1pPr>
      <a:lvl2pPr algn="ctr" rtl="0" eaLnBrk="1" fontAlgn="base" hangingPunct="1">
        <a:spcBef>
          <a:spcPct val="0"/>
        </a:spcBef>
        <a:spcAft>
          <a:spcPct val="0"/>
        </a:spcAft>
        <a:defRPr sz="3600">
          <a:solidFill>
            <a:srgbClr val="000066"/>
          </a:solidFill>
          <a:latin typeface="Arial Narrow" pitchFamily="34" charset="0"/>
          <a:ea typeface="ＭＳ Ｐゴシック" pitchFamily="1" charset="-128"/>
          <a:cs typeface="ＭＳ Ｐゴシック" pitchFamily="1" charset="-128"/>
        </a:defRPr>
      </a:lvl2pPr>
      <a:lvl3pPr algn="ctr" rtl="0" eaLnBrk="1" fontAlgn="base" hangingPunct="1">
        <a:spcBef>
          <a:spcPct val="0"/>
        </a:spcBef>
        <a:spcAft>
          <a:spcPct val="0"/>
        </a:spcAft>
        <a:defRPr sz="3600">
          <a:solidFill>
            <a:srgbClr val="000066"/>
          </a:solidFill>
          <a:latin typeface="Arial Narrow" pitchFamily="34" charset="0"/>
          <a:ea typeface="ＭＳ Ｐゴシック" pitchFamily="1" charset="-128"/>
          <a:cs typeface="ＭＳ Ｐゴシック" pitchFamily="1" charset="-128"/>
        </a:defRPr>
      </a:lvl3pPr>
      <a:lvl4pPr algn="ctr" rtl="0" eaLnBrk="1" fontAlgn="base" hangingPunct="1">
        <a:spcBef>
          <a:spcPct val="0"/>
        </a:spcBef>
        <a:spcAft>
          <a:spcPct val="0"/>
        </a:spcAft>
        <a:defRPr sz="3600">
          <a:solidFill>
            <a:srgbClr val="000066"/>
          </a:solidFill>
          <a:latin typeface="Arial Narrow" pitchFamily="34" charset="0"/>
          <a:ea typeface="ＭＳ Ｐゴシック" pitchFamily="1" charset="-128"/>
          <a:cs typeface="ＭＳ Ｐゴシック" pitchFamily="1" charset="-128"/>
        </a:defRPr>
      </a:lvl4pPr>
      <a:lvl5pPr algn="ctr" rtl="0" eaLnBrk="1" fontAlgn="base" hangingPunct="1">
        <a:spcBef>
          <a:spcPct val="0"/>
        </a:spcBef>
        <a:spcAft>
          <a:spcPct val="0"/>
        </a:spcAft>
        <a:defRPr sz="3600">
          <a:solidFill>
            <a:srgbClr val="000066"/>
          </a:solidFill>
          <a:latin typeface="Arial Narrow" pitchFamily="34" charset="0"/>
          <a:ea typeface="ＭＳ Ｐゴシック" pitchFamily="1" charset="-128"/>
          <a:cs typeface="ＭＳ Ｐゴシック" pitchFamily="1" charset="-128"/>
        </a:defRPr>
      </a:lvl5pPr>
      <a:lvl6pPr marL="457200" algn="ctr" rtl="0" eaLnBrk="1" fontAlgn="base" hangingPunct="1">
        <a:spcBef>
          <a:spcPct val="0"/>
        </a:spcBef>
        <a:spcAft>
          <a:spcPct val="0"/>
        </a:spcAft>
        <a:defRPr sz="4800">
          <a:solidFill>
            <a:srgbClr val="000066"/>
          </a:solidFill>
          <a:latin typeface="Arial Narrow" pitchFamily="34" charset="0"/>
        </a:defRPr>
      </a:lvl6pPr>
      <a:lvl7pPr marL="914400" algn="ctr" rtl="0" eaLnBrk="1" fontAlgn="base" hangingPunct="1">
        <a:spcBef>
          <a:spcPct val="0"/>
        </a:spcBef>
        <a:spcAft>
          <a:spcPct val="0"/>
        </a:spcAft>
        <a:defRPr sz="4800">
          <a:solidFill>
            <a:srgbClr val="000066"/>
          </a:solidFill>
          <a:latin typeface="Arial Narrow" pitchFamily="34" charset="0"/>
        </a:defRPr>
      </a:lvl7pPr>
      <a:lvl8pPr marL="1371600" algn="ctr" rtl="0" eaLnBrk="1" fontAlgn="base" hangingPunct="1">
        <a:spcBef>
          <a:spcPct val="0"/>
        </a:spcBef>
        <a:spcAft>
          <a:spcPct val="0"/>
        </a:spcAft>
        <a:defRPr sz="4800">
          <a:solidFill>
            <a:srgbClr val="000066"/>
          </a:solidFill>
          <a:latin typeface="Arial Narrow" pitchFamily="34" charset="0"/>
        </a:defRPr>
      </a:lvl8pPr>
      <a:lvl9pPr marL="1828800" algn="ctr" rtl="0" eaLnBrk="1" fontAlgn="base" hangingPunct="1">
        <a:spcBef>
          <a:spcPct val="0"/>
        </a:spcBef>
        <a:spcAft>
          <a:spcPct val="0"/>
        </a:spcAft>
        <a:defRPr sz="4800">
          <a:solidFill>
            <a:srgbClr val="000066"/>
          </a:solidFill>
          <a:latin typeface="Arial Narrow"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1" fontAlgn="base" hangingPunct="1">
        <a:spcBef>
          <a:spcPct val="20000"/>
        </a:spcBef>
        <a:spcAft>
          <a:spcPct val="0"/>
        </a:spcAft>
        <a:buClr>
          <a:srgbClr val="000066"/>
        </a:buClr>
        <a:buFont typeface="Arial" panose="020B0604020202020204" pitchFamily="34" charset="0"/>
        <a:buChar char="–"/>
        <a:defRPr sz="3200">
          <a:solidFill>
            <a:schemeClr val="tx1"/>
          </a:solidFill>
          <a:latin typeface="+mn-lt"/>
          <a:ea typeface="ＭＳ Ｐゴシック" pitchFamily="1" charset="-128"/>
        </a:defRPr>
      </a:lvl2pPr>
      <a:lvl3pPr marL="1143000" indent="-228600" algn="l" rtl="0" eaLnBrk="1" fontAlgn="base" hangingPunct="1">
        <a:spcBef>
          <a:spcPct val="20000"/>
        </a:spcBef>
        <a:spcAft>
          <a:spcPct val="0"/>
        </a:spcAft>
        <a:buClr>
          <a:srgbClr val="000066"/>
        </a:buClr>
        <a:buFont typeface="Wingdings" panose="05000000000000000000" pitchFamily="2" charset="2"/>
        <a:buChar char="Ø"/>
        <a:defRPr sz="3200">
          <a:solidFill>
            <a:schemeClr val="tx1"/>
          </a:solidFill>
          <a:latin typeface="+mn-lt"/>
          <a:ea typeface="ＭＳ Ｐゴシック" pitchFamily="1" charset="-128"/>
        </a:defRPr>
      </a:lvl3pPr>
      <a:lvl4pPr marL="1600200" indent="-228600" algn="l" rtl="0" eaLnBrk="1" fontAlgn="base" hangingPunct="1">
        <a:spcBef>
          <a:spcPct val="20000"/>
        </a:spcBef>
        <a:spcAft>
          <a:spcPct val="0"/>
        </a:spcAft>
        <a:buClr>
          <a:srgbClr val="000066"/>
        </a:buClr>
        <a:buChar char="•"/>
        <a:defRPr sz="3200">
          <a:solidFill>
            <a:schemeClr val="tx1"/>
          </a:solidFill>
          <a:latin typeface="+mn-lt"/>
          <a:ea typeface="ＭＳ Ｐゴシック" pitchFamily="1" charset="-128"/>
        </a:defRPr>
      </a:lvl4pPr>
      <a:lvl5pPr marL="2057400" indent="-228600" algn="l" rtl="0" eaLnBrk="1" fontAlgn="base" hangingPunct="1">
        <a:spcBef>
          <a:spcPct val="20000"/>
        </a:spcBef>
        <a:spcAft>
          <a:spcPct val="0"/>
        </a:spcAft>
        <a:buClr>
          <a:srgbClr val="000066"/>
        </a:buClr>
        <a:buFont typeface="Wingdings" panose="05000000000000000000" pitchFamily="2" charset="2"/>
        <a:buChar char="Ø"/>
        <a:defRPr sz="3200">
          <a:solidFill>
            <a:schemeClr val="tx1"/>
          </a:solidFill>
          <a:latin typeface="+mn-lt"/>
          <a:ea typeface="ＭＳ Ｐゴシック" pitchFamily="1" charset="-128"/>
        </a:defRPr>
      </a:lvl5pPr>
      <a:lvl6pPr marL="2514600" indent="-228600" algn="l" rtl="0" eaLnBrk="1" fontAlgn="base" hangingPunct="1">
        <a:spcBef>
          <a:spcPct val="20000"/>
        </a:spcBef>
        <a:spcAft>
          <a:spcPct val="0"/>
        </a:spcAft>
        <a:buClr>
          <a:srgbClr val="000066"/>
        </a:buClr>
        <a:buFont typeface="Wingdings" pitchFamily="2" charset="2"/>
        <a:buChar char="Ø"/>
        <a:defRPr sz="3200">
          <a:solidFill>
            <a:schemeClr val="tx1"/>
          </a:solidFill>
          <a:latin typeface="+mn-lt"/>
        </a:defRPr>
      </a:lvl6pPr>
      <a:lvl7pPr marL="2971800" indent="-228600" algn="l" rtl="0" eaLnBrk="1" fontAlgn="base" hangingPunct="1">
        <a:spcBef>
          <a:spcPct val="20000"/>
        </a:spcBef>
        <a:spcAft>
          <a:spcPct val="0"/>
        </a:spcAft>
        <a:buClr>
          <a:srgbClr val="000066"/>
        </a:buClr>
        <a:buFont typeface="Wingdings" pitchFamily="2" charset="2"/>
        <a:buChar char="Ø"/>
        <a:defRPr sz="3200">
          <a:solidFill>
            <a:schemeClr val="tx1"/>
          </a:solidFill>
          <a:latin typeface="+mn-lt"/>
        </a:defRPr>
      </a:lvl7pPr>
      <a:lvl8pPr marL="3429000" indent="-228600" algn="l" rtl="0" eaLnBrk="1" fontAlgn="base" hangingPunct="1">
        <a:spcBef>
          <a:spcPct val="20000"/>
        </a:spcBef>
        <a:spcAft>
          <a:spcPct val="0"/>
        </a:spcAft>
        <a:buClr>
          <a:srgbClr val="000066"/>
        </a:buClr>
        <a:buFont typeface="Wingdings" pitchFamily="2" charset="2"/>
        <a:buChar char="Ø"/>
        <a:defRPr sz="3200">
          <a:solidFill>
            <a:schemeClr val="tx1"/>
          </a:solidFill>
          <a:latin typeface="+mn-lt"/>
        </a:defRPr>
      </a:lvl8pPr>
      <a:lvl9pPr marL="3886200" indent="-228600" algn="l" rtl="0" eaLnBrk="1" fontAlgn="base" hangingPunct="1">
        <a:spcBef>
          <a:spcPct val="20000"/>
        </a:spcBef>
        <a:spcAft>
          <a:spcPct val="0"/>
        </a:spcAft>
        <a:buClr>
          <a:srgbClr val="000066"/>
        </a:buClr>
        <a:buFont typeface="Wingdings" pitchFamily="2" charset="2"/>
        <a:buChar char="Ø"/>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eter.Leeds@mspb.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x.doi.org/10.1016/j.leaqua.2010.12.00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029" y="562806"/>
            <a:ext cx="11273421" cy="2817952"/>
          </a:xfrm>
        </p:spPr>
        <p:txBody>
          <a:bodyPr>
            <a:normAutofit/>
          </a:bodyPr>
          <a:lstStyle/>
          <a:p>
            <a:r>
              <a:rPr lang="en-US" dirty="0">
                <a:latin typeface="Arial Narrow" panose="020B0606020202030204" pitchFamily="34" charset="0"/>
              </a:rPr>
              <a:t>The Development and Validation of an Executive Training and Development Type Taxonomy</a:t>
            </a:r>
          </a:p>
        </p:txBody>
      </p:sp>
      <p:sp>
        <p:nvSpPr>
          <p:cNvPr id="3" name="Subtitle 2"/>
          <p:cNvSpPr>
            <a:spLocks noGrp="1"/>
          </p:cNvSpPr>
          <p:nvPr>
            <p:ph type="subTitle" idx="1"/>
          </p:nvPr>
        </p:nvSpPr>
        <p:spPr>
          <a:xfrm>
            <a:off x="1366650" y="3144416"/>
            <a:ext cx="9144000" cy="3713584"/>
          </a:xfrm>
        </p:spPr>
        <p:txBody>
          <a:bodyPr>
            <a:noAutofit/>
          </a:bodyPr>
          <a:lstStyle/>
          <a:p>
            <a:r>
              <a:rPr lang="en-US" sz="2400" dirty="0">
                <a:latin typeface="Arial Narrow" panose="020B0606020202030204" pitchFamily="34" charset="0"/>
              </a:rPr>
              <a:t>July 17, 2017</a:t>
            </a:r>
          </a:p>
          <a:p>
            <a:endParaRPr lang="en-US" sz="1600" dirty="0">
              <a:latin typeface="Arial Narrow" panose="020B0606020202030204" pitchFamily="34" charset="0"/>
            </a:endParaRPr>
          </a:p>
          <a:p>
            <a:r>
              <a:rPr lang="en-US" sz="2400" dirty="0">
                <a:latin typeface="Arial Narrow" panose="020B0606020202030204" pitchFamily="34" charset="0"/>
              </a:rPr>
              <a:t>J. Peter Leeds</a:t>
            </a:r>
          </a:p>
          <a:p>
            <a:pPr>
              <a:lnSpc>
                <a:spcPct val="80000"/>
              </a:lnSpc>
            </a:pPr>
            <a:r>
              <a:rPr lang="en-US" altLang="en-US" sz="2400" dirty="0">
                <a:latin typeface="Arial Narrow" panose="020B0606020202030204" pitchFamily="34" charset="0"/>
                <a:ea typeface="ＭＳ Ｐゴシック" panose="020B0600070205080204" pitchFamily="34" charset="-128"/>
                <a:cs typeface="Times New Roman" panose="02020603050405020304" pitchFamily="18" charset="0"/>
              </a:rPr>
              <a:t>Senior Research Psychologists</a:t>
            </a:r>
          </a:p>
          <a:p>
            <a:pPr>
              <a:lnSpc>
                <a:spcPct val="80000"/>
              </a:lnSpc>
            </a:pPr>
            <a:r>
              <a:rPr lang="en-US" altLang="en-US" sz="2400" dirty="0">
                <a:latin typeface="Arial Narrow" panose="020B0606020202030204" pitchFamily="34" charset="0"/>
                <a:ea typeface="ＭＳ Ｐゴシック" panose="020B0600070205080204" pitchFamily="34" charset="-128"/>
                <a:cs typeface="Times New Roman" panose="02020603050405020304" pitchFamily="18" charset="0"/>
              </a:rPr>
              <a:t>Office of Policy and Evaluation </a:t>
            </a:r>
          </a:p>
          <a:p>
            <a:pPr>
              <a:lnSpc>
                <a:spcPct val="80000"/>
              </a:lnSpc>
            </a:pPr>
            <a:r>
              <a:rPr lang="en-US" altLang="en-US" sz="2400" dirty="0">
                <a:latin typeface="Arial Narrow" panose="020B0606020202030204" pitchFamily="34" charset="0"/>
                <a:ea typeface="ＭＳ Ｐゴシック" panose="020B0600070205080204" pitchFamily="34" charset="-128"/>
                <a:cs typeface="Times New Roman" panose="02020603050405020304" pitchFamily="18" charset="0"/>
              </a:rPr>
              <a:t>U.S. Merit Systems Protection Board</a:t>
            </a:r>
          </a:p>
          <a:p>
            <a:pPr>
              <a:lnSpc>
                <a:spcPct val="80000"/>
              </a:lnSpc>
            </a:pPr>
            <a:endParaRPr lang="en-US" sz="2400" dirty="0">
              <a:latin typeface="Arial Narrow" panose="020B0606020202030204" pitchFamily="34" charset="0"/>
            </a:endParaRPr>
          </a:p>
          <a:p>
            <a:r>
              <a:rPr lang="en-US" sz="2400" dirty="0">
                <a:latin typeface="Arial Narrow" panose="020B0606020202030204" pitchFamily="34" charset="0"/>
              </a:rPr>
              <a:t> Scott Burtnick, Krystal Roach, and Holly Moody</a:t>
            </a:r>
          </a:p>
          <a:p>
            <a:r>
              <a:rPr lang="en-US" sz="2400" dirty="0">
                <a:latin typeface="Arial Narrow" panose="020B0606020202030204" pitchFamily="34" charset="0"/>
              </a:rPr>
              <a:t>University of Baltimore</a:t>
            </a:r>
          </a:p>
        </p:txBody>
      </p:sp>
    </p:spTree>
    <p:extLst>
      <p:ext uri="{BB962C8B-B14F-4D97-AF65-F5344CB8AC3E}">
        <p14:creationId xmlns:p14="http://schemas.microsoft.com/office/powerpoint/2010/main" val="2048772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918" y="0"/>
            <a:ext cx="11133083" cy="1325563"/>
          </a:xfrm>
        </p:spPr>
        <p:txBody>
          <a:bodyPr/>
          <a:lstStyle/>
          <a:p>
            <a:r>
              <a:rPr lang="en-US" dirty="0">
                <a:latin typeface="Arial Narrow" panose="020B0606020202030204" pitchFamily="34" charset="0"/>
              </a:rPr>
              <a:t>Results: Discriminant Function Analysis</a:t>
            </a:r>
          </a:p>
        </p:txBody>
      </p:sp>
      <p:sp>
        <p:nvSpPr>
          <p:cNvPr id="5" name="TextBox 4"/>
          <p:cNvSpPr txBox="1"/>
          <p:nvPr/>
        </p:nvSpPr>
        <p:spPr>
          <a:xfrm>
            <a:off x="887037" y="2047458"/>
            <a:ext cx="4540469"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Narrow" panose="020B0606020202030204" pitchFamily="34" charset="0"/>
              </a:rPr>
              <a:t>When cross-validated, the discriminant function of the work attitudes placed individuals into the correct T&amp;D type 75.0% of the time. </a:t>
            </a:r>
          </a:p>
        </p:txBody>
      </p:sp>
      <p:pic>
        <p:nvPicPr>
          <p:cNvPr id="3" name="Picture 2">
            <a:extLst>
              <a:ext uri="{FF2B5EF4-FFF2-40B4-BE49-F238E27FC236}">
                <a16:creationId xmlns:a16="http://schemas.microsoft.com/office/drawing/2014/main" xmlns="" id="{50F872AD-C372-487E-88F8-70640A9C1DD7}"/>
              </a:ext>
            </a:extLst>
          </p:cNvPr>
          <p:cNvPicPr>
            <a:picLocks noChangeAspect="1"/>
          </p:cNvPicPr>
          <p:nvPr/>
        </p:nvPicPr>
        <p:blipFill>
          <a:blip r:embed="rId3"/>
          <a:stretch>
            <a:fillRect/>
          </a:stretch>
        </p:blipFill>
        <p:spPr>
          <a:xfrm>
            <a:off x="5676179" y="1948068"/>
            <a:ext cx="6339338" cy="2937459"/>
          </a:xfrm>
          <a:prstGeom prst="rect">
            <a:avLst/>
          </a:prstGeom>
        </p:spPr>
      </p:pic>
    </p:spTree>
    <p:extLst>
      <p:ext uri="{BB962C8B-B14F-4D97-AF65-F5344CB8AC3E}">
        <p14:creationId xmlns:p14="http://schemas.microsoft.com/office/powerpoint/2010/main" val="197511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050" y="209551"/>
            <a:ext cx="11279155" cy="615819"/>
          </a:xfrm>
        </p:spPr>
        <p:txBody>
          <a:bodyPr>
            <a:normAutofit fontScale="90000"/>
          </a:bodyPr>
          <a:lstStyle/>
          <a:p>
            <a:r>
              <a:rPr lang="en-US" dirty="0">
                <a:latin typeface="Arial Narrow" panose="020B0606020202030204" pitchFamily="34" charset="0"/>
              </a:rPr>
              <a:t>Results: Correlation Analysis</a:t>
            </a:r>
          </a:p>
        </p:txBody>
      </p:sp>
      <p:pic>
        <p:nvPicPr>
          <p:cNvPr id="4" name="Content Placeholder 3"/>
          <p:cNvPicPr>
            <a:picLocks noGrp="1" noChangeAspect="1"/>
          </p:cNvPicPr>
          <p:nvPr>
            <p:ph idx="1"/>
          </p:nvPr>
        </p:nvPicPr>
        <p:blipFill>
          <a:blip r:embed="rId3"/>
          <a:stretch>
            <a:fillRect/>
          </a:stretch>
        </p:blipFill>
        <p:spPr>
          <a:xfrm>
            <a:off x="1162050" y="3374736"/>
            <a:ext cx="10880660" cy="3620049"/>
          </a:xfrm>
          <a:prstGeom prst="rect">
            <a:avLst/>
          </a:prstGeom>
        </p:spPr>
      </p:pic>
      <p:sp>
        <p:nvSpPr>
          <p:cNvPr id="6" name="TextBox 5"/>
          <p:cNvSpPr txBox="1"/>
          <p:nvPr/>
        </p:nvSpPr>
        <p:spPr>
          <a:xfrm>
            <a:off x="819150" y="1487006"/>
            <a:ext cx="11372850" cy="2215991"/>
          </a:xfrm>
          <a:prstGeom prst="rect">
            <a:avLst/>
          </a:prstGeom>
          <a:noFill/>
        </p:spPr>
        <p:txBody>
          <a:bodyPr wrap="square" rtlCol="0">
            <a:spAutoFit/>
          </a:bodyPr>
          <a:lstStyle/>
          <a:p>
            <a:pPr marL="285750" indent="-285750">
              <a:buFont typeface="Arial" panose="020B0604020202020204" pitchFamily="34" charset="0"/>
              <a:buChar char="•"/>
            </a:pPr>
            <a:r>
              <a:rPr lang="en-US" sz="2300" dirty="0">
                <a:latin typeface="Arial Narrow" panose="020B0606020202030204" pitchFamily="34" charset="0"/>
              </a:rPr>
              <a:t>On the 2012 FEVS, the more agencies have Committed Self Developers and Resident Mentors (i.e., took more training) and less Minimalists and Casual Self Developers, the more favorably the employees regarded the agencies. </a:t>
            </a:r>
          </a:p>
          <a:p>
            <a:pPr marL="285750" indent="-285750">
              <a:buFont typeface="Arial" panose="020B0604020202020204" pitchFamily="34" charset="0"/>
              <a:buChar char="•"/>
            </a:pPr>
            <a:r>
              <a:rPr lang="en-US" sz="2300" dirty="0">
                <a:latin typeface="Arial Narrow" panose="020B0606020202030204" pitchFamily="34" charset="0"/>
              </a:rPr>
              <a:t>Results show that the more Committed Self-Developers an agency has, the fewer the EEO complaints (</a:t>
            </a:r>
            <a:r>
              <a:rPr lang="en-US" sz="2300" i="1" dirty="0">
                <a:latin typeface="Arial Narrow" panose="020B0606020202030204" pitchFamily="34" charset="0"/>
              </a:rPr>
              <a:t>r</a:t>
            </a:r>
            <a:r>
              <a:rPr lang="en-US" sz="2300" dirty="0">
                <a:latin typeface="Arial Narrow" panose="020B0606020202030204" pitchFamily="34" charset="0"/>
              </a:rPr>
              <a:t> = -.39, </a:t>
            </a:r>
            <a:r>
              <a:rPr lang="en-US" sz="2300" i="1" dirty="0">
                <a:latin typeface="Arial Narrow" panose="020B0606020202030204" pitchFamily="34" charset="0"/>
              </a:rPr>
              <a:t>p</a:t>
            </a:r>
            <a:r>
              <a:rPr lang="en-US" sz="2300" dirty="0">
                <a:latin typeface="Arial Narrow" panose="020B0606020202030204" pitchFamily="34" charset="0"/>
              </a:rPr>
              <a:t> &lt; .05) and the more Minimalists, the more the complaints (</a:t>
            </a:r>
            <a:r>
              <a:rPr lang="en-US" sz="2300" i="1" dirty="0">
                <a:latin typeface="Arial Narrow" panose="020B0606020202030204" pitchFamily="34" charset="0"/>
              </a:rPr>
              <a:t>r</a:t>
            </a:r>
            <a:r>
              <a:rPr lang="en-US" sz="2300" dirty="0">
                <a:latin typeface="Arial Narrow" panose="020B0606020202030204" pitchFamily="34" charset="0"/>
              </a:rPr>
              <a:t> = .44, </a:t>
            </a:r>
            <a:r>
              <a:rPr lang="en-US" sz="2300" i="1" dirty="0">
                <a:latin typeface="Arial Narrow" panose="020B0606020202030204" pitchFamily="34" charset="0"/>
              </a:rPr>
              <a:t>p</a:t>
            </a:r>
            <a:r>
              <a:rPr lang="en-US" sz="2300" dirty="0">
                <a:latin typeface="Arial Narrow" panose="020B0606020202030204" pitchFamily="34" charset="0"/>
              </a:rPr>
              <a:t> &lt; .05). </a:t>
            </a:r>
          </a:p>
          <a:p>
            <a:pPr marL="285750" indent="-285750">
              <a:buFont typeface="Arial" panose="020B0604020202020204" pitchFamily="34" charset="0"/>
              <a:buChar char="•"/>
            </a:pPr>
            <a:r>
              <a:rPr lang="en-US" sz="2300" dirty="0">
                <a:latin typeface="Arial Narrow" panose="020B0606020202030204" pitchFamily="34" charset="0"/>
              </a:rPr>
              <a:t>The pattern or relations was similar when compared to the 2012 FEVS survey results</a:t>
            </a:r>
          </a:p>
        </p:txBody>
      </p:sp>
    </p:spTree>
    <p:extLst>
      <p:ext uri="{BB962C8B-B14F-4D97-AF65-F5344CB8AC3E}">
        <p14:creationId xmlns:p14="http://schemas.microsoft.com/office/powerpoint/2010/main" val="81118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885" y="0"/>
            <a:ext cx="10515600" cy="1325563"/>
          </a:xfrm>
        </p:spPr>
        <p:txBody>
          <a:bodyPr/>
          <a:lstStyle/>
          <a:p>
            <a:r>
              <a:rPr lang="en-US" dirty="0">
                <a:latin typeface="Arial Narrow" panose="020B0606020202030204" pitchFamily="34" charset="0"/>
              </a:rPr>
              <a:t>Implications of executive self-development taxonomy</a:t>
            </a:r>
          </a:p>
        </p:txBody>
      </p:sp>
      <p:sp>
        <p:nvSpPr>
          <p:cNvPr id="3" name="Content Placeholder 2"/>
          <p:cNvSpPr>
            <a:spLocks noGrp="1"/>
          </p:cNvSpPr>
          <p:nvPr>
            <p:ph idx="1"/>
          </p:nvPr>
        </p:nvSpPr>
        <p:spPr>
          <a:xfrm>
            <a:off x="1105166" y="1481974"/>
            <a:ext cx="10515600" cy="4351338"/>
          </a:xfrm>
        </p:spPr>
        <p:txBody>
          <a:bodyPr>
            <a:normAutofit fontScale="92500" lnSpcReduction="20000"/>
          </a:bodyPr>
          <a:lstStyle/>
          <a:p>
            <a:r>
              <a:rPr lang="en-US" sz="2800" dirty="0">
                <a:latin typeface="Arial Narrow" panose="020B0606020202030204" pitchFamily="34" charset="0"/>
              </a:rPr>
              <a:t>Executive career paths meander through many different organization with various T&amp;D resources.</a:t>
            </a:r>
          </a:p>
          <a:p>
            <a:pPr lvl="1"/>
            <a:r>
              <a:rPr lang="en-US" sz="2800" dirty="0">
                <a:latin typeface="Arial Narrow" panose="020B0606020202030204" pitchFamily="34" charset="0"/>
              </a:rPr>
              <a:t>Self-developing executives assume the responsibility for their own T&amp;D.</a:t>
            </a:r>
          </a:p>
          <a:p>
            <a:pPr lvl="1"/>
            <a:r>
              <a:rPr lang="en-US" sz="2800" dirty="0">
                <a:latin typeface="Arial Narrow" panose="020B0606020202030204" pitchFamily="34" charset="0"/>
              </a:rPr>
              <a:t>Executives may be characterized by 5 different patterns of T&amp;D activities </a:t>
            </a:r>
          </a:p>
          <a:p>
            <a:pPr lvl="1"/>
            <a:endParaRPr lang="en-US" sz="2800" dirty="0">
              <a:latin typeface="Arial Narrow" panose="020B0606020202030204" pitchFamily="34" charset="0"/>
            </a:endParaRPr>
          </a:p>
          <a:p>
            <a:r>
              <a:rPr lang="en-US" sz="2800" dirty="0">
                <a:latin typeface="Arial Narrow" panose="020B0606020202030204" pitchFamily="34" charset="0"/>
              </a:rPr>
              <a:t>An executive T&amp;D taxonomy would allow organizations to… </a:t>
            </a:r>
          </a:p>
          <a:p>
            <a:pPr lvl="1"/>
            <a:r>
              <a:rPr lang="en-US" sz="2800" dirty="0">
                <a:latin typeface="Arial Narrow" panose="020B0606020202030204" pitchFamily="34" charset="0"/>
              </a:rPr>
              <a:t>Characterize executives according to T&amp;D preference</a:t>
            </a:r>
          </a:p>
          <a:p>
            <a:pPr lvl="1"/>
            <a:r>
              <a:rPr lang="en-US" sz="2800" dirty="0">
                <a:latin typeface="Arial Narrow" panose="020B0606020202030204" pitchFamily="34" charset="0"/>
              </a:rPr>
              <a:t>Identify executive attitudes which may be associated with each T&amp;D type.</a:t>
            </a:r>
          </a:p>
          <a:p>
            <a:pPr lvl="1"/>
            <a:endParaRPr lang="en-US" sz="2800" dirty="0">
              <a:latin typeface="Arial Narrow" panose="020B0606020202030204" pitchFamily="34" charset="0"/>
            </a:endParaRPr>
          </a:p>
          <a:p>
            <a:pPr marL="514350" indent="-457200"/>
            <a:r>
              <a:rPr lang="en-US" sz="2800" dirty="0">
                <a:latin typeface="Arial Narrow" panose="020B0606020202030204" pitchFamily="34" charset="0"/>
              </a:rPr>
              <a:t>Results of our analysis suggest a business case for executive training by showing that executive T&amp;D is related to employee attitudes and EEO complaints.</a:t>
            </a:r>
          </a:p>
        </p:txBody>
      </p:sp>
    </p:spTree>
    <p:extLst>
      <p:ext uri="{BB962C8B-B14F-4D97-AF65-F5344CB8AC3E}">
        <p14:creationId xmlns:p14="http://schemas.microsoft.com/office/powerpoint/2010/main" val="3260588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2725" y="0"/>
            <a:ext cx="10515600" cy="1325563"/>
          </a:xfrm>
        </p:spPr>
        <p:txBody>
          <a:bodyPr/>
          <a:lstStyle/>
          <a:p>
            <a:r>
              <a:rPr lang="en-US" dirty="0">
                <a:latin typeface="Arial Narrow" panose="020B0606020202030204" pitchFamily="34" charset="0"/>
              </a:rPr>
              <a:t>Questions?</a:t>
            </a:r>
          </a:p>
        </p:txBody>
      </p:sp>
      <p:sp>
        <p:nvSpPr>
          <p:cNvPr id="3" name="Content Placeholder 2"/>
          <p:cNvSpPr>
            <a:spLocks noGrp="1"/>
          </p:cNvSpPr>
          <p:nvPr>
            <p:ph idx="1"/>
          </p:nvPr>
        </p:nvSpPr>
        <p:spPr>
          <a:xfrm>
            <a:off x="3832160" y="1904935"/>
            <a:ext cx="6521416" cy="1631253"/>
          </a:xfrm>
        </p:spPr>
        <p:txBody>
          <a:bodyPr>
            <a:normAutofit/>
          </a:bodyPr>
          <a:lstStyle/>
          <a:p>
            <a:pPr marL="0" indent="0">
              <a:buNone/>
            </a:pPr>
            <a:r>
              <a:rPr lang="en-US" sz="4000" dirty="0">
                <a:latin typeface="Arial Narrow" panose="020B0606020202030204" pitchFamily="34" charset="0"/>
              </a:rPr>
              <a:t>Want more info? Contact us:</a:t>
            </a:r>
          </a:p>
          <a:p>
            <a:pPr marL="457200" lvl="1" indent="0">
              <a:buNone/>
            </a:pPr>
            <a:r>
              <a:rPr lang="en-US" sz="3600" dirty="0">
                <a:latin typeface="Arial Narrow" panose="020B0606020202030204" pitchFamily="34" charset="0"/>
                <a:hlinkClick r:id="rId2"/>
              </a:rPr>
              <a:t>Peter.Leeds@mspb.gov</a:t>
            </a:r>
            <a:r>
              <a:rPr lang="en-US" sz="3600" dirty="0">
                <a:latin typeface="Arial Narrow" panose="020B0606020202030204" pitchFamily="34" charset="0"/>
              </a:rPr>
              <a:t> </a:t>
            </a:r>
          </a:p>
          <a:p>
            <a:pPr marL="0" indent="0">
              <a:buNone/>
            </a:pPr>
            <a:endParaRPr lang="en-US" dirty="0"/>
          </a:p>
        </p:txBody>
      </p:sp>
    </p:spTree>
    <p:extLst>
      <p:ext uri="{BB962C8B-B14F-4D97-AF65-F5344CB8AC3E}">
        <p14:creationId xmlns:p14="http://schemas.microsoft.com/office/powerpoint/2010/main" val="7147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7463"/>
            <a:ext cx="10515600" cy="1325563"/>
          </a:xfrm>
        </p:spPr>
        <p:txBody>
          <a:bodyPr/>
          <a:lstStyle/>
          <a:p>
            <a:r>
              <a:rPr lang="en-US" dirty="0">
                <a:latin typeface="Arial Narrow" panose="020B0606020202030204" pitchFamily="34" charset="0"/>
              </a:rPr>
              <a:t>References</a:t>
            </a:r>
          </a:p>
        </p:txBody>
      </p:sp>
      <p:sp>
        <p:nvSpPr>
          <p:cNvPr id="3" name="Content Placeholder 2"/>
          <p:cNvSpPr>
            <a:spLocks noGrp="1"/>
          </p:cNvSpPr>
          <p:nvPr>
            <p:ph idx="1"/>
          </p:nvPr>
        </p:nvSpPr>
        <p:spPr/>
        <p:txBody>
          <a:bodyPr/>
          <a:lstStyle/>
          <a:p>
            <a:r>
              <a:rPr lang="en-US" dirty="0" err="1">
                <a:latin typeface="Arial Narrow" panose="020B0606020202030204" pitchFamily="34" charset="0"/>
              </a:rPr>
              <a:t>Bernthal</a:t>
            </a:r>
            <a:r>
              <a:rPr lang="en-US" dirty="0">
                <a:latin typeface="Arial Narrow" panose="020B0606020202030204" pitchFamily="34" charset="0"/>
              </a:rPr>
              <a:t>, P., &amp; </a:t>
            </a:r>
            <a:r>
              <a:rPr lang="en-US" dirty="0" err="1">
                <a:latin typeface="Arial Narrow" panose="020B0606020202030204" pitchFamily="34" charset="0"/>
              </a:rPr>
              <a:t>Wellins</a:t>
            </a:r>
            <a:r>
              <a:rPr lang="en-US" dirty="0">
                <a:latin typeface="Arial Narrow" panose="020B0606020202030204" pitchFamily="34" charset="0"/>
              </a:rPr>
              <a:t>, R. (2006). Trends in leader development and 	succession. </a:t>
            </a:r>
            <a:r>
              <a:rPr lang="en-US" i="1" dirty="0">
                <a:latin typeface="Arial Narrow" panose="020B0606020202030204" pitchFamily="34" charset="0"/>
              </a:rPr>
              <a:t>Human Resource Planning, 29, </a:t>
            </a:r>
            <a:r>
              <a:rPr lang="en-US" dirty="0">
                <a:latin typeface="Arial Narrow" panose="020B0606020202030204" pitchFamily="34" charset="0"/>
              </a:rPr>
              <a:t>31-40.</a:t>
            </a:r>
          </a:p>
          <a:p>
            <a:r>
              <a:rPr lang="en-US" dirty="0" err="1">
                <a:latin typeface="Arial Narrow" panose="020B0606020202030204" pitchFamily="34" charset="0"/>
              </a:rPr>
              <a:t>Reichard</a:t>
            </a:r>
            <a:r>
              <a:rPr lang="en-US" dirty="0">
                <a:latin typeface="Arial Narrow" panose="020B0606020202030204" pitchFamily="34" charset="0"/>
              </a:rPr>
              <a:t>, R. J., &amp; Johnson, S. K. (2011). Leader self-development as 	organizational strategy. </a:t>
            </a:r>
            <a:r>
              <a:rPr lang="en-US" i="1" dirty="0">
                <a:latin typeface="Arial Narrow" panose="020B0606020202030204" pitchFamily="34" charset="0"/>
              </a:rPr>
              <a:t>The Leadership Quarterly, </a:t>
            </a:r>
            <a:r>
              <a:rPr lang="en-US" dirty="0">
                <a:latin typeface="Arial Narrow" panose="020B0606020202030204" pitchFamily="34" charset="0"/>
              </a:rPr>
              <a:t>22, 33-42. </a:t>
            </a:r>
            <a:r>
              <a:rPr lang="en-US" dirty="0" err="1">
                <a:latin typeface="Arial Narrow" panose="020B0606020202030204" pitchFamily="34" charset="0"/>
              </a:rPr>
              <a:t>doi</a:t>
            </a:r>
            <a:r>
              <a:rPr lang="en-US" dirty="0">
                <a:latin typeface="Arial Narrow" panose="020B0606020202030204" pitchFamily="34" charset="0"/>
              </a:rPr>
              <a:t>: 	</a:t>
            </a:r>
            <a:r>
              <a:rPr lang="en-US" u="sng" dirty="0">
                <a:latin typeface="Arial Narrow" panose="020B0606020202030204" pitchFamily="34" charset="0"/>
                <a:hlinkClick r:id="rId2"/>
              </a:rPr>
              <a:t>http://dx.doi.org/10.1016/j.leaqua.2010.12.005</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748167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A: 2011 and 2012 FEVS Indexes and Scales</a:t>
            </a:r>
          </a:p>
        </p:txBody>
      </p:sp>
      <p:pic>
        <p:nvPicPr>
          <p:cNvPr id="3" name="Picture 2"/>
          <p:cNvPicPr>
            <a:picLocks noChangeAspect="1"/>
          </p:cNvPicPr>
          <p:nvPr/>
        </p:nvPicPr>
        <p:blipFill>
          <a:blip r:embed="rId2"/>
          <a:stretch>
            <a:fillRect/>
          </a:stretch>
        </p:blipFill>
        <p:spPr>
          <a:xfrm>
            <a:off x="1032933" y="1410148"/>
            <a:ext cx="6630454" cy="5295452"/>
          </a:xfrm>
          <a:prstGeom prst="rect">
            <a:avLst/>
          </a:prstGeom>
        </p:spPr>
      </p:pic>
      <p:pic>
        <p:nvPicPr>
          <p:cNvPr id="4" name="Picture 3"/>
          <p:cNvPicPr>
            <a:picLocks noChangeAspect="1"/>
          </p:cNvPicPr>
          <p:nvPr/>
        </p:nvPicPr>
        <p:blipFill>
          <a:blip r:embed="rId3"/>
          <a:stretch>
            <a:fillRect/>
          </a:stretch>
        </p:blipFill>
        <p:spPr>
          <a:xfrm>
            <a:off x="7410450" y="1686153"/>
            <a:ext cx="4935003" cy="5308819"/>
          </a:xfrm>
          <a:prstGeom prst="rect">
            <a:avLst/>
          </a:prstGeom>
        </p:spPr>
      </p:pic>
    </p:spTree>
    <p:extLst>
      <p:ext uri="{BB962C8B-B14F-4D97-AF65-F5344CB8AC3E}">
        <p14:creationId xmlns:p14="http://schemas.microsoft.com/office/powerpoint/2010/main" val="3557096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B: PCA Themes and Examples</a:t>
            </a:r>
          </a:p>
        </p:txBody>
      </p:sp>
      <p:pic>
        <p:nvPicPr>
          <p:cNvPr id="3" name="Picture 2"/>
          <p:cNvPicPr>
            <a:picLocks noChangeAspect="1"/>
          </p:cNvPicPr>
          <p:nvPr/>
        </p:nvPicPr>
        <p:blipFill>
          <a:blip r:embed="rId2"/>
          <a:stretch>
            <a:fillRect/>
          </a:stretch>
        </p:blipFill>
        <p:spPr>
          <a:xfrm>
            <a:off x="3123146" y="1314451"/>
            <a:ext cx="5945707" cy="4865122"/>
          </a:xfrm>
          <a:prstGeom prst="rect">
            <a:avLst/>
          </a:prstGeom>
        </p:spPr>
      </p:pic>
    </p:spTree>
    <p:extLst>
      <p:ext uri="{BB962C8B-B14F-4D97-AF65-F5344CB8AC3E}">
        <p14:creationId xmlns:p14="http://schemas.microsoft.com/office/powerpoint/2010/main" val="48554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854" y="0"/>
            <a:ext cx="10515600" cy="1325563"/>
          </a:xfrm>
        </p:spPr>
        <p:txBody>
          <a:bodyPr/>
          <a:lstStyle/>
          <a:p>
            <a:r>
              <a:rPr lang="en-US" dirty="0">
                <a:latin typeface="Arial Narrow" panose="020B0606020202030204" pitchFamily="34" charset="0"/>
              </a:rPr>
              <a:t>Defining Executive Training &amp; Self-Development</a:t>
            </a:r>
          </a:p>
        </p:txBody>
      </p:sp>
      <p:sp>
        <p:nvSpPr>
          <p:cNvPr id="3" name="Content Placeholder 2"/>
          <p:cNvSpPr>
            <a:spLocks noGrp="1"/>
          </p:cNvSpPr>
          <p:nvPr>
            <p:ph idx="1"/>
          </p:nvPr>
        </p:nvSpPr>
        <p:spPr>
          <a:xfrm>
            <a:off x="934616" y="1624143"/>
            <a:ext cx="10924592" cy="4579581"/>
          </a:xfrm>
        </p:spPr>
        <p:txBody>
          <a:bodyPr>
            <a:normAutofit lnSpcReduction="10000"/>
          </a:bodyPr>
          <a:lstStyle/>
          <a:p>
            <a:r>
              <a:rPr lang="en-US" dirty="0">
                <a:latin typeface="Arial Narrow" panose="020B0606020202030204" pitchFamily="34" charset="0"/>
              </a:rPr>
              <a:t>Executive training and development (T&amp;D) is crucial to the success of an organization because it prepares leaders for future challenges they may face within an organization. </a:t>
            </a:r>
          </a:p>
          <a:p>
            <a:r>
              <a:rPr lang="en-US" dirty="0">
                <a:latin typeface="Arial Narrow" panose="020B0606020202030204" pitchFamily="34" charset="0"/>
              </a:rPr>
              <a:t>Executives are at the greatest liberty to craft their own T&amp;D programs as they engage in self-development efforts.</a:t>
            </a:r>
          </a:p>
          <a:p>
            <a:r>
              <a:rPr lang="en-US" dirty="0">
                <a:latin typeface="Arial Narrow" panose="020B0606020202030204" pitchFamily="34" charset="0"/>
              </a:rPr>
              <a:t>Choice of self-development activities may vary among executives meeting different needs for different executives.</a:t>
            </a:r>
          </a:p>
          <a:p>
            <a:r>
              <a:rPr lang="en-US" dirty="0">
                <a:latin typeface="Arial Narrow" panose="020B0606020202030204" pitchFamily="34" charset="0"/>
              </a:rPr>
              <a:t>Little is known about the patterns of T&amp;D activities that executives choose to participate in.  </a:t>
            </a:r>
          </a:p>
          <a:p>
            <a:pPr marL="0" indent="0">
              <a:buNone/>
            </a:pPr>
            <a:endParaRPr lang="en-US" dirty="0"/>
          </a:p>
        </p:txBody>
      </p:sp>
      <p:sp>
        <p:nvSpPr>
          <p:cNvPr id="5" name="TextBox 4">
            <a:extLst>
              <a:ext uri="{FF2B5EF4-FFF2-40B4-BE49-F238E27FC236}">
                <a16:creationId xmlns:a16="http://schemas.microsoft.com/office/drawing/2014/main" xmlns="" id="{72F32D14-0FEF-42E4-AC67-16E06704A0D9}"/>
              </a:ext>
            </a:extLst>
          </p:cNvPr>
          <p:cNvSpPr txBox="1"/>
          <p:nvPr/>
        </p:nvSpPr>
        <p:spPr>
          <a:xfrm>
            <a:off x="962608" y="6386156"/>
            <a:ext cx="5673012" cy="646331"/>
          </a:xfrm>
          <a:prstGeom prst="rect">
            <a:avLst/>
          </a:prstGeom>
          <a:noFill/>
        </p:spPr>
        <p:txBody>
          <a:bodyPr wrap="square" rtlCol="0">
            <a:spAutoFit/>
          </a:bodyPr>
          <a:lstStyle/>
          <a:p>
            <a:r>
              <a:rPr lang="en-US" dirty="0">
                <a:latin typeface="Arial Narrow" panose="020B0606020202030204" pitchFamily="34" charset="0"/>
              </a:rPr>
              <a:t>(</a:t>
            </a:r>
            <a:r>
              <a:rPr lang="en-US" dirty="0" err="1">
                <a:latin typeface="Arial Narrow" panose="020B0606020202030204" pitchFamily="34" charset="0"/>
              </a:rPr>
              <a:t>Bernthal</a:t>
            </a:r>
            <a:r>
              <a:rPr lang="en-US" dirty="0">
                <a:latin typeface="Arial Narrow" panose="020B0606020202030204" pitchFamily="34" charset="0"/>
              </a:rPr>
              <a:t> &amp; </a:t>
            </a:r>
            <a:r>
              <a:rPr lang="en-US" dirty="0" err="1">
                <a:latin typeface="Arial Narrow" panose="020B0606020202030204" pitchFamily="34" charset="0"/>
              </a:rPr>
              <a:t>Wellins</a:t>
            </a:r>
            <a:r>
              <a:rPr lang="en-US" dirty="0">
                <a:latin typeface="Arial Narrow" panose="020B0606020202030204" pitchFamily="34" charset="0"/>
              </a:rPr>
              <a:t>, 2006; </a:t>
            </a:r>
            <a:r>
              <a:rPr lang="en-US" dirty="0" err="1">
                <a:latin typeface="Arial Narrow" panose="020B0606020202030204" pitchFamily="34" charset="0"/>
              </a:rPr>
              <a:t>Reichard</a:t>
            </a:r>
            <a:r>
              <a:rPr lang="en-US" dirty="0">
                <a:latin typeface="Arial Narrow" panose="020B0606020202030204" pitchFamily="34" charset="0"/>
              </a:rPr>
              <a:t> &amp; Johnson, 2011)</a:t>
            </a:r>
          </a:p>
          <a:p>
            <a:endParaRPr lang="en-US" dirty="0"/>
          </a:p>
        </p:txBody>
      </p:sp>
    </p:spTree>
    <p:extLst>
      <p:ext uri="{BB962C8B-B14F-4D97-AF65-F5344CB8AC3E}">
        <p14:creationId xmlns:p14="http://schemas.microsoft.com/office/powerpoint/2010/main" val="1394250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630" y="0"/>
            <a:ext cx="10515600" cy="1325563"/>
          </a:xfrm>
        </p:spPr>
        <p:txBody>
          <a:bodyPr/>
          <a:lstStyle/>
          <a:p>
            <a:r>
              <a:rPr lang="en-US" dirty="0">
                <a:latin typeface="Arial Narrow" panose="020B0606020202030204" pitchFamily="34" charset="0"/>
              </a:rPr>
              <a:t>Current Methods of Executive Development</a:t>
            </a:r>
          </a:p>
        </p:txBody>
      </p:sp>
      <p:sp>
        <p:nvSpPr>
          <p:cNvPr id="3" name="Content Placeholder 2"/>
          <p:cNvSpPr>
            <a:spLocks noGrp="1"/>
          </p:cNvSpPr>
          <p:nvPr>
            <p:ph idx="1"/>
          </p:nvPr>
        </p:nvSpPr>
        <p:spPr/>
        <p:txBody>
          <a:bodyPr>
            <a:normAutofit/>
          </a:bodyPr>
          <a:lstStyle/>
          <a:p>
            <a:r>
              <a:rPr lang="en-US" dirty="0">
                <a:latin typeface="Arial Narrow" panose="020B0606020202030204" pitchFamily="34" charset="0"/>
              </a:rPr>
              <a:t>Leader (e.g., Executive) self-development is: “any self-initiated behaviors focused on developing leadership capacities” (</a:t>
            </a:r>
            <a:r>
              <a:rPr lang="en-US" dirty="0" err="1">
                <a:latin typeface="Arial Narrow" panose="020B0606020202030204" pitchFamily="34" charset="0"/>
              </a:rPr>
              <a:t>Reichard</a:t>
            </a:r>
            <a:r>
              <a:rPr lang="en-US" dirty="0">
                <a:latin typeface="Arial Narrow" panose="020B0606020202030204" pitchFamily="34" charset="0"/>
              </a:rPr>
              <a:t> &amp; Johnson, 2011, p. 35).</a:t>
            </a:r>
          </a:p>
          <a:p>
            <a:r>
              <a:rPr lang="en-US" dirty="0">
                <a:latin typeface="Arial Narrow" panose="020B0606020202030204" pitchFamily="34" charset="0"/>
              </a:rPr>
              <a:t>Executive self-development should be better understood and encouraged because it can have large returns of investment (ROI).</a:t>
            </a:r>
          </a:p>
          <a:p>
            <a:r>
              <a:rPr lang="en-US" dirty="0">
                <a:latin typeface="Arial Narrow" panose="020B0606020202030204" pitchFamily="34" charset="0"/>
              </a:rPr>
              <a:t>Organizations may benefit from:</a:t>
            </a:r>
          </a:p>
          <a:p>
            <a:pPr lvl="1"/>
            <a:r>
              <a:rPr lang="en-US" dirty="0">
                <a:latin typeface="Arial Narrow" panose="020B0606020202030204" pitchFamily="34" charset="0"/>
              </a:rPr>
              <a:t>Recruiting individuals with self-development characteristics</a:t>
            </a:r>
          </a:p>
          <a:p>
            <a:pPr lvl="1"/>
            <a:r>
              <a:rPr lang="en-US" dirty="0">
                <a:latin typeface="Arial Narrow" panose="020B0606020202030204" pitchFamily="34" charset="0"/>
              </a:rPr>
              <a:t>Working to improve employee self-development resolve</a:t>
            </a:r>
          </a:p>
        </p:txBody>
      </p:sp>
      <p:sp>
        <p:nvSpPr>
          <p:cNvPr id="4" name="TextBox 3"/>
          <p:cNvSpPr txBox="1"/>
          <p:nvPr/>
        </p:nvSpPr>
        <p:spPr>
          <a:xfrm>
            <a:off x="762000" y="6355318"/>
            <a:ext cx="3974840" cy="369332"/>
          </a:xfrm>
          <a:prstGeom prst="rect">
            <a:avLst/>
          </a:prstGeom>
          <a:noFill/>
        </p:spPr>
        <p:txBody>
          <a:bodyPr wrap="square" rtlCol="0">
            <a:spAutoFit/>
          </a:bodyPr>
          <a:lstStyle/>
          <a:p>
            <a:r>
              <a:rPr lang="en-US" dirty="0"/>
              <a:t>(</a:t>
            </a:r>
            <a:r>
              <a:rPr lang="en-US" dirty="0" err="1"/>
              <a:t>Reichard</a:t>
            </a:r>
            <a:r>
              <a:rPr lang="en-US" dirty="0"/>
              <a:t> &amp; Johnson, 2011)</a:t>
            </a:r>
          </a:p>
        </p:txBody>
      </p:sp>
    </p:spTree>
    <p:extLst>
      <p:ext uri="{BB962C8B-B14F-4D97-AF65-F5344CB8AC3E}">
        <p14:creationId xmlns:p14="http://schemas.microsoft.com/office/powerpoint/2010/main" val="57602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436" y="0"/>
            <a:ext cx="10515600" cy="1325563"/>
          </a:xfrm>
        </p:spPr>
        <p:txBody>
          <a:bodyPr/>
          <a:lstStyle/>
          <a:p>
            <a:r>
              <a:rPr lang="en-US" dirty="0">
                <a:latin typeface="Arial Narrow" panose="020B0606020202030204" pitchFamily="34" charset="0"/>
              </a:rPr>
              <a:t>Purpose of this study</a:t>
            </a:r>
          </a:p>
        </p:txBody>
      </p:sp>
      <p:sp>
        <p:nvSpPr>
          <p:cNvPr id="3" name="Content Placeholder 2"/>
          <p:cNvSpPr>
            <a:spLocks noGrp="1"/>
          </p:cNvSpPr>
          <p:nvPr>
            <p:ph idx="1"/>
          </p:nvPr>
        </p:nvSpPr>
        <p:spPr>
          <a:xfrm>
            <a:off x="982436" y="1325563"/>
            <a:ext cx="10515600" cy="4351338"/>
          </a:xfrm>
        </p:spPr>
        <p:txBody>
          <a:bodyPr/>
          <a:lstStyle/>
          <a:p>
            <a:r>
              <a:rPr lang="en-US" sz="3200" dirty="0">
                <a:latin typeface="Arial Narrow" panose="020B0606020202030204" pitchFamily="34" charset="0"/>
              </a:rPr>
              <a:t>Literature lacks models for understanding how advanced leaders (e.g., managers and executives) choose to develop themselves. We sought to:</a:t>
            </a:r>
          </a:p>
          <a:p>
            <a:pPr lvl="1"/>
            <a:r>
              <a:rPr lang="en-US" sz="2800" dirty="0">
                <a:latin typeface="Arial Narrow" panose="020B0606020202030204" pitchFamily="34" charset="0"/>
              </a:rPr>
              <a:t>Develop a taxonomy of executive self-developers to identify the unique patterns of preferred self-development activities</a:t>
            </a:r>
          </a:p>
          <a:p>
            <a:pPr lvl="1"/>
            <a:r>
              <a:rPr lang="en-US" sz="2800" dirty="0">
                <a:latin typeface="Arial Narrow" panose="020B0606020202030204" pitchFamily="34" charset="0"/>
              </a:rPr>
              <a:t>Determine if executive self-development types could predict organizational outcomes (e.g., EEO complaints, employee engagement)</a:t>
            </a:r>
          </a:p>
        </p:txBody>
      </p:sp>
    </p:spTree>
    <p:extLst>
      <p:ext uri="{BB962C8B-B14F-4D97-AF65-F5344CB8AC3E}">
        <p14:creationId xmlns:p14="http://schemas.microsoft.com/office/powerpoint/2010/main" val="4044153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98"/>
            <a:ext cx="10515600" cy="1325563"/>
          </a:xfrm>
        </p:spPr>
        <p:txBody>
          <a:bodyPr/>
          <a:lstStyle/>
          <a:p>
            <a:r>
              <a:rPr lang="en-US" dirty="0">
                <a:latin typeface="Arial Narrow" panose="020B0606020202030204" pitchFamily="34" charset="0"/>
              </a:rPr>
              <a:t>Measure </a:t>
            </a:r>
          </a:p>
        </p:txBody>
      </p:sp>
      <p:sp>
        <p:nvSpPr>
          <p:cNvPr id="3" name="Content Placeholder 2"/>
          <p:cNvSpPr>
            <a:spLocks noGrp="1"/>
          </p:cNvSpPr>
          <p:nvPr>
            <p:ph idx="1"/>
          </p:nvPr>
        </p:nvSpPr>
        <p:spPr>
          <a:xfrm>
            <a:off x="838200" y="1290365"/>
            <a:ext cx="10515600" cy="5567635"/>
          </a:xfrm>
        </p:spPr>
        <p:txBody>
          <a:bodyPr>
            <a:normAutofit lnSpcReduction="10000"/>
          </a:bodyPr>
          <a:lstStyle/>
          <a:p>
            <a:r>
              <a:rPr lang="en-US" dirty="0">
                <a:latin typeface="Arial Narrow" panose="020B0606020202030204" pitchFamily="34" charset="0"/>
              </a:rPr>
              <a:t>We used data obtained from the U.S. Office of Personal Management (OPM)</a:t>
            </a: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a:p>
            <a:r>
              <a:rPr lang="en-US" dirty="0">
                <a:latin typeface="Arial Narrow" panose="020B0606020202030204" pitchFamily="34" charset="0"/>
              </a:rPr>
              <a:t>All three surveys included items about a variety of workplace attitudes (e.g., engagement, satisfaction, commitment, fairness) </a:t>
            </a:r>
            <a:endParaRPr lang="en-US" sz="2800" dirty="0"/>
          </a:p>
        </p:txBody>
      </p:sp>
      <p:sp>
        <p:nvSpPr>
          <p:cNvPr id="4" name="Rectangle 3">
            <a:extLst>
              <a:ext uri="{FF2B5EF4-FFF2-40B4-BE49-F238E27FC236}">
                <a16:creationId xmlns:a16="http://schemas.microsoft.com/office/drawing/2014/main" xmlns="" id="{69362D79-0D24-41CE-86E1-749C9D5CEEB9}"/>
              </a:ext>
            </a:extLst>
          </p:cNvPr>
          <p:cNvSpPr/>
          <p:nvPr/>
        </p:nvSpPr>
        <p:spPr>
          <a:xfrm>
            <a:off x="717881" y="2435462"/>
            <a:ext cx="11458074" cy="2923877"/>
          </a:xfrm>
          <a:prstGeom prst="rect">
            <a:avLst/>
          </a:prstGeom>
        </p:spPr>
        <p:txBody>
          <a:bodyPr wrap="square">
            <a:spAutoFit/>
          </a:bodyPr>
          <a:lstStyle/>
          <a:p>
            <a:pPr lvl="1"/>
            <a:r>
              <a:rPr lang="en-US" sz="2400" dirty="0">
                <a:latin typeface="Arial Narrow" panose="020B0606020202030204" pitchFamily="34" charset="0"/>
              </a:rPr>
              <a:t>2011 Senior Executive Service (SES) Survey (work attitudes and T&amp;D activities and preferences) </a:t>
            </a:r>
          </a:p>
          <a:p>
            <a:pPr lvl="2"/>
            <a:r>
              <a:rPr lang="en-US" sz="2000" dirty="0">
                <a:latin typeface="Arial Narrow" panose="020B0606020202030204" pitchFamily="34" charset="0"/>
              </a:rPr>
              <a:t>4,954 participants (response rate of 65%)</a:t>
            </a:r>
          </a:p>
          <a:p>
            <a:pPr lvl="2"/>
            <a:r>
              <a:rPr lang="en-US" sz="2000" dirty="0">
                <a:latin typeface="Arial Narrow" panose="020B0606020202030204" pitchFamily="34" charset="0"/>
              </a:rPr>
              <a:t>Administration began in August 2011 and closed in September 2011</a:t>
            </a:r>
          </a:p>
          <a:p>
            <a:pPr lvl="2"/>
            <a:endParaRPr lang="en-US" sz="2000" dirty="0">
              <a:latin typeface="Arial Narrow" panose="020B0606020202030204" pitchFamily="34" charset="0"/>
            </a:endParaRPr>
          </a:p>
          <a:p>
            <a:pPr lvl="1"/>
            <a:r>
              <a:rPr lang="en-US" sz="2400" dirty="0">
                <a:latin typeface="Arial Narrow" panose="020B0606020202030204" pitchFamily="34" charset="0"/>
              </a:rPr>
              <a:t>2011 &amp; 2012 Federal Employee Viewpoint Survey (FEVS) (work attitudes)</a:t>
            </a:r>
          </a:p>
          <a:p>
            <a:pPr lvl="2"/>
            <a:r>
              <a:rPr lang="en-US" sz="2000" dirty="0">
                <a:latin typeface="Arial Narrow" panose="020B0606020202030204" pitchFamily="34" charset="0"/>
              </a:rPr>
              <a:t>2011 FEVS: 560,084 participants (response rate of 49.3%)</a:t>
            </a:r>
          </a:p>
          <a:p>
            <a:pPr lvl="3"/>
            <a:r>
              <a:rPr lang="en-US" dirty="0">
                <a:latin typeface="Arial Narrow" panose="020B0606020202030204" pitchFamily="34" charset="0"/>
              </a:rPr>
              <a:t>Administration began in April 2012 and closed in May 2011</a:t>
            </a:r>
          </a:p>
          <a:p>
            <a:pPr lvl="2"/>
            <a:r>
              <a:rPr lang="en-US" sz="2000" dirty="0">
                <a:latin typeface="Arial Narrow" panose="020B0606020202030204" pitchFamily="34" charset="0"/>
              </a:rPr>
              <a:t>2012 FEVS: 687,000 participants (response rate of 46%)</a:t>
            </a:r>
          </a:p>
          <a:p>
            <a:pPr lvl="3"/>
            <a:r>
              <a:rPr lang="en-US" dirty="0">
                <a:latin typeface="Arial Narrow" panose="020B0606020202030204" pitchFamily="34" charset="0"/>
              </a:rPr>
              <a:t>Administration began in April 2012 and closed in June 2012</a:t>
            </a:r>
          </a:p>
        </p:txBody>
      </p:sp>
    </p:spTree>
    <p:extLst>
      <p:ext uri="{BB962C8B-B14F-4D97-AF65-F5344CB8AC3E}">
        <p14:creationId xmlns:p14="http://schemas.microsoft.com/office/powerpoint/2010/main" val="346493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47" y="0"/>
            <a:ext cx="10515600" cy="1325563"/>
          </a:xfrm>
        </p:spPr>
        <p:txBody>
          <a:bodyPr/>
          <a:lstStyle/>
          <a:p>
            <a:r>
              <a:rPr lang="en-US" dirty="0">
                <a:latin typeface="Arial Narrow" panose="020B0606020202030204" pitchFamily="34" charset="0"/>
              </a:rPr>
              <a:t>Data Analysis Strategy</a:t>
            </a:r>
          </a:p>
        </p:txBody>
      </p:sp>
      <p:sp>
        <p:nvSpPr>
          <p:cNvPr id="3" name="Content Placeholder 2"/>
          <p:cNvSpPr>
            <a:spLocks noGrp="1"/>
          </p:cNvSpPr>
          <p:nvPr>
            <p:ph idx="1"/>
          </p:nvPr>
        </p:nvSpPr>
        <p:spPr>
          <a:xfrm>
            <a:off x="886797" y="1317626"/>
            <a:ext cx="10515600" cy="5143332"/>
          </a:xfrm>
        </p:spPr>
        <p:txBody>
          <a:bodyPr>
            <a:normAutofit fontScale="92500" lnSpcReduction="20000"/>
          </a:bodyPr>
          <a:lstStyle/>
          <a:p>
            <a:r>
              <a:rPr lang="en-US" sz="3200" dirty="0">
                <a:latin typeface="Arial Narrow" panose="020B0606020202030204" pitchFamily="34" charset="0"/>
              </a:rPr>
              <a:t>K-Means Cluster – to identify sets of SES training pattern preference (5)</a:t>
            </a:r>
          </a:p>
          <a:p>
            <a:r>
              <a:rPr lang="en-US" dirty="0">
                <a:latin typeface="Arial Narrow" panose="020B0606020202030204" pitchFamily="34" charset="0"/>
              </a:rPr>
              <a:t>Chi Square tests – to identify which survey items differentiated the most training from the least training patterns.  </a:t>
            </a:r>
          </a:p>
          <a:p>
            <a:r>
              <a:rPr lang="en-US" sz="3200" dirty="0">
                <a:latin typeface="Arial Narrow" panose="020B0606020202030204" pitchFamily="34" charset="0"/>
              </a:rPr>
              <a:t>Principle components – to identify SES work attitude factors from the items that best differentiated the 2 extreme training patterns</a:t>
            </a:r>
          </a:p>
          <a:p>
            <a:r>
              <a:rPr lang="en-US" sz="3200" dirty="0">
                <a:latin typeface="Arial Narrow" panose="020B0606020202030204" pitchFamily="34" charset="0"/>
              </a:rPr>
              <a:t>Discriminant function analysis – To confirm that work attitudes differentiated the 2 patterns </a:t>
            </a:r>
          </a:p>
          <a:p>
            <a:r>
              <a:rPr lang="en-US" sz="3200" dirty="0">
                <a:latin typeface="Arial Narrow" panose="020B0606020202030204" pitchFamily="34" charset="0"/>
              </a:rPr>
              <a:t>Correlational analysis to measure the </a:t>
            </a:r>
            <a:r>
              <a:rPr lang="en-US" dirty="0">
                <a:latin typeface="Arial Narrow" panose="020B0606020202030204" pitchFamily="34" charset="0"/>
              </a:rPr>
              <a:t>relationship between..</a:t>
            </a:r>
          </a:p>
          <a:p>
            <a:pPr marL="457200" lvl="1" indent="0">
              <a:buNone/>
            </a:pPr>
            <a:r>
              <a:rPr lang="en-US" dirty="0">
                <a:latin typeface="Arial Narrow" panose="020B0606020202030204" pitchFamily="34" charset="0"/>
              </a:rPr>
              <a:t> 1) agency-level distribution of T&amp;D types (% of each type)</a:t>
            </a:r>
          </a:p>
          <a:p>
            <a:pPr marL="457200" lvl="1" indent="0">
              <a:buNone/>
            </a:pPr>
            <a:r>
              <a:rPr lang="en-US" dirty="0">
                <a:latin typeface="Arial Narrow" panose="020B0606020202030204" pitchFamily="34" charset="0"/>
              </a:rPr>
              <a:t> 2) agency-level employee work attitudes and number of EEO complaints. </a:t>
            </a:r>
          </a:p>
          <a:p>
            <a:endParaRPr lang="en-US" dirty="0"/>
          </a:p>
        </p:txBody>
      </p:sp>
    </p:spTree>
    <p:extLst>
      <p:ext uri="{BB962C8B-B14F-4D97-AF65-F5344CB8AC3E}">
        <p14:creationId xmlns:p14="http://schemas.microsoft.com/office/powerpoint/2010/main" val="185273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680" y="70854"/>
            <a:ext cx="10515600" cy="1325563"/>
          </a:xfrm>
        </p:spPr>
        <p:txBody>
          <a:bodyPr/>
          <a:lstStyle/>
          <a:p>
            <a:r>
              <a:rPr lang="en-US" dirty="0">
                <a:latin typeface="Arial Narrow" panose="020B0606020202030204" pitchFamily="34" charset="0"/>
              </a:rPr>
              <a:t>Results: Cluster Analysis</a:t>
            </a:r>
          </a:p>
        </p:txBody>
      </p:sp>
      <p:sp>
        <p:nvSpPr>
          <p:cNvPr id="3" name="Content Placeholder 2"/>
          <p:cNvSpPr>
            <a:spLocks noGrp="1"/>
          </p:cNvSpPr>
          <p:nvPr>
            <p:ph idx="1"/>
          </p:nvPr>
        </p:nvSpPr>
        <p:spPr>
          <a:xfrm>
            <a:off x="828870" y="1396417"/>
            <a:ext cx="11055220" cy="4836432"/>
          </a:xfrm>
        </p:spPr>
        <p:txBody>
          <a:bodyPr/>
          <a:lstStyle/>
          <a:p>
            <a:r>
              <a:rPr lang="en-US" dirty="0">
                <a:latin typeface="Arial Narrow" panose="020B0606020202030204" pitchFamily="34" charset="0"/>
              </a:rPr>
              <a:t>The 4,624 SES members were empirically clustered and then clusters were rationally labeled based on the T&amp;D behaviors SESs reported  using.</a:t>
            </a:r>
          </a:p>
          <a:p>
            <a:r>
              <a:rPr lang="en-US" dirty="0">
                <a:latin typeface="Arial Narrow" panose="020B0606020202030204" pitchFamily="34" charset="0"/>
              </a:rPr>
              <a:t>The five types were:</a:t>
            </a:r>
          </a:p>
          <a:p>
            <a:pPr marL="914400" lvl="1" indent="-457200">
              <a:buFont typeface="+mj-lt"/>
              <a:buAutoNum type="arabicPeriod"/>
            </a:pPr>
            <a:r>
              <a:rPr lang="en-US" dirty="0">
                <a:latin typeface="Arial Narrow" panose="020B0606020202030204" pitchFamily="34" charset="0"/>
              </a:rPr>
              <a:t>Minimalist</a:t>
            </a:r>
          </a:p>
          <a:p>
            <a:pPr marL="914400" lvl="1" indent="-457200">
              <a:buFont typeface="+mj-lt"/>
              <a:buAutoNum type="arabicPeriod"/>
            </a:pPr>
            <a:r>
              <a:rPr lang="en-US" dirty="0">
                <a:latin typeface="Arial Narrow" panose="020B0606020202030204" pitchFamily="34" charset="0"/>
              </a:rPr>
              <a:t>Resident Trainee</a:t>
            </a:r>
          </a:p>
          <a:p>
            <a:pPr marL="914400" lvl="1" indent="-457200">
              <a:buFont typeface="+mj-lt"/>
              <a:buAutoNum type="arabicPeriod"/>
            </a:pPr>
            <a:r>
              <a:rPr lang="en-US" dirty="0">
                <a:latin typeface="Arial Narrow" panose="020B0606020202030204" pitchFamily="34" charset="0"/>
              </a:rPr>
              <a:t>Casual Self-Developer</a:t>
            </a:r>
          </a:p>
          <a:p>
            <a:pPr marL="914400" lvl="1" indent="-457200">
              <a:buFont typeface="+mj-lt"/>
              <a:buAutoNum type="arabicPeriod"/>
            </a:pPr>
            <a:r>
              <a:rPr lang="en-US" dirty="0">
                <a:latin typeface="Arial Narrow" panose="020B0606020202030204" pitchFamily="34" charset="0"/>
              </a:rPr>
              <a:t>Resident Mentor</a:t>
            </a:r>
          </a:p>
          <a:p>
            <a:pPr marL="914400" lvl="1" indent="-457200">
              <a:buFont typeface="+mj-lt"/>
              <a:buAutoNum type="arabicPeriod"/>
            </a:pPr>
            <a:r>
              <a:rPr lang="en-US" dirty="0">
                <a:latin typeface="Arial Narrow" panose="020B0606020202030204" pitchFamily="34" charset="0"/>
              </a:rPr>
              <a:t>Committed Self-Developer</a:t>
            </a:r>
          </a:p>
          <a:p>
            <a:pPr marL="0" indent="0">
              <a:buNone/>
            </a:pPr>
            <a:endParaRPr lang="en-US" dirty="0"/>
          </a:p>
        </p:txBody>
      </p:sp>
      <p:pic>
        <p:nvPicPr>
          <p:cNvPr id="4" name="Picture 3"/>
          <p:cNvPicPr>
            <a:picLocks noChangeAspect="1"/>
          </p:cNvPicPr>
          <p:nvPr/>
        </p:nvPicPr>
        <p:blipFill>
          <a:blip r:embed="rId3"/>
          <a:stretch>
            <a:fillRect/>
          </a:stretch>
        </p:blipFill>
        <p:spPr>
          <a:xfrm>
            <a:off x="5829300" y="2514599"/>
            <a:ext cx="6362700" cy="8585691"/>
          </a:xfrm>
          <a:prstGeom prst="rect">
            <a:avLst/>
          </a:prstGeom>
          <a:effectLst/>
        </p:spPr>
      </p:pic>
    </p:spTree>
    <p:extLst>
      <p:ext uri="{BB962C8B-B14F-4D97-AF65-F5344CB8AC3E}">
        <p14:creationId xmlns:p14="http://schemas.microsoft.com/office/powerpoint/2010/main" val="217580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450" y="-36890"/>
            <a:ext cx="11038490" cy="1325563"/>
          </a:xfrm>
        </p:spPr>
        <p:txBody>
          <a:bodyPr/>
          <a:lstStyle/>
          <a:p>
            <a:r>
              <a:rPr lang="en-US" dirty="0">
                <a:latin typeface="Arial Narrow" panose="020B0606020202030204" pitchFamily="34" charset="0"/>
              </a:rPr>
              <a:t>Results: Cluster Analysis (cont.,)</a:t>
            </a:r>
          </a:p>
        </p:txBody>
      </p:sp>
      <p:pic>
        <p:nvPicPr>
          <p:cNvPr id="4" name="Content Placeholder 3"/>
          <p:cNvPicPr>
            <a:picLocks noGrp="1" noChangeAspect="1"/>
          </p:cNvPicPr>
          <p:nvPr>
            <p:ph idx="1"/>
          </p:nvPr>
        </p:nvPicPr>
        <p:blipFill>
          <a:blip r:embed="rId3">
            <a:lum bright="-40000" contrast="-40000"/>
          </a:blip>
          <a:stretch>
            <a:fillRect/>
          </a:stretch>
        </p:blipFill>
        <p:spPr>
          <a:xfrm>
            <a:off x="4800601" y="1288672"/>
            <a:ext cx="7391399" cy="5569327"/>
          </a:xfrm>
          <a:prstGeom prst="roundRect">
            <a:avLst>
              <a:gd name="adj" fmla="val 8594"/>
            </a:avLst>
          </a:prstGeom>
          <a:solidFill>
            <a:srgbClr val="FFFFFF">
              <a:shade val="85000"/>
            </a:srgbClr>
          </a:solidFill>
          <a:ln>
            <a:noFill/>
          </a:ln>
          <a:effectLst>
            <a:reflection stA="0" endPos="28000" dist="5000" dir="5400000" sy="-100000" algn="bl" rotWithShape="0"/>
          </a:effectLst>
        </p:spPr>
      </p:pic>
      <p:sp>
        <p:nvSpPr>
          <p:cNvPr id="5" name="TextBox 4"/>
          <p:cNvSpPr txBox="1"/>
          <p:nvPr/>
        </p:nvSpPr>
        <p:spPr>
          <a:xfrm>
            <a:off x="1022460" y="1288672"/>
            <a:ext cx="3689131"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Arial Narrow" panose="020B0606020202030204" pitchFamily="34" charset="0"/>
              </a:rPr>
              <a:t>We show the probability of each of the 5 SES types engaging in each of the 11 T&amp;D opportunities</a:t>
            </a:r>
          </a:p>
        </p:txBody>
      </p:sp>
    </p:spTree>
    <p:extLst>
      <p:ext uri="{BB962C8B-B14F-4D97-AF65-F5344CB8AC3E}">
        <p14:creationId xmlns:p14="http://schemas.microsoft.com/office/powerpoint/2010/main" val="30440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252" y="-76200"/>
            <a:ext cx="11017898" cy="1325563"/>
          </a:xfrm>
        </p:spPr>
        <p:txBody>
          <a:bodyPr/>
          <a:lstStyle/>
          <a:p>
            <a:r>
              <a:rPr lang="en-US" dirty="0">
                <a:latin typeface="Arial Narrow" panose="020B0606020202030204" pitchFamily="34" charset="0"/>
              </a:rPr>
              <a:t>Results: Principle Components Analysis</a:t>
            </a:r>
          </a:p>
        </p:txBody>
      </p:sp>
      <p:sp>
        <p:nvSpPr>
          <p:cNvPr id="3" name="Content Placeholder 2"/>
          <p:cNvSpPr>
            <a:spLocks noGrp="1"/>
          </p:cNvSpPr>
          <p:nvPr>
            <p:ph idx="1"/>
          </p:nvPr>
        </p:nvSpPr>
        <p:spPr>
          <a:xfrm>
            <a:off x="888352" y="1395638"/>
            <a:ext cx="11017898" cy="5032375"/>
          </a:xfrm>
        </p:spPr>
        <p:txBody>
          <a:bodyPr>
            <a:normAutofit fontScale="92500" lnSpcReduction="20000"/>
          </a:bodyPr>
          <a:lstStyle/>
          <a:p>
            <a:r>
              <a:rPr lang="en-US" dirty="0">
                <a:latin typeface="Arial Narrow" panose="020B0606020202030204" pitchFamily="34" charset="0"/>
              </a:rPr>
              <a:t>Crosstabulations of each of the 92 attitudinal items with the 5 types identified 28 significantly differentiating items to include in further analyses</a:t>
            </a:r>
          </a:p>
          <a:p>
            <a:r>
              <a:rPr lang="en-US" dirty="0">
                <a:latin typeface="Arial Narrow" panose="020B0606020202030204" pitchFamily="34" charset="0"/>
              </a:rPr>
              <a:t>Principles component analysis on 29 themes assigned 28 items into seven  themes used to differentiate T&amp;D types:</a:t>
            </a:r>
          </a:p>
          <a:p>
            <a:pPr marL="971550" lvl="1" indent="-514350">
              <a:buFont typeface="+mj-lt"/>
              <a:buAutoNum type="arabicPeriod"/>
            </a:pPr>
            <a:r>
              <a:rPr lang="en-US" dirty="0">
                <a:latin typeface="Arial Narrow" panose="020B0606020202030204" pitchFamily="34" charset="0"/>
              </a:rPr>
              <a:t>Performance Appraisal Experience</a:t>
            </a:r>
          </a:p>
          <a:p>
            <a:pPr marL="971550" lvl="1" indent="-514350">
              <a:buFont typeface="+mj-lt"/>
              <a:buAutoNum type="arabicPeriod"/>
            </a:pPr>
            <a:r>
              <a:rPr lang="en-US" dirty="0">
                <a:latin typeface="Arial Narrow" panose="020B0606020202030204" pitchFamily="34" charset="0"/>
              </a:rPr>
              <a:t>Developmental Opportunities</a:t>
            </a:r>
            <a:endParaRPr lang="en-US" b="1" dirty="0">
              <a:latin typeface="Arial Narrow" panose="020B0606020202030204" pitchFamily="34" charset="0"/>
            </a:endParaRPr>
          </a:p>
          <a:p>
            <a:pPr marL="971550" lvl="1" indent="-514350">
              <a:buFont typeface="+mj-lt"/>
              <a:buAutoNum type="arabicPeriod"/>
            </a:pPr>
            <a:r>
              <a:rPr lang="en-US" dirty="0">
                <a:latin typeface="Arial Narrow" panose="020B0606020202030204" pitchFamily="34" charset="0"/>
              </a:rPr>
              <a:t>Onboarding Support Experience</a:t>
            </a:r>
          </a:p>
          <a:p>
            <a:pPr marL="971550" lvl="1" indent="-514350">
              <a:buFont typeface="+mj-lt"/>
              <a:buAutoNum type="arabicPeriod"/>
            </a:pPr>
            <a:r>
              <a:rPr lang="en-US" dirty="0">
                <a:latin typeface="Arial Narrow" panose="020B0606020202030204" pitchFamily="34" charset="0"/>
              </a:rPr>
              <a:t>Provision of Performance Management Information</a:t>
            </a:r>
          </a:p>
          <a:p>
            <a:pPr marL="971550" lvl="1" indent="-514350">
              <a:buFont typeface="+mj-lt"/>
              <a:buAutoNum type="arabicPeriod"/>
            </a:pPr>
            <a:r>
              <a:rPr lang="en-US" dirty="0">
                <a:latin typeface="Arial Narrow" panose="020B0606020202030204" pitchFamily="34" charset="0"/>
              </a:rPr>
              <a:t>SES Service Length</a:t>
            </a:r>
          </a:p>
          <a:p>
            <a:pPr marL="971550" lvl="1" indent="-514350">
              <a:buFont typeface="+mj-lt"/>
              <a:buAutoNum type="arabicPeriod"/>
            </a:pPr>
            <a:r>
              <a:rPr lang="en-US" dirty="0">
                <a:latin typeface="Arial Narrow" panose="020B0606020202030204" pitchFamily="34" charset="0"/>
              </a:rPr>
              <a:t>Career Mobility and Responsibilities</a:t>
            </a:r>
          </a:p>
          <a:p>
            <a:pPr marL="971550" lvl="1" indent="-514350">
              <a:buFont typeface="+mj-lt"/>
              <a:buAutoNum type="arabicPeriod"/>
            </a:pPr>
            <a:r>
              <a:rPr lang="en-US" dirty="0">
                <a:latin typeface="Arial Narrow" panose="020B0606020202030204" pitchFamily="34" charset="0"/>
              </a:rPr>
              <a:t>Performance Plan Involvement</a:t>
            </a:r>
          </a:p>
        </p:txBody>
      </p:sp>
    </p:spTree>
    <p:extLst>
      <p:ext uri="{BB962C8B-B14F-4D97-AF65-F5344CB8AC3E}">
        <p14:creationId xmlns:p14="http://schemas.microsoft.com/office/powerpoint/2010/main" val="2835419651"/>
      </p:ext>
    </p:extLst>
  </p:cSld>
  <p:clrMapOvr>
    <a:masterClrMapping/>
  </p:clrMapOvr>
</p:sld>
</file>

<file path=ppt/theme/theme1.xml><?xml version="1.0" encoding="utf-8"?>
<a:theme xmlns:a="http://schemas.openxmlformats.org/drawingml/2006/main" name="Theme from Dr. leeds presentations">
  <a:themeElements>
    <a:clrScheme name="MSPB 1">
      <a:dk1>
        <a:srgbClr val="000000"/>
      </a:dk1>
      <a:lt1>
        <a:srgbClr val="FFFFFF"/>
      </a:lt1>
      <a:dk2>
        <a:srgbClr val="000000"/>
      </a:dk2>
      <a:lt2>
        <a:srgbClr val="969696"/>
      </a:lt2>
      <a:accent1>
        <a:srgbClr val="FFCC00"/>
      </a:accent1>
      <a:accent2>
        <a:srgbClr val="3333CC"/>
      </a:accent2>
      <a:accent3>
        <a:srgbClr val="0070C0"/>
      </a:accent3>
      <a:accent4>
        <a:srgbClr val="99CCFF"/>
      </a:accent4>
      <a:accent5>
        <a:srgbClr val="7030A0"/>
      </a:accent5>
      <a:accent6>
        <a:srgbClr val="FFFF99"/>
      </a:accent6>
      <a:hlink>
        <a:srgbClr val="0065CC"/>
      </a:hlink>
      <a:folHlink>
        <a:srgbClr val="AB73D5"/>
      </a:folHlink>
    </a:clrScheme>
    <a:fontScheme name="GovFlag">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vFlag 1">
        <a:dk1>
          <a:srgbClr val="000000"/>
        </a:dk1>
        <a:lt1>
          <a:srgbClr val="FFFFCC"/>
        </a:lt1>
        <a:dk2>
          <a:srgbClr val="333300"/>
        </a:dk2>
        <a:lt2>
          <a:srgbClr val="808000"/>
        </a:lt2>
        <a:accent1>
          <a:srgbClr val="339933"/>
        </a:accent1>
        <a:accent2>
          <a:srgbClr val="A50021"/>
        </a:accent2>
        <a:accent3>
          <a:srgbClr val="FFFFE2"/>
        </a:accent3>
        <a:accent4>
          <a:srgbClr val="000000"/>
        </a:accent4>
        <a:accent5>
          <a:srgbClr val="ADCAAD"/>
        </a:accent5>
        <a:accent6>
          <a:srgbClr val="95001D"/>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GovFlag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GovFlag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DDDDDD"/>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 from Dr. leeds presentations" id="{0BC7C746-CE38-4B49-831C-CE51D0C8295F}" vid="{7BBABA7D-51F2-4040-B446-2403E6C1A9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from Dr. leeds presentations</Template>
  <TotalTime>5003</TotalTime>
  <Words>1734</Words>
  <Application>Microsoft Office PowerPoint</Application>
  <PresentationFormat>Widescreen</PresentationFormat>
  <Paragraphs>143</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Arial Narrow</vt:lpstr>
      <vt:lpstr>Calibri</vt:lpstr>
      <vt:lpstr>Times New Roman</vt:lpstr>
      <vt:lpstr>Wingdings</vt:lpstr>
      <vt:lpstr>Theme from Dr. leeds presentations</vt:lpstr>
      <vt:lpstr>The Development and Validation of an Executive Training and Development Type Taxonomy</vt:lpstr>
      <vt:lpstr>Defining Executive Training &amp; Self-Development</vt:lpstr>
      <vt:lpstr>Current Methods of Executive Development</vt:lpstr>
      <vt:lpstr>Purpose of this study</vt:lpstr>
      <vt:lpstr>Measure </vt:lpstr>
      <vt:lpstr>Data Analysis Strategy</vt:lpstr>
      <vt:lpstr>Results: Cluster Analysis</vt:lpstr>
      <vt:lpstr>Results: Cluster Analysis (cont.,)</vt:lpstr>
      <vt:lpstr>Results: Principle Components Analysis</vt:lpstr>
      <vt:lpstr>Results: Discriminant Function Analysis</vt:lpstr>
      <vt:lpstr>Results: Correlation Analysis</vt:lpstr>
      <vt:lpstr>Implications of executive self-development taxonomy</vt:lpstr>
      <vt:lpstr>Questions?</vt:lpstr>
      <vt:lpstr>References</vt:lpstr>
      <vt:lpstr>Appendix A: 2011 and 2012 FEVS Indexes and Scales</vt:lpstr>
      <vt:lpstr>Appendix B: PCA Themes and 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and Validation of an Executive Training and Development Type Taxonomy</dc:title>
  <dc:creator>Krystal</dc:creator>
  <cp:lastModifiedBy>Ben Porr</cp:lastModifiedBy>
  <cp:revision>64</cp:revision>
  <cp:lastPrinted>2017-07-13T22:20:12Z</cp:lastPrinted>
  <dcterms:created xsi:type="dcterms:W3CDTF">2017-06-28T03:12:53Z</dcterms:created>
  <dcterms:modified xsi:type="dcterms:W3CDTF">2017-09-19T18:47:08Z</dcterms:modified>
</cp:coreProperties>
</file>