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0"/>
  </p:notesMasterIdLst>
  <p:sldIdLst>
    <p:sldId id="317" r:id="rId2"/>
    <p:sldId id="390" r:id="rId3"/>
    <p:sldId id="393" r:id="rId4"/>
    <p:sldId id="261" r:id="rId5"/>
    <p:sldId id="296" r:id="rId6"/>
    <p:sldId id="320" r:id="rId7"/>
    <p:sldId id="319" r:id="rId8"/>
    <p:sldId id="279" r:id="rId9"/>
    <p:sldId id="321" r:id="rId10"/>
    <p:sldId id="280" r:id="rId11"/>
    <p:sldId id="423" r:id="rId12"/>
    <p:sldId id="422" r:id="rId13"/>
    <p:sldId id="263" r:id="rId14"/>
    <p:sldId id="327" r:id="rId15"/>
    <p:sldId id="299" r:id="rId16"/>
    <p:sldId id="283" r:id="rId17"/>
    <p:sldId id="328" r:id="rId18"/>
    <p:sldId id="314" r:id="rId19"/>
    <p:sldId id="338" r:id="rId20"/>
    <p:sldId id="339" r:id="rId21"/>
    <p:sldId id="340" r:id="rId22"/>
    <p:sldId id="341" r:id="rId23"/>
    <p:sldId id="286" r:id="rId24"/>
    <p:sldId id="342" r:id="rId25"/>
    <p:sldId id="343" r:id="rId26"/>
    <p:sldId id="300" r:id="rId27"/>
    <p:sldId id="344" r:id="rId28"/>
    <p:sldId id="345" r:id="rId29"/>
    <p:sldId id="346" r:id="rId30"/>
    <p:sldId id="347" r:id="rId31"/>
    <p:sldId id="351" r:id="rId32"/>
    <p:sldId id="349" r:id="rId33"/>
    <p:sldId id="350" r:id="rId34"/>
    <p:sldId id="353" r:id="rId35"/>
    <p:sldId id="417" r:id="rId36"/>
    <p:sldId id="355" r:id="rId37"/>
    <p:sldId id="418" r:id="rId38"/>
    <p:sldId id="419" r:id="rId39"/>
    <p:sldId id="348" r:id="rId40"/>
    <p:sldId id="421" r:id="rId41"/>
    <p:sldId id="357" r:id="rId42"/>
    <p:sldId id="396" r:id="rId43"/>
    <p:sldId id="306" r:id="rId44"/>
    <p:sldId id="307" r:id="rId45"/>
    <p:sldId id="284" r:id="rId46"/>
    <p:sldId id="278" r:id="rId47"/>
    <p:sldId id="269" r:id="rId48"/>
    <p:sldId id="270" r:id="rId49"/>
    <p:sldId id="271" r:id="rId50"/>
    <p:sldId id="272" r:id="rId51"/>
    <p:sldId id="273" r:id="rId52"/>
    <p:sldId id="274" r:id="rId53"/>
    <p:sldId id="268" r:id="rId54"/>
    <p:sldId id="267" r:id="rId55"/>
    <p:sldId id="416" r:id="rId56"/>
    <p:sldId id="361" r:id="rId57"/>
    <p:sldId id="369" r:id="rId58"/>
    <p:sldId id="420" r:id="rId59"/>
    <p:sldId id="365" r:id="rId60"/>
    <p:sldId id="368" r:id="rId61"/>
    <p:sldId id="405" r:id="rId62"/>
    <p:sldId id="406" r:id="rId63"/>
    <p:sldId id="370" r:id="rId64"/>
    <p:sldId id="411" r:id="rId65"/>
    <p:sldId id="412" r:id="rId66"/>
    <p:sldId id="413" r:id="rId67"/>
    <p:sldId id="414" r:id="rId68"/>
    <p:sldId id="415" r:id="rId69"/>
  </p:sldIdLst>
  <p:sldSz cx="9144000" cy="5143500" type="screen16x9"/>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Calibri" pitchFamily="34" charset="0"/>
        <a:ea typeface="Noto Sans CJK SC Regular" charset="0"/>
        <a:cs typeface="Noto Sans CJK SC Regular" charset="0"/>
      </a:defRPr>
    </a:lvl1pPr>
    <a:lvl2pPr marL="742950" indent="-285750" algn="l" defTabSz="457200" rtl="0" eaLnBrk="0" fontAlgn="base" hangingPunct="0">
      <a:spcBef>
        <a:spcPct val="0"/>
      </a:spcBef>
      <a:spcAft>
        <a:spcPct val="0"/>
      </a:spcAft>
      <a:defRPr kern="1200">
        <a:solidFill>
          <a:schemeClr val="bg1"/>
        </a:solidFill>
        <a:latin typeface="Calibri" pitchFamily="34" charset="0"/>
        <a:ea typeface="Noto Sans CJK SC Regular" charset="0"/>
        <a:cs typeface="Noto Sans CJK SC Regular" charset="0"/>
      </a:defRPr>
    </a:lvl2pPr>
    <a:lvl3pPr marL="1143000" indent="-228600" algn="l" defTabSz="457200" rtl="0" eaLnBrk="0" fontAlgn="base" hangingPunct="0">
      <a:spcBef>
        <a:spcPct val="0"/>
      </a:spcBef>
      <a:spcAft>
        <a:spcPct val="0"/>
      </a:spcAft>
      <a:defRPr kern="1200">
        <a:solidFill>
          <a:schemeClr val="bg1"/>
        </a:solidFill>
        <a:latin typeface="Calibri" pitchFamily="34" charset="0"/>
        <a:ea typeface="Noto Sans CJK SC Regular" charset="0"/>
        <a:cs typeface="Noto Sans CJK SC Regular" charset="0"/>
      </a:defRPr>
    </a:lvl3pPr>
    <a:lvl4pPr marL="1600200" indent="-228600" algn="l" defTabSz="457200" rtl="0" eaLnBrk="0" fontAlgn="base" hangingPunct="0">
      <a:spcBef>
        <a:spcPct val="0"/>
      </a:spcBef>
      <a:spcAft>
        <a:spcPct val="0"/>
      </a:spcAft>
      <a:defRPr kern="1200">
        <a:solidFill>
          <a:schemeClr val="bg1"/>
        </a:solidFill>
        <a:latin typeface="Calibri" pitchFamily="34" charset="0"/>
        <a:ea typeface="Noto Sans CJK SC Regular" charset="0"/>
        <a:cs typeface="Noto Sans CJK SC Regular" charset="0"/>
      </a:defRPr>
    </a:lvl4pPr>
    <a:lvl5pPr marL="2057400" indent="-228600" algn="l" defTabSz="457200" rtl="0" eaLnBrk="0" fontAlgn="base" hangingPunct="0">
      <a:spcBef>
        <a:spcPct val="0"/>
      </a:spcBef>
      <a:spcAft>
        <a:spcPct val="0"/>
      </a:spcAft>
      <a:defRPr kern="1200">
        <a:solidFill>
          <a:schemeClr val="bg1"/>
        </a:solidFill>
        <a:latin typeface="Calibri"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Calibri"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Calibri"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Calibri"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Calibri" pitchFamily="34" charset="0"/>
        <a:ea typeface="Noto Sans CJK SC Regular" charset="0"/>
        <a:cs typeface="Noto Sans CJK SC Regular"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006600"/>
    <a:srgbClr val="008000"/>
    <a:srgbClr val="0099FF"/>
    <a:srgbClr val="0066FF"/>
    <a:srgbClr val="FF00FF"/>
    <a:srgbClr val="003300"/>
    <a:srgbClr val="00FF00"/>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8" autoAdjust="0"/>
    <p:restoredTop sz="84764" autoAdjust="0"/>
  </p:normalViewPr>
  <p:slideViewPr>
    <p:cSldViewPr>
      <p:cViewPr varScale="1">
        <p:scale>
          <a:sx n="130" d="100"/>
          <a:sy n="130" d="100"/>
        </p:scale>
        <p:origin x="1020" y="120"/>
      </p:cViewPr>
      <p:guideLst>
        <p:guide orient="horz" pos="1620"/>
        <p:guide pos="2880"/>
      </p:guideLst>
    </p:cSldViewPr>
  </p:slideViewPr>
  <p:outlineViewPr>
    <p:cViewPr varScale="1">
      <p:scale>
        <a:sx n="170" d="200"/>
        <a:sy n="170" d="200"/>
      </p:scale>
      <p:origin x="474" y="551766"/>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230DA-32B2-46CB-814E-B808D8F6B25A}" type="doc">
      <dgm:prSet loTypeId="urn:microsoft.com/office/officeart/2005/8/layout/arrow3" loCatId="relationship" qsTypeId="urn:microsoft.com/office/officeart/2005/8/quickstyle/simple1" qsCatId="simple" csTypeId="urn:microsoft.com/office/officeart/2005/8/colors/accent1_4" csCatId="accent1" phldr="1"/>
      <dgm:spPr/>
      <dgm:t>
        <a:bodyPr/>
        <a:lstStyle/>
        <a:p>
          <a:endParaRPr lang="en-US"/>
        </a:p>
      </dgm:t>
    </dgm:pt>
    <dgm:pt modelId="{792ED130-4C9C-4BFD-A895-2E4ABD2A5C6C}">
      <dgm:prSet phldrT="[Text]" custT="1"/>
      <dgm:spPr/>
      <dgm:t>
        <a:bodyPr/>
        <a:lstStyle/>
        <a:p>
          <a:r>
            <a:rPr lang="en-US" sz="3200" dirty="0" smtClean="0">
              <a:latin typeface="Calibri" panose="020F0502020204030204" pitchFamily="34" charset="0"/>
            </a:rPr>
            <a:t>Criterion-Related Validity</a:t>
          </a:r>
          <a:endParaRPr lang="en-US" sz="3200" dirty="0">
            <a:latin typeface="Calibri" panose="020F0502020204030204" pitchFamily="34" charset="0"/>
          </a:endParaRPr>
        </a:p>
      </dgm:t>
    </dgm:pt>
    <dgm:pt modelId="{15216D16-EE55-4ED5-A128-4E5B36757526}" type="parTrans" cxnId="{4CDF3DA3-FCEB-4B27-AF56-4CA5E4008FD8}">
      <dgm:prSet/>
      <dgm:spPr/>
      <dgm:t>
        <a:bodyPr/>
        <a:lstStyle/>
        <a:p>
          <a:endParaRPr lang="en-US" sz="1600"/>
        </a:p>
      </dgm:t>
    </dgm:pt>
    <dgm:pt modelId="{E8083EAC-5139-44C4-96FF-1C0A9EAA0A8F}" type="sibTrans" cxnId="{4CDF3DA3-FCEB-4B27-AF56-4CA5E4008FD8}">
      <dgm:prSet/>
      <dgm:spPr/>
      <dgm:t>
        <a:bodyPr/>
        <a:lstStyle/>
        <a:p>
          <a:endParaRPr lang="en-US" sz="1600"/>
        </a:p>
      </dgm:t>
    </dgm:pt>
    <dgm:pt modelId="{1D38F505-264A-48BE-9C2D-B6267690D289}">
      <dgm:prSet phldrT="[Text]" custT="1"/>
      <dgm:spPr/>
      <dgm:t>
        <a:bodyPr/>
        <a:lstStyle/>
        <a:p>
          <a:r>
            <a:rPr lang="en-US" sz="3200" dirty="0" smtClean="0">
              <a:latin typeface="Calibri" panose="020F0502020204030204" pitchFamily="34" charset="0"/>
            </a:rPr>
            <a:t>Diversity</a:t>
          </a:r>
          <a:endParaRPr lang="en-US" sz="3200" dirty="0">
            <a:latin typeface="Calibri" panose="020F0502020204030204" pitchFamily="34" charset="0"/>
          </a:endParaRPr>
        </a:p>
      </dgm:t>
    </dgm:pt>
    <dgm:pt modelId="{7C06A558-4BC3-4E54-8E05-3B934ABED8ED}" type="parTrans" cxnId="{9EB69A3D-DE6D-4BA5-B2EE-A9B0363B9467}">
      <dgm:prSet/>
      <dgm:spPr/>
      <dgm:t>
        <a:bodyPr/>
        <a:lstStyle/>
        <a:p>
          <a:endParaRPr lang="en-US" sz="1600"/>
        </a:p>
      </dgm:t>
    </dgm:pt>
    <dgm:pt modelId="{08791F9B-FF87-47A3-AD45-D3D67C661778}" type="sibTrans" cxnId="{9EB69A3D-DE6D-4BA5-B2EE-A9B0363B9467}">
      <dgm:prSet/>
      <dgm:spPr/>
      <dgm:t>
        <a:bodyPr/>
        <a:lstStyle/>
        <a:p>
          <a:endParaRPr lang="en-US" sz="1600"/>
        </a:p>
      </dgm:t>
    </dgm:pt>
    <dgm:pt modelId="{D60927A3-4CD4-4CAE-85F9-92CF184D4CB3}" type="pres">
      <dgm:prSet presAssocID="{162230DA-32B2-46CB-814E-B808D8F6B25A}" presName="compositeShape" presStyleCnt="0">
        <dgm:presLayoutVars>
          <dgm:chMax val="2"/>
          <dgm:dir/>
          <dgm:resizeHandles val="exact"/>
        </dgm:presLayoutVars>
      </dgm:prSet>
      <dgm:spPr/>
      <dgm:t>
        <a:bodyPr/>
        <a:lstStyle/>
        <a:p>
          <a:endParaRPr lang="en-US"/>
        </a:p>
      </dgm:t>
    </dgm:pt>
    <dgm:pt modelId="{9FFFE0D3-C213-4870-B1F6-EDBE84F955BE}" type="pres">
      <dgm:prSet presAssocID="{162230DA-32B2-46CB-814E-B808D8F6B25A}" presName="divider" presStyleLbl="fgShp" presStyleIdx="0" presStyleCnt="1"/>
      <dgm:spPr>
        <a:solidFill>
          <a:schemeClr val="accent5"/>
        </a:solidFill>
      </dgm:spPr>
      <dgm:t>
        <a:bodyPr/>
        <a:lstStyle/>
        <a:p>
          <a:endParaRPr lang="en-US"/>
        </a:p>
      </dgm:t>
    </dgm:pt>
    <dgm:pt modelId="{8DBE0A2A-6849-49EA-96A3-0B3A52805237}" type="pres">
      <dgm:prSet presAssocID="{792ED130-4C9C-4BFD-A895-2E4ABD2A5C6C}" presName="downArrow" presStyleLbl="node1" presStyleIdx="0" presStyleCnt="2" custScaleX="61628"/>
      <dgm:spPr>
        <a:solidFill>
          <a:srgbClr val="FF6600"/>
        </a:solidFill>
      </dgm:spPr>
      <dgm:t>
        <a:bodyPr/>
        <a:lstStyle/>
        <a:p>
          <a:endParaRPr lang="en-US"/>
        </a:p>
      </dgm:t>
    </dgm:pt>
    <dgm:pt modelId="{C287A271-4DEA-4A4D-8CB0-06355D9503F4}" type="pres">
      <dgm:prSet presAssocID="{792ED130-4C9C-4BFD-A895-2E4ABD2A5C6C}" presName="downArrowText" presStyleLbl="revTx" presStyleIdx="0" presStyleCnt="2" custScaleX="156367">
        <dgm:presLayoutVars>
          <dgm:bulletEnabled val="1"/>
        </dgm:presLayoutVars>
      </dgm:prSet>
      <dgm:spPr/>
      <dgm:t>
        <a:bodyPr/>
        <a:lstStyle/>
        <a:p>
          <a:endParaRPr lang="en-US"/>
        </a:p>
      </dgm:t>
    </dgm:pt>
    <dgm:pt modelId="{F2F3C13A-9778-4429-A522-5D15C361C2D3}" type="pres">
      <dgm:prSet presAssocID="{1D38F505-264A-48BE-9C2D-B6267690D289}" presName="upArrow" presStyleLbl="node1" presStyleIdx="1" presStyleCnt="2" custScaleX="59555"/>
      <dgm:spPr>
        <a:solidFill>
          <a:srgbClr val="FF6600"/>
        </a:solidFill>
      </dgm:spPr>
      <dgm:t>
        <a:bodyPr/>
        <a:lstStyle/>
        <a:p>
          <a:endParaRPr lang="en-US"/>
        </a:p>
      </dgm:t>
    </dgm:pt>
    <dgm:pt modelId="{FD15582F-816B-4C28-B993-2BC96E94EADB}" type="pres">
      <dgm:prSet presAssocID="{1D38F505-264A-48BE-9C2D-B6267690D289}" presName="upArrowText" presStyleLbl="revTx" presStyleIdx="1" presStyleCnt="2">
        <dgm:presLayoutVars>
          <dgm:bulletEnabled val="1"/>
        </dgm:presLayoutVars>
      </dgm:prSet>
      <dgm:spPr/>
      <dgm:t>
        <a:bodyPr/>
        <a:lstStyle/>
        <a:p>
          <a:endParaRPr lang="en-US"/>
        </a:p>
      </dgm:t>
    </dgm:pt>
  </dgm:ptLst>
  <dgm:cxnLst>
    <dgm:cxn modelId="{EBE9318B-D0A3-46B0-91FD-65C51F0D27CA}" type="presOf" srcId="{792ED130-4C9C-4BFD-A895-2E4ABD2A5C6C}" destId="{C287A271-4DEA-4A4D-8CB0-06355D9503F4}" srcOrd="0" destOrd="0" presId="urn:microsoft.com/office/officeart/2005/8/layout/arrow3"/>
    <dgm:cxn modelId="{5D61D62A-2D40-4B67-A472-F85FB88FB85F}" type="presOf" srcId="{1D38F505-264A-48BE-9C2D-B6267690D289}" destId="{FD15582F-816B-4C28-B993-2BC96E94EADB}" srcOrd="0" destOrd="0" presId="urn:microsoft.com/office/officeart/2005/8/layout/arrow3"/>
    <dgm:cxn modelId="{9EB69A3D-DE6D-4BA5-B2EE-A9B0363B9467}" srcId="{162230DA-32B2-46CB-814E-B808D8F6B25A}" destId="{1D38F505-264A-48BE-9C2D-B6267690D289}" srcOrd="1" destOrd="0" parTransId="{7C06A558-4BC3-4E54-8E05-3B934ABED8ED}" sibTransId="{08791F9B-FF87-47A3-AD45-D3D67C661778}"/>
    <dgm:cxn modelId="{70054B34-E053-4C16-9BDF-995AFB1930A1}" type="presOf" srcId="{162230DA-32B2-46CB-814E-B808D8F6B25A}" destId="{D60927A3-4CD4-4CAE-85F9-92CF184D4CB3}" srcOrd="0" destOrd="0" presId="urn:microsoft.com/office/officeart/2005/8/layout/arrow3"/>
    <dgm:cxn modelId="{4CDF3DA3-FCEB-4B27-AF56-4CA5E4008FD8}" srcId="{162230DA-32B2-46CB-814E-B808D8F6B25A}" destId="{792ED130-4C9C-4BFD-A895-2E4ABD2A5C6C}" srcOrd="0" destOrd="0" parTransId="{15216D16-EE55-4ED5-A128-4E5B36757526}" sibTransId="{E8083EAC-5139-44C4-96FF-1C0A9EAA0A8F}"/>
    <dgm:cxn modelId="{30C370D3-56B1-43D7-9E13-0117C0720FA3}" type="presParOf" srcId="{D60927A3-4CD4-4CAE-85F9-92CF184D4CB3}" destId="{9FFFE0D3-C213-4870-B1F6-EDBE84F955BE}" srcOrd="0" destOrd="0" presId="urn:microsoft.com/office/officeart/2005/8/layout/arrow3"/>
    <dgm:cxn modelId="{C07817A1-FAEA-4AFF-BF00-0C8D365D1708}" type="presParOf" srcId="{D60927A3-4CD4-4CAE-85F9-92CF184D4CB3}" destId="{8DBE0A2A-6849-49EA-96A3-0B3A52805237}" srcOrd="1" destOrd="0" presId="urn:microsoft.com/office/officeart/2005/8/layout/arrow3"/>
    <dgm:cxn modelId="{CBE3BD9A-4C3B-497A-9601-031E38BAD49A}" type="presParOf" srcId="{D60927A3-4CD4-4CAE-85F9-92CF184D4CB3}" destId="{C287A271-4DEA-4A4D-8CB0-06355D9503F4}" srcOrd="2" destOrd="0" presId="urn:microsoft.com/office/officeart/2005/8/layout/arrow3"/>
    <dgm:cxn modelId="{9204D21B-5873-4C98-842D-3A51F54F218F}" type="presParOf" srcId="{D60927A3-4CD4-4CAE-85F9-92CF184D4CB3}" destId="{F2F3C13A-9778-4429-A522-5D15C361C2D3}" srcOrd="3" destOrd="0" presId="urn:microsoft.com/office/officeart/2005/8/layout/arrow3"/>
    <dgm:cxn modelId="{8C93E201-CF3F-4A9C-91CF-1CCE1AEF540A}" type="presParOf" srcId="{D60927A3-4CD4-4CAE-85F9-92CF184D4CB3}" destId="{FD15582F-816B-4C28-B993-2BC96E94EADB}"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5CF63C-2E4B-47D5-8F7F-E8593651B5D9}"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49C876BE-E9D9-4186-B2B6-234C68B760F6}">
      <dgm:prSet phldrT="[Text]" custT="1"/>
      <dgm:spPr>
        <a:solidFill>
          <a:srgbClr val="FF3300"/>
        </a:solidFill>
      </dgm:spPr>
      <dgm:t>
        <a:bodyPr/>
        <a:lstStyle/>
        <a:p>
          <a:r>
            <a:rPr lang="en-US" sz="2800" dirty="0" smtClean="0">
              <a:latin typeface="Calibri" panose="020F0502020204030204" pitchFamily="34" charset="0"/>
            </a:rPr>
            <a:t>Current Sample</a:t>
          </a:r>
          <a:endParaRPr lang="en-US" sz="2800" dirty="0">
            <a:latin typeface="Calibri" panose="020F0502020204030204" pitchFamily="34" charset="0"/>
          </a:endParaRPr>
        </a:p>
      </dgm:t>
    </dgm:pt>
    <dgm:pt modelId="{C392245E-C824-400C-AC87-9FF2D1977B04}" type="parTrans" cxnId="{510C6BAD-B66F-461D-B301-BD8E779ABA8E}">
      <dgm:prSet/>
      <dgm:spPr/>
      <dgm:t>
        <a:bodyPr/>
        <a:lstStyle/>
        <a:p>
          <a:endParaRPr lang="en-US"/>
        </a:p>
      </dgm:t>
    </dgm:pt>
    <dgm:pt modelId="{2725134E-D0EC-4490-BC5A-82CCE1DB05B5}" type="sibTrans" cxnId="{510C6BAD-B66F-461D-B301-BD8E779ABA8E}">
      <dgm:prSet/>
      <dgm:spPr>
        <a:solidFill>
          <a:srgbClr val="0070C0"/>
        </a:solidFill>
      </dgm:spPr>
      <dgm:t>
        <a:bodyPr/>
        <a:lstStyle/>
        <a:p>
          <a:endParaRPr lang="en-US"/>
        </a:p>
      </dgm:t>
    </dgm:pt>
    <dgm:pt modelId="{F8D76F6D-76CE-4AB6-B662-5AB5F9A22BF7}">
      <dgm:prSet phldrT="[Text]" custT="1"/>
      <dgm:spPr>
        <a:solidFill>
          <a:srgbClr val="FF6600"/>
        </a:solidFill>
      </dgm:spPr>
      <dgm:t>
        <a:bodyPr/>
        <a:lstStyle/>
        <a:p>
          <a:pPr algn="ctr"/>
          <a:r>
            <a:rPr lang="en-US" sz="2800" dirty="0" smtClean="0">
              <a:latin typeface="Calibri" panose="020F0502020204030204" pitchFamily="34" charset="0"/>
            </a:rPr>
            <a:t>Population</a:t>
          </a:r>
          <a:endParaRPr lang="en-US" sz="2800" dirty="0">
            <a:latin typeface="Calibri" panose="020F0502020204030204" pitchFamily="34" charset="0"/>
          </a:endParaRPr>
        </a:p>
      </dgm:t>
    </dgm:pt>
    <dgm:pt modelId="{C1286F13-ECF2-4BF1-A9C6-BFA65EBC0D8F}" type="parTrans" cxnId="{CD660DAF-DE5F-40D9-BD35-2AA7D5D6336D}">
      <dgm:prSet/>
      <dgm:spPr/>
      <dgm:t>
        <a:bodyPr/>
        <a:lstStyle/>
        <a:p>
          <a:endParaRPr lang="en-US"/>
        </a:p>
      </dgm:t>
    </dgm:pt>
    <dgm:pt modelId="{3D89902E-E447-48C1-84AB-2CD8EE701590}" type="sibTrans" cxnId="{CD660DAF-DE5F-40D9-BD35-2AA7D5D6336D}">
      <dgm:prSet/>
      <dgm:spPr>
        <a:solidFill>
          <a:srgbClr val="0070C0"/>
        </a:solidFill>
      </dgm:spPr>
      <dgm:t>
        <a:bodyPr/>
        <a:lstStyle/>
        <a:p>
          <a:endParaRPr lang="en-US"/>
        </a:p>
      </dgm:t>
    </dgm:pt>
    <dgm:pt modelId="{B3B994C0-59E0-4DD3-896F-625FC528A219}">
      <dgm:prSet phldrT="[Text]" custT="1"/>
      <dgm:spPr>
        <a:solidFill>
          <a:srgbClr val="FF9900"/>
        </a:solidFill>
      </dgm:spPr>
      <dgm:t>
        <a:bodyPr/>
        <a:lstStyle/>
        <a:p>
          <a:pPr algn="ctr"/>
          <a:r>
            <a:rPr lang="en-US" sz="2800" dirty="0" smtClean="0">
              <a:latin typeface="Calibri" panose="020F0502020204030204" pitchFamily="34" charset="0"/>
            </a:rPr>
            <a:t>New Sample</a:t>
          </a:r>
          <a:endParaRPr lang="en-US" sz="2800" dirty="0">
            <a:latin typeface="Calibri" panose="020F0502020204030204" pitchFamily="34" charset="0"/>
          </a:endParaRPr>
        </a:p>
      </dgm:t>
    </dgm:pt>
    <dgm:pt modelId="{6CB087E2-A81B-41A3-B775-4B3E777B0BF7}" type="parTrans" cxnId="{685C98CE-BA94-46D7-84E4-78F68C2AD209}">
      <dgm:prSet/>
      <dgm:spPr/>
      <dgm:t>
        <a:bodyPr/>
        <a:lstStyle/>
        <a:p>
          <a:endParaRPr lang="en-US"/>
        </a:p>
      </dgm:t>
    </dgm:pt>
    <dgm:pt modelId="{12C772D7-C012-4B61-965A-857ABCD15E7C}" type="sibTrans" cxnId="{685C98CE-BA94-46D7-84E4-78F68C2AD209}">
      <dgm:prSet/>
      <dgm:spPr/>
      <dgm:t>
        <a:bodyPr/>
        <a:lstStyle/>
        <a:p>
          <a:endParaRPr lang="en-US"/>
        </a:p>
      </dgm:t>
    </dgm:pt>
    <dgm:pt modelId="{89732822-8239-41EA-BFED-8997BB79E521}" type="pres">
      <dgm:prSet presAssocID="{135CF63C-2E4B-47D5-8F7F-E8593651B5D9}" presName="Name0" presStyleCnt="0">
        <dgm:presLayoutVars>
          <dgm:dir/>
          <dgm:resizeHandles val="exact"/>
        </dgm:presLayoutVars>
      </dgm:prSet>
      <dgm:spPr/>
      <dgm:t>
        <a:bodyPr/>
        <a:lstStyle/>
        <a:p>
          <a:endParaRPr lang="en-US"/>
        </a:p>
      </dgm:t>
    </dgm:pt>
    <dgm:pt modelId="{04F863DA-6A02-41A4-BA93-805647BAAF2E}" type="pres">
      <dgm:prSet presAssocID="{49C876BE-E9D9-4186-B2B6-234C68B760F6}" presName="node" presStyleLbl="node1" presStyleIdx="0" presStyleCnt="3" custScaleX="223571" custScaleY="48361">
        <dgm:presLayoutVars>
          <dgm:bulletEnabled val="1"/>
        </dgm:presLayoutVars>
      </dgm:prSet>
      <dgm:spPr/>
      <dgm:t>
        <a:bodyPr/>
        <a:lstStyle/>
        <a:p>
          <a:endParaRPr lang="en-US"/>
        </a:p>
      </dgm:t>
    </dgm:pt>
    <dgm:pt modelId="{2AE4987F-CCD2-483E-BDE3-DB26E8221D6E}" type="pres">
      <dgm:prSet presAssocID="{2725134E-D0EC-4490-BC5A-82CCE1DB05B5}" presName="sibTrans" presStyleLbl="sibTrans2D1" presStyleIdx="0" presStyleCnt="2"/>
      <dgm:spPr/>
      <dgm:t>
        <a:bodyPr/>
        <a:lstStyle/>
        <a:p>
          <a:endParaRPr lang="en-US"/>
        </a:p>
      </dgm:t>
    </dgm:pt>
    <dgm:pt modelId="{D6D55E59-81DE-4606-85B3-12F610B4CD7C}" type="pres">
      <dgm:prSet presAssocID="{2725134E-D0EC-4490-BC5A-82CCE1DB05B5}" presName="connectorText" presStyleLbl="sibTrans2D1" presStyleIdx="0" presStyleCnt="2"/>
      <dgm:spPr/>
      <dgm:t>
        <a:bodyPr/>
        <a:lstStyle/>
        <a:p>
          <a:endParaRPr lang="en-US"/>
        </a:p>
      </dgm:t>
    </dgm:pt>
    <dgm:pt modelId="{6B452A6B-2498-48D2-B9F2-7EDA6BC11908}" type="pres">
      <dgm:prSet presAssocID="{F8D76F6D-76CE-4AB6-B662-5AB5F9A22BF7}" presName="node" presStyleLbl="node1" presStyleIdx="1" presStyleCnt="3" custScaleX="223571" custScaleY="48361">
        <dgm:presLayoutVars>
          <dgm:bulletEnabled val="1"/>
        </dgm:presLayoutVars>
      </dgm:prSet>
      <dgm:spPr/>
      <dgm:t>
        <a:bodyPr/>
        <a:lstStyle/>
        <a:p>
          <a:endParaRPr lang="en-US"/>
        </a:p>
      </dgm:t>
    </dgm:pt>
    <dgm:pt modelId="{66157BB7-51EC-43FB-8A48-FF9E5675148B}" type="pres">
      <dgm:prSet presAssocID="{3D89902E-E447-48C1-84AB-2CD8EE701590}" presName="sibTrans" presStyleLbl="sibTrans2D1" presStyleIdx="1" presStyleCnt="2"/>
      <dgm:spPr/>
      <dgm:t>
        <a:bodyPr/>
        <a:lstStyle/>
        <a:p>
          <a:endParaRPr lang="en-US"/>
        </a:p>
      </dgm:t>
    </dgm:pt>
    <dgm:pt modelId="{D0E7770A-E9F3-44B9-904F-9A7D83599C92}" type="pres">
      <dgm:prSet presAssocID="{3D89902E-E447-48C1-84AB-2CD8EE701590}" presName="connectorText" presStyleLbl="sibTrans2D1" presStyleIdx="1" presStyleCnt="2"/>
      <dgm:spPr/>
      <dgm:t>
        <a:bodyPr/>
        <a:lstStyle/>
        <a:p>
          <a:endParaRPr lang="en-US"/>
        </a:p>
      </dgm:t>
    </dgm:pt>
    <dgm:pt modelId="{9D4FD688-BAB8-46C8-A7E8-20C11F740370}" type="pres">
      <dgm:prSet presAssocID="{B3B994C0-59E0-4DD3-896F-625FC528A219}" presName="node" presStyleLbl="node1" presStyleIdx="2" presStyleCnt="3" custScaleX="223571" custScaleY="48361">
        <dgm:presLayoutVars>
          <dgm:bulletEnabled val="1"/>
        </dgm:presLayoutVars>
      </dgm:prSet>
      <dgm:spPr/>
      <dgm:t>
        <a:bodyPr/>
        <a:lstStyle/>
        <a:p>
          <a:endParaRPr lang="en-US"/>
        </a:p>
      </dgm:t>
    </dgm:pt>
  </dgm:ptLst>
  <dgm:cxnLst>
    <dgm:cxn modelId="{510C6BAD-B66F-461D-B301-BD8E779ABA8E}" srcId="{135CF63C-2E4B-47D5-8F7F-E8593651B5D9}" destId="{49C876BE-E9D9-4186-B2B6-234C68B760F6}" srcOrd="0" destOrd="0" parTransId="{C392245E-C824-400C-AC87-9FF2D1977B04}" sibTransId="{2725134E-D0EC-4490-BC5A-82CCE1DB05B5}"/>
    <dgm:cxn modelId="{D3FD0A13-C9C6-4C06-8BAF-0949336D0E14}" type="presOf" srcId="{135CF63C-2E4B-47D5-8F7F-E8593651B5D9}" destId="{89732822-8239-41EA-BFED-8997BB79E521}" srcOrd="0" destOrd="0" presId="urn:microsoft.com/office/officeart/2005/8/layout/process1"/>
    <dgm:cxn modelId="{5C69D81D-7F4C-4288-856B-4D90C8C50004}" type="presOf" srcId="{F8D76F6D-76CE-4AB6-B662-5AB5F9A22BF7}" destId="{6B452A6B-2498-48D2-B9F2-7EDA6BC11908}" srcOrd="0" destOrd="0" presId="urn:microsoft.com/office/officeart/2005/8/layout/process1"/>
    <dgm:cxn modelId="{7CA1D3B7-2A4E-467D-B936-6BD8B33263A7}" type="presOf" srcId="{3D89902E-E447-48C1-84AB-2CD8EE701590}" destId="{D0E7770A-E9F3-44B9-904F-9A7D83599C92}" srcOrd="1" destOrd="0" presId="urn:microsoft.com/office/officeart/2005/8/layout/process1"/>
    <dgm:cxn modelId="{B554E3F9-002B-4D3A-A0FD-EF29BE6A39F0}" type="presOf" srcId="{2725134E-D0EC-4490-BC5A-82CCE1DB05B5}" destId="{2AE4987F-CCD2-483E-BDE3-DB26E8221D6E}" srcOrd="0" destOrd="0" presId="urn:microsoft.com/office/officeart/2005/8/layout/process1"/>
    <dgm:cxn modelId="{FA1EFB82-8509-4A77-B2D7-B69DB4E0878E}" type="presOf" srcId="{49C876BE-E9D9-4186-B2B6-234C68B760F6}" destId="{04F863DA-6A02-41A4-BA93-805647BAAF2E}" srcOrd="0" destOrd="0" presId="urn:microsoft.com/office/officeart/2005/8/layout/process1"/>
    <dgm:cxn modelId="{DBFF2741-7357-45CB-8E2E-A60EFC8AA3E1}" type="presOf" srcId="{B3B994C0-59E0-4DD3-896F-625FC528A219}" destId="{9D4FD688-BAB8-46C8-A7E8-20C11F740370}" srcOrd="0" destOrd="0" presId="urn:microsoft.com/office/officeart/2005/8/layout/process1"/>
    <dgm:cxn modelId="{1EB1465D-64F0-4047-94F7-26E467AFAEBE}" type="presOf" srcId="{3D89902E-E447-48C1-84AB-2CD8EE701590}" destId="{66157BB7-51EC-43FB-8A48-FF9E5675148B}" srcOrd="0" destOrd="0" presId="urn:microsoft.com/office/officeart/2005/8/layout/process1"/>
    <dgm:cxn modelId="{CD660DAF-DE5F-40D9-BD35-2AA7D5D6336D}" srcId="{135CF63C-2E4B-47D5-8F7F-E8593651B5D9}" destId="{F8D76F6D-76CE-4AB6-B662-5AB5F9A22BF7}" srcOrd="1" destOrd="0" parTransId="{C1286F13-ECF2-4BF1-A9C6-BFA65EBC0D8F}" sibTransId="{3D89902E-E447-48C1-84AB-2CD8EE701590}"/>
    <dgm:cxn modelId="{D2147111-F403-42DB-9990-C56C75546527}" type="presOf" srcId="{2725134E-D0EC-4490-BC5A-82CCE1DB05B5}" destId="{D6D55E59-81DE-4606-85B3-12F610B4CD7C}" srcOrd="1" destOrd="0" presId="urn:microsoft.com/office/officeart/2005/8/layout/process1"/>
    <dgm:cxn modelId="{685C98CE-BA94-46D7-84E4-78F68C2AD209}" srcId="{135CF63C-2E4B-47D5-8F7F-E8593651B5D9}" destId="{B3B994C0-59E0-4DD3-896F-625FC528A219}" srcOrd="2" destOrd="0" parTransId="{6CB087E2-A81B-41A3-B775-4B3E777B0BF7}" sibTransId="{12C772D7-C012-4B61-965A-857ABCD15E7C}"/>
    <dgm:cxn modelId="{5A9A38A0-155F-4414-8868-73281E3EBED1}" type="presParOf" srcId="{89732822-8239-41EA-BFED-8997BB79E521}" destId="{04F863DA-6A02-41A4-BA93-805647BAAF2E}" srcOrd="0" destOrd="0" presId="urn:microsoft.com/office/officeart/2005/8/layout/process1"/>
    <dgm:cxn modelId="{85D36ECE-ECCE-48B2-9CFE-192F7DCB5711}" type="presParOf" srcId="{89732822-8239-41EA-BFED-8997BB79E521}" destId="{2AE4987F-CCD2-483E-BDE3-DB26E8221D6E}" srcOrd="1" destOrd="0" presId="urn:microsoft.com/office/officeart/2005/8/layout/process1"/>
    <dgm:cxn modelId="{3AFED9C7-18FF-4B8A-83FE-323E4A8DB5D9}" type="presParOf" srcId="{2AE4987F-CCD2-483E-BDE3-DB26E8221D6E}" destId="{D6D55E59-81DE-4606-85B3-12F610B4CD7C}" srcOrd="0" destOrd="0" presId="urn:microsoft.com/office/officeart/2005/8/layout/process1"/>
    <dgm:cxn modelId="{595BAAD6-6F34-4EF7-8CA1-7DC56EBB9FCF}" type="presParOf" srcId="{89732822-8239-41EA-BFED-8997BB79E521}" destId="{6B452A6B-2498-48D2-B9F2-7EDA6BC11908}" srcOrd="2" destOrd="0" presId="urn:microsoft.com/office/officeart/2005/8/layout/process1"/>
    <dgm:cxn modelId="{920320B2-243B-44D0-9FF7-0C3D94191B15}" type="presParOf" srcId="{89732822-8239-41EA-BFED-8997BB79E521}" destId="{66157BB7-51EC-43FB-8A48-FF9E5675148B}" srcOrd="3" destOrd="0" presId="urn:microsoft.com/office/officeart/2005/8/layout/process1"/>
    <dgm:cxn modelId="{11D5D9F6-AA33-422A-8E54-3E7C04A68A6A}" type="presParOf" srcId="{66157BB7-51EC-43FB-8A48-FF9E5675148B}" destId="{D0E7770A-E9F3-44B9-904F-9A7D83599C92}" srcOrd="0" destOrd="0" presId="urn:microsoft.com/office/officeart/2005/8/layout/process1"/>
    <dgm:cxn modelId="{8455266E-5FB9-4B24-9E4D-D066BEE0DD50}" type="presParOf" srcId="{89732822-8239-41EA-BFED-8997BB79E521}" destId="{9D4FD688-BAB8-46C8-A7E8-20C11F740370}"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5CF63C-2E4B-47D5-8F7F-E8593651B5D9}"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49C876BE-E9D9-4186-B2B6-234C68B760F6}">
      <dgm:prSet phldrT="[Text]" custT="1"/>
      <dgm:spPr>
        <a:solidFill>
          <a:srgbClr val="FF3300"/>
        </a:solidFill>
      </dgm:spPr>
      <dgm:t>
        <a:bodyPr/>
        <a:lstStyle/>
        <a:p>
          <a:r>
            <a:rPr lang="en-US" sz="2800" dirty="0" smtClean="0">
              <a:latin typeface="Calibri" panose="020F0502020204030204" pitchFamily="34" charset="0"/>
            </a:rPr>
            <a:t>Current Sample</a:t>
          </a:r>
          <a:endParaRPr lang="en-US" sz="2800" dirty="0">
            <a:latin typeface="Calibri" panose="020F0502020204030204" pitchFamily="34" charset="0"/>
          </a:endParaRPr>
        </a:p>
      </dgm:t>
    </dgm:pt>
    <dgm:pt modelId="{C392245E-C824-400C-AC87-9FF2D1977B04}" type="parTrans" cxnId="{510C6BAD-B66F-461D-B301-BD8E779ABA8E}">
      <dgm:prSet/>
      <dgm:spPr/>
      <dgm:t>
        <a:bodyPr/>
        <a:lstStyle/>
        <a:p>
          <a:endParaRPr lang="en-US"/>
        </a:p>
      </dgm:t>
    </dgm:pt>
    <dgm:pt modelId="{2725134E-D0EC-4490-BC5A-82CCE1DB05B5}" type="sibTrans" cxnId="{510C6BAD-B66F-461D-B301-BD8E779ABA8E}">
      <dgm:prSet/>
      <dgm:spPr>
        <a:solidFill>
          <a:srgbClr val="0070C0"/>
        </a:solidFill>
      </dgm:spPr>
      <dgm:t>
        <a:bodyPr/>
        <a:lstStyle/>
        <a:p>
          <a:endParaRPr lang="en-US"/>
        </a:p>
      </dgm:t>
    </dgm:pt>
    <dgm:pt modelId="{F8D76F6D-76CE-4AB6-B662-5AB5F9A22BF7}">
      <dgm:prSet phldrT="[Text]" custT="1"/>
      <dgm:spPr>
        <a:solidFill>
          <a:srgbClr val="FF6600"/>
        </a:solidFill>
      </dgm:spPr>
      <dgm:t>
        <a:bodyPr/>
        <a:lstStyle/>
        <a:p>
          <a:pPr algn="ctr"/>
          <a:r>
            <a:rPr lang="en-US" sz="2800" dirty="0" smtClean="0">
              <a:latin typeface="Calibri" panose="020F0502020204030204" pitchFamily="34" charset="0"/>
            </a:rPr>
            <a:t>Population</a:t>
          </a:r>
          <a:endParaRPr lang="en-US" sz="2800" dirty="0">
            <a:latin typeface="Calibri" panose="020F0502020204030204" pitchFamily="34" charset="0"/>
          </a:endParaRPr>
        </a:p>
      </dgm:t>
    </dgm:pt>
    <dgm:pt modelId="{C1286F13-ECF2-4BF1-A9C6-BFA65EBC0D8F}" type="parTrans" cxnId="{CD660DAF-DE5F-40D9-BD35-2AA7D5D6336D}">
      <dgm:prSet/>
      <dgm:spPr/>
      <dgm:t>
        <a:bodyPr/>
        <a:lstStyle/>
        <a:p>
          <a:endParaRPr lang="en-US"/>
        </a:p>
      </dgm:t>
    </dgm:pt>
    <dgm:pt modelId="{3D89902E-E447-48C1-84AB-2CD8EE701590}" type="sibTrans" cxnId="{CD660DAF-DE5F-40D9-BD35-2AA7D5D6336D}">
      <dgm:prSet/>
      <dgm:spPr>
        <a:solidFill>
          <a:srgbClr val="0070C0"/>
        </a:solidFill>
      </dgm:spPr>
      <dgm:t>
        <a:bodyPr/>
        <a:lstStyle/>
        <a:p>
          <a:endParaRPr lang="en-US"/>
        </a:p>
      </dgm:t>
    </dgm:pt>
    <dgm:pt modelId="{B3B994C0-59E0-4DD3-896F-625FC528A219}">
      <dgm:prSet phldrT="[Text]" custT="1"/>
      <dgm:spPr>
        <a:solidFill>
          <a:srgbClr val="FF9900"/>
        </a:solidFill>
      </dgm:spPr>
      <dgm:t>
        <a:bodyPr/>
        <a:lstStyle/>
        <a:p>
          <a:pPr algn="ctr"/>
          <a:r>
            <a:rPr lang="en-US" sz="2800" dirty="0" smtClean="0">
              <a:latin typeface="Calibri" panose="020F0502020204030204" pitchFamily="34" charset="0"/>
            </a:rPr>
            <a:t>New Sample</a:t>
          </a:r>
          <a:endParaRPr lang="en-US" sz="2800" dirty="0">
            <a:latin typeface="Calibri" panose="020F0502020204030204" pitchFamily="34" charset="0"/>
          </a:endParaRPr>
        </a:p>
      </dgm:t>
    </dgm:pt>
    <dgm:pt modelId="{6CB087E2-A81B-41A3-B775-4B3E777B0BF7}" type="parTrans" cxnId="{685C98CE-BA94-46D7-84E4-78F68C2AD209}">
      <dgm:prSet/>
      <dgm:spPr/>
      <dgm:t>
        <a:bodyPr/>
        <a:lstStyle/>
        <a:p>
          <a:endParaRPr lang="en-US"/>
        </a:p>
      </dgm:t>
    </dgm:pt>
    <dgm:pt modelId="{12C772D7-C012-4B61-965A-857ABCD15E7C}" type="sibTrans" cxnId="{685C98CE-BA94-46D7-84E4-78F68C2AD209}">
      <dgm:prSet/>
      <dgm:spPr/>
      <dgm:t>
        <a:bodyPr/>
        <a:lstStyle/>
        <a:p>
          <a:endParaRPr lang="en-US"/>
        </a:p>
      </dgm:t>
    </dgm:pt>
    <dgm:pt modelId="{89732822-8239-41EA-BFED-8997BB79E521}" type="pres">
      <dgm:prSet presAssocID="{135CF63C-2E4B-47D5-8F7F-E8593651B5D9}" presName="Name0" presStyleCnt="0">
        <dgm:presLayoutVars>
          <dgm:dir/>
          <dgm:resizeHandles val="exact"/>
        </dgm:presLayoutVars>
      </dgm:prSet>
      <dgm:spPr/>
      <dgm:t>
        <a:bodyPr/>
        <a:lstStyle/>
        <a:p>
          <a:endParaRPr lang="en-US"/>
        </a:p>
      </dgm:t>
    </dgm:pt>
    <dgm:pt modelId="{04F863DA-6A02-41A4-BA93-805647BAAF2E}" type="pres">
      <dgm:prSet presAssocID="{49C876BE-E9D9-4186-B2B6-234C68B760F6}" presName="node" presStyleLbl="node1" presStyleIdx="0" presStyleCnt="3" custScaleX="223571" custScaleY="48361">
        <dgm:presLayoutVars>
          <dgm:bulletEnabled val="1"/>
        </dgm:presLayoutVars>
      </dgm:prSet>
      <dgm:spPr/>
      <dgm:t>
        <a:bodyPr/>
        <a:lstStyle/>
        <a:p>
          <a:endParaRPr lang="en-US"/>
        </a:p>
      </dgm:t>
    </dgm:pt>
    <dgm:pt modelId="{2AE4987F-CCD2-483E-BDE3-DB26E8221D6E}" type="pres">
      <dgm:prSet presAssocID="{2725134E-D0EC-4490-BC5A-82CCE1DB05B5}" presName="sibTrans" presStyleLbl="sibTrans2D1" presStyleIdx="0" presStyleCnt="2"/>
      <dgm:spPr/>
      <dgm:t>
        <a:bodyPr/>
        <a:lstStyle/>
        <a:p>
          <a:endParaRPr lang="en-US"/>
        </a:p>
      </dgm:t>
    </dgm:pt>
    <dgm:pt modelId="{D6D55E59-81DE-4606-85B3-12F610B4CD7C}" type="pres">
      <dgm:prSet presAssocID="{2725134E-D0EC-4490-BC5A-82CCE1DB05B5}" presName="connectorText" presStyleLbl="sibTrans2D1" presStyleIdx="0" presStyleCnt="2"/>
      <dgm:spPr/>
      <dgm:t>
        <a:bodyPr/>
        <a:lstStyle/>
        <a:p>
          <a:endParaRPr lang="en-US"/>
        </a:p>
      </dgm:t>
    </dgm:pt>
    <dgm:pt modelId="{6B452A6B-2498-48D2-B9F2-7EDA6BC11908}" type="pres">
      <dgm:prSet presAssocID="{F8D76F6D-76CE-4AB6-B662-5AB5F9A22BF7}" presName="node" presStyleLbl="node1" presStyleIdx="1" presStyleCnt="3" custScaleX="223571" custScaleY="48361">
        <dgm:presLayoutVars>
          <dgm:bulletEnabled val="1"/>
        </dgm:presLayoutVars>
      </dgm:prSet>
      <dgm:spPr/>
      <dgm:t>
        <a:bodyPr/>
        <a:lstStyle/>
        <a:p>
          <a:endParaRPr lang="en-US"/>
        </a:p>
      </dgm:t>
    </dgm:pt>
    <dgm:pt modelId="{66157BB7-51EC-43FB-8A48-FF9E5675148B}" type="pres">
      <dgm:prSet presAssocID="{3D89902E-E447-48C1-84AB-2CD8EE701590}" presName="sibTrans" presStyleLbl="sibTrans2D1" presStyleIdx="1" presStyleCnt="2"/>
      <dgm:spPr/>
      <dgm:t>
        <a:bodyPr/>
        <a:lstStyle/>
        <a:p>
          <a:endParaRPr lang="en-US"/>
        </a:p>
      </dgm:t>
    </dgm:pt>
    <dgm:pt modelId="{D0E7770A-E9F3-44B9-904F-9A7D83599C92}" type="pres">
      <dgm:prSet presAssocID="{3D89902E-E447-48C1-84AB-2CD8EE701590}" presName="connectorText" presStyleLbl="sibTrans2D1" presStyleIdx="1" presStyleCnt="2"/>
      <dgm:spPr/>
      <dgm:t>
        <a:bodyPr/>
        <a:lstStyle/>
        <a:p>
          <a:endParaRPr lang="en-US"/>
        </a:p>
      </dgm:t>
    </dgm:pt>
    <dgm:pt modelId="{9D4FD688-BAB8-46C8-A7E8-20C11F740370}" type="pres">
      <dgm:prSet presAssocID="{B3B994C0-59E0-4DD3-896F-625FC528A219}" presName="node" presStyleLbl="node1" presStyleIdx="2" presStyleCnt="3" custScaleX="223571" custScaleY="48361">
        <dgm:presLayoutVars>
          <dgm:bulletEnabled val="1"/>
        </dgm:presLayoutVars>
      </dgm:prSet>
      <dgm:spPr/>
      <dgm:t>
        <a:bodyPr/>
        <a:lstStyle/>
        <a:p>
          <a:endParaRPr lang="en-US"/>
        </a:p>
      </dgm:t>
    </dgm:pt>
  </dgm:ptLst>
  <dgm:cxnLst>
    <dgm:cxn modelId="{A61F36C3-555A-4356-BA20-F3275813C667}" type="presOf" srcId="{B3B994C0-59E0-4DD3-896F-625FC528A219}" destId="{9D4FD688-BAB8-46C8-A7E8-20C11F740370}" srcOrd="0" destOrd="0" presId="urn:microsoft.com/office/officeart/2005/8/layout/process1"/>
    <dgm:cxn modelId="{D54B20B5-B286-4A04-8C7A-C4EA7E325DAE}" type="presOf" srcId="{2725134E-D0EC-4490-BC5A-82CCE1DB05B5}" destId="{D6D55E59-81DE-4606-85B3-12F610B4CD7C}" srcOrd="1" destOrd="0" presId="urn:microsoft.com/office/officeart/2005/8/layout/process1"/>
    <dgm:cxn modelId="{510C6BAD-B66F-461D-B301-BD8E779ABA8E}" srcId="{135CF63C-2E4B-47D5-8F7F-E8593651B5D9}" destId="{49C876BE-E9D9-4186-B2B6-234C68B760F6}" srcOrd="0" destOrd="0" parTransId="{C392245E-C824-400C-AC87-9FF2D1977B04}" sibTransId="{2725134E-D0EC-4490-BC5A-82CCE1DB05B5}"/>
    <dgm:cxn modelId="{CA1AB6FF-D2A6-409C-9760-749948251197}" type="presOf" srcId="{F8D76F6D-76CE-4AB6-B662-5AB5F9A22BF7}" destId="{6B452A6B-2498-48D2-B9F2-7EDA6BC11908}" srcOrd="0" destOrd="0" presId="urn:microsoft.com/office/officeart/2005/8/layout/process1"/>
    <dgm:cxn modelId="{8C6EC8C0-DAC7-462F-8684-EF278F108775}" type="presOf" srcId="{2725134E-D0EC-4490-BC5A-82CCE1DB05B5}" destId="{2AE4987F-CCD2-483E-BDE3-DB26E8221D6E}" srcOrd="0" destOrd="0" presId="urn:microsoft.com/office/officeart/2005/8/layout/process1"/>
    <dgm:cxn modelId="{A313B005-6DDC-4518-906D-4300CC15BFB5}" type="presOf" srcId="{3D89902E-E447-48C1-84AB-2CD8EE701590}" destId="{66157BB7-51EC-43FB-8A48-FF9E5675148B}" srcOrd="0" destOrd="0" presId="urn:microsoft.com/office/officeart/2005/8/layout/process1"/>
    <dgm:cxn modelId="{FCDD08E7-7891-46D8-A1BA-F988D1F836FA}" type="presOf" srcId="{3D89902E-E447-48C1-84AB-2CD8EE701590}" destId="{D0E7770A-E9F3-44B9-904F-9A7D83599C92}" srcOrd="1" destOrd="0" presId="urn:microsoft.com/office/officeart/2005/8/layout/process1"/>
    <dgm:cxn modelId="{8202732E-DD99-45D7-A2EF-9A2D887B6FAA}" type="presOf" srcId="{49C876BE-E9D9-4186-B2B6-234C68B760F6}" destId="{04F863DA-6A02-41A4-BA93-805647BAAF2E}" srcOrd="0" destOrd="0" presId="urn:microsoft.com/office/officeart/2005/8/layout/process1"/>
    <dgm:cxn modelId="{CD660DAF-DE5F-40D9-BD35-2AA7D5D6336D}" srcId="{135CF63C-2E4B-47D5-8F7F-E8593651B5D9}" destId="{F8D76F6D-76CE-4AB6-B662-5AB5F9A22BF7}" srcOrd="1" destOrd="0" parTransId="{C1286F13-ECF2-4BF1-A9C6-BFA65EBC0D8F}" sibTransId="{3D89902E-E447-48C1-84AB-2CD8EE701590}"/>
    <dgm:cxn modelId="{1124BD93-BD3C-455A-92F2-BD5B0F067C85}" type="presOf" srcId="{135CF63C-2E4B-47D5-8F7F-E8593651B5D9}" destId="{89732822-8239-41EA-BFED-8997BB79E521}" srcOrd="0" destOrd="0" presId="urn:microsoft.com/office/officeart/2005/8/layout/process1"/>
    <dgm:cxn modelId="{685C98CE-BA94-46D7-84E4-78F68C2AD209}" srcId="{135CF63C-2E4B-47D5-8F7F-E8593651B5D9}" destId="{B3B994C0-59E0-4DD3-896F-625FC528A219}" srcOrd="2" destOrd="0" parTransId="{6CB087E2-A81B-41A3-B775-4B3E777B0BF7}" sibTransId="{12C772D7-C012-4B61-965A-857ABCD15E7C}"/>
    <dgm:cxn modelId="{BE8BC107-6D3D-4794-B7AF-9BC4509D7E31}" type="presParOf" srcId="{89732822-8239-41EA-BFED-8997BB79E521}" destId="{04F863DA-6A02-41A4-BA93-805647BAAF2E}" srcOrd="0" destOrd="0" presId="urn:microsoft.com/office/officeart/2005/8/layout/process1"/>
    <dgm:cxn modelId="{A25FE03F-B110-4CC3-8DA3-FA08E6609DF8}" type="presParOf" srcId="{89732822-8239-41EA-BFED-8997BB79E521}" destId="{2AE4987F-CCD2-483E-BDE3-DB26E8221D6E}" srcOrd="1" destOrd="0" presId="urn:microsoft.com/office/officeart/2005/8/layout/process1"/>
    <dgm:cxn modelId="{8A8E67DC-EE40-4FAE-8014-866010644EC5}" type="presParOf" srcId="{2AE4987F-CCD2-483E-BDE3-DB26E8221D6E}" destId="{D6D55E59-81DE-4606-85B3-12F610B4CD7C}" srcOrd="0" destOrd="0" presId="urn:microsoft.com/office/officeart/2005/8/layout/process1"/>
    <dgm:cxn modelId="{2C3A5850-0114-43B0-8AD6-0DBF28129633}" type="presParOf" srcId="{89732822-8239-41EA-BFED-8997BB79E521}" destId="{6B452A6B-2498-48D2-B9F2-7EDA6BC11908}" srcOrd="2" destOrd="0" presId="urn:microsoft.com/office/officeart/2005/8/layout/process1"/>
    <dgm:cxn modelId="{21C63CAB-ECB4-442F-B67A-FCA450F02C91}" type="presParOf" srcId="{89732822-8239-41EA-BFED-8997BB79E521}" destId="{66157BB7-51EC-43FB-8A48-FF9E5675148B}" srcOrd="3" destOrd="0" presId="urn:microsoft.com/office/officeart/2005/8/layout/process1"/>
    <dgm:cxn modelId="{9CBC68D5-EDF6-4DED-AE53-B26E2390B61D}" type="presParOf" srcId="{66157BB7-51EC-43FB-8A48-FF9E5675148B}" destId="{D0E7770A-E9F3-44B9-904F-9A7D83599C92}" srcOrd="0" destOrd="0" presId="urn:microsoft.com/office/officeart/2005/8/layout/process1"/>
    <dgm:cxn modelId="{61252037-6EA4-4FBE-B43F-94E33E95EB9A}" type="presParOf" srcId="{89732822-8239-41EA-BFED-8997BB79E521}" destId="{9D4FD688-BAB8-46C8-A7E8-20C11F740370}"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62230DA-32B2-46CB-814E-B808D8F6B25A}" type="doc">
      <dgm:prSet loTypeId="urn:microsoft.com/office/officeart/2005/8/layout/hierarchy4" loCatId="relationship" qsTypeId="urn:microsoft.com/office/officeart/2005/8/quickstyle/simple1" qsCatId="simple" csTypeId="urn:microsoft.com/office/officeart/2005/8/colors/accent1_3" csCatId="accent1" phldr="1"/>
      <dgm:spPr/>
      <dgm:t>
        <a:bodyPr/>
        <a:lstStyle/>
        <a:p>
          <a:endParaRPr lang="en-US"/>
        </a:p>
      </dgm:t>
    </dgm:pt>
    <dgm:pt modelId="{792ED130-4C9C-4BFD-A895-2E4ABD2A5C6C}">
      <dgm:prSet phldrT="[Text]" custT="1"/>
      <dgm:spPr>
        <a:solidFill>
          <a:schemeClr val="bg1"/>
        </a:solidFill>
        <a:ln w="38100">
          <a:solidFill>
            <a:srgbClr val="0070C0"/>
          </a:solidFill>
        </a:ln>
      </dgm:spPr>
      <dgm:t>
        <a:bodyPr/>
        <a:lstStyle/>
        <a:p>
          <a:pPr algn="ctr"/>
          <a:r>
            <a:rPr lang="en-US" sz="2400" b="1" dirty="0" smtClean="0">
              <a:solidFill>
                <a:srgbClr val="0070C0"/>
              </a:solidFill>
              <a:latin typeface="Calibri" panose="020F0502020204030204" pitchFamily="34" charset="0"/>
            </a:rPr>
            <a:t>Criterion Validity Shrinkage</a:t>
          </a:r>
          <a:endParaRPr lang="en-US" sz="2400" b="1" dirty="0">
            <a:solidFill>
              <a:srgbClr val="0070C0"/>
            </a:solidFill>
            <a:latin typeface="Calibri" panose="020F0502020204030204" pitchFamily="34" charset="0"/>
          </a:endParaRPr>
        </a:p>
      </dgm:t>
    </dgm:pt>
    <dgm:pt modelId="{15216D16-EE55-4ED5-A128-4E5B36757526}" type="parTrans" cxnId="{4CDF3DA3-FCEB-4B27-AF56-4CA5E4008FD8}">
      <dgm:prSet/>
      <dgm:spPr/>
      <dgm:t>
        <a:bodyPr/>
        <a:lstStyle/>
        <a:p>
          <a:pPr algn="ctr"/>
          <a:endParaRPr lang="en-US"/>
        </a:p>
      </dgm:t>
    </dgm:pt>
    <dgm:pt modelId="{E8083EAC-5139-44C4-96FF-1C0A9EAA0A8F}" type="sibTrans" cxnId="{4CDF3DA3-FCEB-4B27-AF56-4CA5E4008FD8}">
      <dgm:prSet/>
      <dgm:spPr/>
      <dgm:t>
        <a:bodyPr/>
        <a:lstStyle/>
        <a:p>
          <a:pPr algn="ctr"/>
          <a:endParaRPr lang="en-US"/>
        </a:p>
      </dgm:t>
    </dgm:pt>
    <dgm:pt modelId="{1D38F505-264A-48BE-9C2D-B6267690D289}">
      <dgm:prSet phldrT="[Text]" custT="1"/>
      <dgm:spPr>
        <a:solidFill>
          <a:schemeClr val="bg1"/>
        </a:solidFill>
        <a:ln w="38100">
          <a:solidFill>
            <a:srgbClr val="00B050"/>
          </a:solidFill>
        </a:ln>
      </dgm:spPr>
      <dgm:t>
        <a:bodyPr/>
        <a:lstStyle/>
        <a:p>
          <a:pPr algn="ctr"/>
          <a:r>
            <a:rPr lang="en-US" sz="2400" b="1" dirty="0" smtClean="0">
              <a:solidFill>
                <a:srgbClr val="00B050"/>
              </a:solidFill>
              <a:latin typeface="Calibri" panose="020F0502020204030204" pitchFamily="34" charset="0"/>
            </a:rPr>
            <a:t>Diversity Shrinkage</a:t>
          </a:r>
          <a:endParaRPr lang="en-US" sz="2400" b="1" dirty="0">
            <a:solidFill>
              <a:srgbClr val="00B050"/>
            </a:solidFill>
            <a:latin typeface="Calibri" panose="020F0502020204030204" pitchFamily="34" charset="0"/>
          </a:endParaRPr>
        </a:p>
      </dgm:t>
    </dgm:pt>
    <dgm:pt modelId="{7C06A558-4BC3-4E54-8E05-3B934ABED8ED}" type="parTrans" cxnId="{9EB69A3D-DE6D-4BA5-B2EE-A9B0363B9467}">
      <dgm:prSet/>
      <dgm:spPr/>
      <dgm:t>
        <a:bodyPr/>
        <a:lstStyle/>
        <a:p>
          <a:pPr algn="ctr"/>
          <a:endParaRPr lang="en-US"/>
        </a:p>
      </dgm:t>
    </dgm:pt>
    <dgm:pt modelId="{08791F9B-FF87-47A3-AD45-D3D67C661778}" type="sibTrans" cxnId="{9EB69A3D-DE6D-4BA5-B2EE-A9B0363B9467}">
      <dgm:prSet/>
      <dgm:spPr/>
      <dgm:t>
        <a:bodyPr/>
        <a:lstStyle/>
        <a:p>
          <a:pPr algn="ctr"/>
          <a:endParaRPr lang="en-US"/>
        </a:p>
      </dgm:t>
    </dgm:pt>
    <dgm:pt modelId="{9FAE765A-3E45-41DD-9DDE-EFB877D5CA03}" type="pres">
      <dgm:prSet presAssocID="{162230DA-32B2-46CB-814E-B808D8F6B25A}" presName="Name0" presStyleCnt="0">
        <dgm:presLayoutVars>
          <dgm:chPref val="1"/>
          <dgm:dir/>
          <dgm:animOne val="branch"/>
          <dgm:animLvl val="lvl"/>
          <dgm:resizeHandles/>
        </dgm:presLayoutVars>
      </dgm:prSet>
      <dgm:spPr/>
      <dgm:t>
        <a:bodyPr/>
        <a:lstStyle/>
        <a:p>
          <a:endParaRPr lang="en-US"/>
        </a:p>
      </dgm:t>
    </dgm:pt>
    <dgm:pt modelId="{1698C098-5335-434F-B9B2-A43583115548}" type="pres">
      <dgm:prSet presAssocID="{792ED130-4C9C-4BFD-A895-2E4ABD2A5C6C}" presName="vertOne" presStyleCnt="0"/>
      <dgm:spPr/>
      <dgm:t>
        <a:bodyPr/>
        <a:lstStyle/>
        <a:p>
          <a:endParaRPr lang="en-US"/>
        </a:p>
      </dgm:t>
    </dgm:pt>
    <dgm:pt modelId="{6D38F731-FFE8-45F8-BCCF-05759A86D603}" type="pres">
      <dgm:prSet presAssocID="{792ED130-4C9C-4BFD-A895-2E4ABD2A5C6C}" presName="txOne" presStyleLbl="node0" presStyleIdx="0" presStyleCnt="2">
        <dgm:presLayoutVars>
          <dgm:chPref val="3"/>
        </dgm:presLayoutVars>
      </dgm:prSet>
      <dgm:spPr/>
      <dgm:t>
        <a:bodyPr/>
        <a:lstStyle/>
        <a:p>
          <a:endParaRPr lang="en-US"/>
        </a:p>
      </dgm:t>
    </dgm:pt>
    <dgm:pt modelId="{D6A54E58-DB5B-4DA5-BBD7-FBC9A0B076EB}" type="pres">
      <dgm:prSet presAssocID="{792ED130-4C9C-4BFD-A895-2E4ABD2A5C6C}" presName="horzOne" presStyleCnt="0"/>
      <dgm:spPr/>
      <dgm:t>
        <a:bodyPr/>
        <a:lstStyle/>
        <a:p>
          <a:endParaRPr lang="en-US"/>
        </a:p>
      </dgm:t>
    </dgm:pt>
    <dgm:pt modelId="{D8D0C8A7-7AB9-42BB-9413-EFC505470CE4}" type="pres">
      <dgm:prSet presAssocID="{E8083EAC-5139-44C4-96FF-1C0A9EAA0A8F}" presName="sibSpaceOne" presStyleCnt="0"/>
      <dgm:spPr/>
      <dgm:t>
        <a:bodyPr/>
        <a:lstStyle/>
        <a:p>
          <a:endParaRPr lang="en-US"/>
        </a:p>
      </dgm:t>
    </dgm:pt>
    <dgm:pt modelId="{EA96B2C4-157E-4785-9970-0EEC18E7995A}" type="pres">
      <dgm:prSet presAssocID="{1D38F505-264A-48BE-9C2D-B6267690D289}" presName="vertOne" presStyleCnt="0"/>
      <dgm:spPr/>
      <dgm:t>
        <a:bodyPr/>
        <a:lstStyle/>
        <a:p>
          <a:endParaRPr lang="en-US"/>
        </a:p>
      </dgm:t>
    </dgm:pt>
    <dgm:pt modelId="{CC108C2D-4FD1-4643-88C6-6CC4A3CD7367}" type="pres">
      <dgm:prSet presAssocID="{1D38F505-264A-48BE-9C2D-B6267690D289}" presName="txOne" presStyleLbl="node0" presStyleIdx="1" presStyleCnt="2">
        <dgm:presLayoutVars>
          <dgm:chPref val="3"/>
        </dgm:presLayoutVars>
      </dgm:prSet>
      <dgm:spPr/>
      <dgm:t>
        <a:bodyPr/>
        <a:lstStyle/>
        <a:p>
          <a:endParaRPr lang="en-US"/>
        </a:p>
      </dgm:t>
    </dgm:pt>
    <dgm:pt modelId="{AA08A26B-9E03-4CB8-81AD-74FC330EC47E}" type="pres">
      <dgm:prSet presAssocID="{1D38F505-264A-48BE-9C2D-B6267690D289}" presName="horzOne" presStyleCnt="0"/>
      <dgm:spPr/>
      <dgm:t>
        <a:bodyPr/>
        <a:lstStyle/>
        <a:p>
          <a:endParaRPr lang="en-US"/>
        </a:p>
      </dgm:t>
    </dgm:pt>
  </dgm:ptLst>
  <dgm:cxnLst>
    <dgm:cxn modelId="{FA1B8233-2B0C-49AD-A498-C1F82E137F1F}" type="presOf" srcId="{162230DA-32B2-46CB-814E-B808D8F6B25A}" destId="{9FAE765A-3E45-41DD-9DDE-EFB877D5CA03}" srcOrd="0" destOrd="0" presId="urn:microsoft.com/office/officeart/2005/8/layout/hierarchy4"/>
    <dgm:cxn modelId="{9EB69A3D-DE6D-4BA5-B2EE-A9B0363B9467}" srcId="{162230DA-32B2-46CB-814E-B808D8F6B25A}" destId="{1D38F505-264A-48BE-9C2D-B6267690D289}" srcOrd="1" destOrd="0" parTransId="{7C06A558-4BC3-4E54-8E05-3B934ABED8ED}" sibTransId="{08791F9B-FF87-47A3-AD45-D3D67C661778}"/>
    <dgm:cxn modelId="{C50BA0DF-761B-423C-A36F-2FB03280FD2A}" type="presOf" srcId="{1D38F505-264A-48BE-9C2D-B6267690D289}" destId="{CC108C2D-4FD1-4643-88C6-6CC4A3CD7367}" srcOrd="0" destOrd="0" presId="urn:microsoft.com/office/officeart/2005/8/layout/hierarchy4"/>
    <dgm:cxn modelId="{4CDF3DA3-FCEB-4B27-AF56-4CA5E4008FD8}" srcId="{162230DA-32B2-46CB-814E-B808D8F6B25A}" destId="{792ED130-4C9C-4BFD-A895-2E4ABD2A5C6C}" srcOrd="0" destOrd="0" parTransId="{15216D16-EE55-4ED5-A128-4E5B36757526}" sibTransId="{E8083EAC-5139-44C4-96FF-1C0A9EAA0A8F}"/>
    <dgm:cxn modelId="{0BA376D4-50C1-40CD-8F89-082147A9C324}" type="presOf" srcId="{792ED130-4C9C-4BFD-A895-2E4ABD2A5C6C}" destId="{6D38F731-FFE8-45F8-BCCF-05759A86D603}" srcOrd="0" destOrd="0" presId="urn:microsoft.com/office/officeart/2005/8/layout/hierarchy4"/>
    <dgm:cxn modelId="{17AD4AD5-B5F6-4D4D-A312-ACD6E4A57C7D}" type="presParOf" srcId="{9FAE765A-3E45-41DD-9DDE-EFB877D5CA03}" destId="{1698C098-5335-434F-B9B2-A43583115548}" srcOrd="0" destOrd="0" presId="urn:microsoft.com/office/officeart/2005/8/layout/hierarchy4"/>
    <dgm:cxn modelId="{F0DD96E6-CDAC-495E-95E6-54C445ACBFA5}" type="presParOf" srcId="{1698C098-5335-434F-B9B2-A43583115548}" destId="{6D38F731-FFE8-45F8-BCCF-05759A86D603}" srcOrd="0" destOrd="0" presId="urn:microsoft.com/office/officeart/2005/8/layout/hierarchy4"/>
    <dgm:cxn modelId="{EB97C61A-A020-446D-AC60-9229889AEA9C}" type="presParOf" srcId="{1698C098-5335-434F-B9B2-A43583115548}" destId="{D6A54E58-DB5B-4DA5-BBD7-FBC9A0B076EB}" srcOrd="1" destOrd="0" presId="urn:microsoft.com/office/officeart/2005/8/layout/hierarchy4"/>
    <dgm:cxn modelId="{D866019A-2F63-42CC-A6B6-FD46A7B58051}" type="presParOf" srcId="{9FAE765A-3E45-41DD-9DDE-EFB877D5CA03}" destId="{D8D0C8A7-7AB9-42BB-9413-EFC505470CE4}" srcOrd="1" destOrd="0" presId="urn:microsoft.com/office/officeart/2005/8/layout/hierarchy4"/>
    <dgm:cxn modelId="{9F5023AA-CC74-42FA-AFCF-324BA03CEC1C}" type="presParOf" srcId="{9FAE765A-3E45-41DD-9DDE-EFB877D5CA03}" destId="{EA96B2C4-157E-4785-9970-0EEC18E7995A}" srcOrd="2" destOrd="0" presId="urn:microsoft.com/office/officeart/2005/8/layout/hierarchy4"/>
    <dgm:cxn modelId="{B73A1ED5-0B93-490F-873C-F5589689CB54}" type="presParOf" srcId="{EA96B2C4-157E-4785-9970-0EEC18E7995A}" destId="{CC108C2D-4FD1-4643-88C6-6CC4A3CD7367}" srcOrd="0" destOrd="0" presId="urn:microsoft.com/office/officeart/2005/8/layout/hierarchy4"/>
    <dgm:cxn modelId="{7356DEDB-7E5B-46C9-9A3B-B40E7A10916D}" type="presParOf" srcId="{EA96B2C4-157E-4785-9970-0EEC18E7995A}" destId="{AA08A26B-9E03-4CB8-81AD-74FC330EC47E}"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08B6AD-3D69-4EB7-B4B4-D7BD757C412A}"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D86AE0B4-A826-47DA-BBC9-F27ACE1063F0}">
      <dgm:prSet phldrT="[Text]" custT="1"/>
      <dgm:spPr>
        <a:solidFill>
          <a:srgbClr val="FF9900"/>
        </a:solidFill>
        <a:ln>
          <a:solidFill>
            <a:srgbClr val="FF9900"/>
          </a:solidFill>
        </a:ln>
      </dgm:spPr>
      <dgm:t>
        <a:bodyPr/>
        <a:lstStyle/>
        <a:p>
          <a:r>
            <a:rPr lang="en-US" sz="1800" b="1" dirty="0" smtClean="0">
              <a:latin typeface="Calibri" panose="020F0502020204030204" pitchFamily="34" charset="0"/>
            </a:rPr>
            <a:t>Step 1</a:t>
          </a:r>
          <a:endParaRPr lang="en-US" sz="1800" b="1" dirty="0">
            <a:latin typeface="Calibri" panose="020F0502020204030204" pitchFamily="34" charset="0"/>
          </a:endParaRPr>
        </a:p>
      </dgm:t>
    </dgm:pt>
    <dgm:pt modelId="{13DEEE00-2A8E-4F2D-B19B-8E9E20957FED}" type="parTrans" cxnId="{0AAE655F-1B7E-43AE-98BB-55438A6BBD80}">
      <dgm:prSet/>
      <dgm:spPr/>
      <dgm:t>
        <a:bodyPr/>
        <a:lstStyle/>
        <a:p>
          <a:endParaRPr lang="en-US" sz="1800">
            <a:latin typeface="Calibri" panose="020F0502020204030204" pitchFamily="34" charset="0"/>
          </a:endParaRPr>
        </a:p>
      </dgm:t>
    </dgm:pt>
    <dgm:pt modelId="{963FDB13-35DF-4943-BA53-D68293C7BE05}" type="sibTrans" cxnId="{0AAE655F-1B7E-43AE-98BB-55438A6BBD80}">
      <dgm:prSet/>
      <dgm:spPr/>
      <dgm:t>
        <a:bodyPr/>
        <a:lstStyle/>
        <a:p>
          <a:endParaRPr lang="en-US" sz="1800">
            <a:latin typeface="Calibri" panose="020F0502020204030204" pitchFamily="34" charset="0"/>
          </a:endParaRPr>
        </a:p>
      </dgm:t>
    </dgm:pt>
    <dgm:pt modelId="{6AA2C38B-A2E9-4635-8572-CFAC8BDA1CD6}">
      <dgm:prSet phldrT="[Text]" custT="1"/>
      <dgm:spPr>
        <a:solidFill>
          <a:srgbClr val="FF9900"/>
        </a:solidFill>
        <a:ln>
          <a:solidFill>
            <a:srgbClr val="FF9900"/>
          </a:solidFill>
        </a:ln>
      </dgm:spPr>
      <dgm:t>
        <a:bodyPr/>
        <a:lstStyle/>
        <a:p>
          <a:r>
            <a:rPr lang="en-US" sz="1800" b="1" dirty="0" smtClean="0">
              <a:latin typeface="Calibri" panose="020F0502020204030204" pitchFamily="34" charset="0"/>
            </a:rPr>
            <a:t>Step 2</a:t>
          </a:r>
          <a:endParaRPr lang="en-US" sz="1800" b="1" dirty="0">
            <a:latin typeface="Calibri" panose="020F0502020204030204" pitchFamily="34" charset="0"/>
          </a:endParaRPr>
        </a:p>
      </dgm:t>
    </dgm:pt>
    <dgm:pt modelId="{9A4E3ADC-4AAA-4E13-9882-AD4EED02BAB1}" type="parTrans" cxnId="{507D465D-B128-402D-9AF8-B09F023EAED2}">
      <dgm:prSet/>
      <dgm:spPr/>
      <dgm:t>
        <a:bodyPr/>
        <a:lstStyle/>
        <a:p>
          <a:endParaRPr lang="en-US" sz="1800">
            <a:latin typeface="Calibri" panose="020F0502020204030204" pitchFamily="34" charset="0"/>
          </a:endParaRPr>
        </a:p>
      </dgm:t>
    </dgm:pt>
    <dgm:pt modelId="{56BE4A1D-D106-44EB-AFFA-A29B21E405F1}" type="sibTrans" cxnId="{507D465D-B128-402D-9AF8-B09F023EAED2}">
      <dgm:prSet/>
      <dgm:spPr/>
      <dgm:t>
        <a:bodyPr/>
        <a:lstStyle/>
        <a:p>
          <a:endParaRPr lang="en-US" sz="1800">
            <a:latin typeface="Calibri" panose="020F0502020204030204" pitchFamily="34" charset="0"/>
          </a:endParaRPr>
        </a:p>
      </dgm:t>
    </dgm:pt>
    <dgm:pt modelId="{97094EA3-A860-4CD4-BF27-548C9632D29E}">
      <dgm:prSet phldrT="[Text]" custT="1"/>
      <dgm:spPr>
        <a:solidFill>
          <a:srgbClr val="FF9900"/>
        </a:solidFill>
        <a:ln>
          <a:solidFill>
            <a:srgbClr val="FF9900"/>
          </a:solidFill>
        </a:ln>
      </dgm:spPr>
      <dgm:t>
        <a:bodyPr/>
        <a:lstStyle/>
        <a:p>
          <a:r>
            <a:rPr lang="en-US" sz="1800" b="1" smtClean="0">
              <a:latin typeface="Calibri" panose="020F0502020204030204" pitchFamily="34" charset="0"/>
            </a:rPr>
            <a:t>Step</a:t>
          </a:r>
          <a:r>
            <a:rPr lang="en-US" sz="1800" smtClean="0">
              <a:latin typeface="Calibri" panose="020F0502020204030204" pitchFamily="34" charset="0"/>
            </a:rPr>
            <a:t> </a:t>
          </a:r>
          <a:r>
            <a:rPr lang="en-US" sz="1800" b="1" smtClean="0">
              <a:latin typeface="Calibri" panose="020F0502020204030204" pitchFamily="34" charset="0"/>
            </a:rPr>
            <a:t>3</a:t>
          </a:r>
          <a:endParaRPr lang="en-US" sz="1800" b="1" dirty="0">
            <a:latin typeface="Calibri" panose="020F0502020204030204" pitchFamily="34" charset="0"/>
          </a:endParaRPr>
        </a:p>
      </dgm:t>
    </dgm:pt>
    <dgm:pt modelId="{3B8053D2-E0D6-49CB-AE43-21689B0E3FCC}" type="parTrans" cxnId="{964257A2-26AC-47E5-899C-2B2B889E3E8E}">
      <dgm:prSet/>
      <dgm:spPr/>
      <dgm:t>
        <a:bodyPr/>
        <a:lstStyle/>
        <a:p>
          <a:endParaRPr lang="en-US" sz="1800">
            <a:latin typeface="Calibri" panose="020F0502020204030204" pitchFamily="34" charset="0"/>
          </a:endParaRPr>
        </a:p>
      </dgm:t>
    </dgm:pt>
    <dgm:pt modelId="{8218ED35-8471-4A78-9752-B9466AA49C49}" type="sibTrans" cxnId="{964257A2-26AC-47E5-899C-2B2B889E3E8E}">
      <dgm:prSet/>
      <dgm:spPr/>
      <dgm:t>
        <a:bodyPr/>
        <a:lstStyle/>
        <a:p>
          <a:endParaRPr lang="en-US" sz="1800">
            <a:latin typeface="Calibri" panose="020F0502020204030204" pitchFamily="34" charset="0"/>
          </a:endParaRPr>
        </a:p>
      </dgm:t>
    </dgm:pt>
    <dgm:pt modelId="{92D4FE35-E970-4AD9-A4C7-0B31D4468CA2}">
      <dgm:prSet phldrT="[Text]" custT="1"/>
      <dgm:spPr>
        <a:solidFill>
          <a:srgbClr val="FF9900"/>
        </a:solidFill>
        <a:ln>
          <a:solidFill>
            <a:srgbClr val="FF9900"/>
          </a:solidFill>
        </a:ln>
      </dgm:spPr>
      <dgm:t>
        <a:bodyPr/>
        <a:lstStyle/>
        <a:p>
          <a:r>
            <a:rPr lang="en-US" sz="1800" b="1" smtClean="0">
              <a:latin typeface="Calibri" panose="020F0502020204030204" pitchFamily="34" charset="0"/>
            </a:rPr>
            <a:t>Step 4</a:t>
          </a:r>
          <a:endParaRPr lang="en-US" sz="1800" b="1" dirty="0">
            <a:latin typeface="Calibri" panose="020F0502020204030204" pitchFamily="34" charset="0"/>
          </a:endParaRPr>
        </a:p>
      </dgm:t>
    </dgm:pt>
    <dgm:pt modelId="{81B40C57-B509-4FF8-946B-68B79E465E57}" type="parTrans" cxnId="{08DD5AD1-32BE-4688-8F75-514D09C0654D}">
      <dgm:prSet/>
      <dgm:spPr/>
      <dgm:t>
        <a:bodyPr/>
        <a:lstStyle/>
        <a:p>
          <a:endParaRPr lang="en-US" sz="1800">
            <a:latin typeface="Calibri" panose="020F0502020204030204" pitchFamily="34" charset="0"/>
          </a:endParaRPr>
        </a:p>
      </dgm:t>
    </dgm:pt>
    <dgm:pt modelId="{525892ED-9D2E-4480-98C9-833767994631}" type="sibTrans" cxnId="{08DD5AD1-32BE-4688-8F75-514D09C0654D}">
      <dgm:prSet/>
      <dgm:spPr/>
      <dgm:t>
        <a:bodyPr/>
        <a:lstStyle/>
        <a:p>
          <a:endParaRPr lang="en-US" sz="1800">
            <a:latin typeface="Calibri" panose="020F0502020204030204" pitchFamily="34" charset="0"/>
          </a:endParaRPr>
        </a:p>
      </dgm:t>
    </dgm:pt>
    <dgm:pt modelId="{26B7DEB5-1B5A-4A62-B196-F9EBE496574F}">
      <dgm:prSet phldrT="[Text]" custT="1"/>
      <dgm:spPr>
        <a:solidFill>
          <a:srgbClr val="FF9900"/>
        </a:solidFill>
        <a:ln>
          <a:solidFill>
            <a:srgbClr val="FF9900"/>
          </a:solidFill>
        </a:ln>
      </dgm:spPr>
      <dgm:t>
        <a:bodyPr/>
        <a:lstStyle/>
        <a:p>
          <a:r>
            <a:rPr lang="en-US" sz="1800" b="1" smtClean="0">
              <a:latin typeface="Calibri" panose="020F0502020204030204" pitchFamily="34" charset="0"/>
            </a:rPr>
            <a:t>Step 5</a:t>
          </a:r>
          <a:endParaRPr lang="en-US" sz="1800" b="1" dirty="0">
            <a:latin typeface="Calibri" panose="020F0502020204030204" pitchFamily="34" charset="0"/>
          </a:endParaRPr>
        </a:p>
      </dgm:t>
    </dgm:pt>
    <dgm:pt modelId="{537880AB-95BA-4B15-B25A-278442F7013D}" type="parTrans" cxnId="{40A02375-CD7C-4F67-B36F-2076C9676519}">
      <dgm:prSet/>
      <dgm:spPr/>
      <dgm:t>
        <a:bodyPr/>
        <a:lstStyle/>
        <a:p>
          <a:endParaRPr lang="en-US" sz="1800">
            <a:latin typeface="Calibri" panose="020F0502020204030204" pitchFamily="34" charset="0"/>
          </a:endParaRPr>
        </a:p>
      </dgm:t>
    </dgm:pt>
    <dgm:pt modelId="{8D1009FE-E0BB-41D2-A765-852E8098603E}" type="sibTrans" cxnId="{40A02375-CD7C-4F67-B36F-2076C9676519}">
      <dgm:prSet/>
      <dgm:spPr/>
      <dgm:t>
        <a:bodyPr/>
        <a:lstStyle/>
        <a:p>
          <a:endParaRPr lang="en-US" sz="1800">
            <a:latin typeface="Calibri" panose="020F0502020204030204" pitchFamily="34" charset="0"/>
          </a:endParaRPr>
        </a:p>
      </dgm:t>
    </dgm:pt>
    <dgm:pt modelId="{6AC5A8F9-6CE8-4596-AC2E-6DFD041EDB91}">
      <dgm:prSet custT="1"/>
      <dgm:spPr>
        <a:ln>
          <a:solidFill>
            <a:srgbClr val="FF9900"/>
          </a:solidFill>
        </a:ln>
      </dgm:spPr>
      <dgm:t>
        <a:bodyPr/>
        <a:lstStyle/>
        <a:p>
          <a:r>
            <a:rPr lang="en-US" sz="1600" dirty="0" smtClean="0">
              <a:solidFill>
                <a:srgbClr val="002060"/>
              </a:solidFill>
              <a:latin typeface="Calibri" panose="020F0502020204030204" pitchFamily="34" charset="0"/>
            </a:rPr>
            <a:t>Generate Calibration &amp; Validation Samples</a:t>
          </a:r>
          <a:endParaRPr lang="en-US" sz="1600" dirty="0">
            <a:solidFill>
              <a:srgbClr val="002060"/>
            </a:solidFill>
            <a:latin typeface="Calibri" panose="020F0502020204030204" pitchFamily="34" charset="0"/>
          </a:endParaRPr>
        </a:p>
      </dgm:t>
    </dgm:pt>
    <dgm:pt modelId="{7B70591D-AEF0-4F8C-8F1C-479DFBF5948C}" type="parTrans" cxnId="{71BCE903-3A3F-4DE6-96D0-247468B7073C}">
      <dgm:prSet/>
      <dgm:spPr/>
      <dgm:t>
        <a:bodyPr/>
        <a:lstStyle/>
        <a:p>
          <a:endParaRPr lang="en-US" sz="1800">
            <a:latin typeface="Calibri" panose="020F0502020204030204" pitchFamily="34" charset="0"/>
          </a:endParaRPr>
        </a:p>
      </dgm:t>
    </dgm:pt>
    <dgm:pt modelId="{A0CD1019-2E56-472B-BBEC-F12CA8907529}" type="sibTrans" cxnId="{71BCE903-3A3F-4DE6-96D0-247468B7073C}">
      <dgm:prSet/>
      <dgm:spPr/>
      <dgm:t>
        <a:bodyPr/>
        <a:lstStyle/>
        <a:p>
          <a:endParaRPr lang="en-US" sz="1800">
            <a:latin typeface="Calibri" panose="020F0502020204030204" pitchFamily="34" charset="0"/>
          </a:endParaRPr>
        </a:p>
      </dgm:t>
    </dgm:pt>
    <dgm:pt modelId="{D02EBDDB-D81E-4FBD-ABF7-69C38059308F}">
      <dgm:prSet custT="1"/>
      <dgm:spPr>
        <a:ln>
          <a:solidFill>
            <a:srgbClr val="FF9900"/>
          </a:solidFill>
        </a:ln>
      </dgm:spPr>
      <dgm:t>
        <a:bodyPr/>
        <a:lstStyle/>
        <a:p>
          <a:r>
            <a:rPr lang="en-US" sz="1600" dirty="0" smtClean="0">
              <a:solidFill>
                <a:srgbClr val="002060"/>
              </a:solidFill>
              <a:latin typeface="Calibri" panose="020F0502020204030204" pitchFamily="34" charset="0"/>
            </a:rPr>
            <a:t>Run TROF program (De Corte, 2006) for calibration samples and obtain Pareto-optimal weights</a:t>
          </a:r>
          <a:endParaRPr lang="en-US" sz="1600" dirty="0">
            <a:solidFill>
              <a:srgbClr val="002060"/>
            </a:solidFill>
            <a:latin typeface="Calibri" panose="020F0502020204030204" pitchFamily="34" charset="0"/>
          </a:endParaRPr>
        </a:p>
      </dgm:t>
    </dgm:pt>
    <dgm:pt modelId="{1D245B41-EFAF-4931-A30B-7C162743B0B3}" type="parTrans" cxnId="{5E15ECA8-83DC-40E0-AE34-73419EF6548F}">
      <dgm:prSet/>
      <dgm:spPr/>
      <dgm:t>
        <a:bodyPr/>
        <a:lstStyle/>
        <a:p>
          <a:endParaRPr lang="en-US" sz="1800">
            <a:latin typeface="Calibri" panose="020F0502020204030204" pitchFamily="34" charset="0"/>
          </a:endParaRPr>
        </a:p>
      </dgm:t>
    </dgm:pt>
    <dgm:pt modelId="{1C9DDE37-20BD-48C6-9F55-644A837FEA80}" type="sibTrans" cxnId="{5E15ECA8-83DC-40E0-AE34-73419EF6548F}">
      <dgm:prSet/>
      <dgm:spPr/>
      <dgm:t>
        <a:bodyPr/>
        <a:lstStyle/>
        <a:p>
          <a:endParaRPr lang="en-US" sz="1800">
            <a:latin typeface="Calibri" panose="020F0502020204030204" pitchFamily="34" charset="0"/>
          </a:endParaRPr>
        </a:p>
      </dgm:t>
    </dgm:pt>
    <dgm:pt modelId="{7301AD71-96DA-4CE8-ADE4-B0BC32614428}">
      <dgm:prSet custT="1"/>
      <dgm:spPr>
        <a:ln>
          <a:solidFill>
            <a:srgbClr val="FF9900"/>
          </a:solidFill>
        </a:ln>
      </dgm:spPr>
      <dgm:t>
        <a:bodyPr/>
        <a:lstStyle/>
        <a:p>
          <a:r>
            <a:rPr lang="en-US" sz="1600" dirty="0" smtClean="0">
              <a:solidFill>
                <a:srgbClr val="002060"/>
              </a:solidFill>
              <a:latin typeface="Calibri" panose="020F0502020204030204" pitchFamily="34" charset="0"/>
            </a:rPr>
            <a:t>Calculate Pareto-optimally weighted job performance criterion validity and diversity for calibration and validation samples</a:t>
          </a:r>
          <a:endParaRPr lang="en-US" sz="1600" dirty="0">
            <a:solidFill>
              <a:srgbClr val="002060"/>
            </a:solidFill>
            <a:latin typeface="Calibri" panose="020F0502020204030204" pitchFamily="34" charset="0"/>
          </a:endParaRPr>
        </a:p>
      </dgm:t>
    </dgm:pt>
    <dgm:pt modelId="{E9350330-1D57-4766-A325-B7479608BD24}" type="parTrans" cxnId="{70DBB61D-1C28-4094-AA5A-B2F461A3D142}">
      <dgm:prSet/>
      <dgm:spPr/>
      <dgm:t>
        <a:bodyPr/>
        <a:lstStyle/>
        <a:p>
          <a:endParaRPr lang="en-US" sz="1800">
            <a:latin typeface="Calibri" panose="020F0502020204030204" pitchFamily="34" charset="0"/>
          </a:endParaRPr>
        </a:p>
      </dgm:t>
    </dgm:pt>
    <dgm:pt modelId="{FFB5FC2E-4FC1-4AE5-945D-1F68720DDF44}" type="sibTrans" cxnId="{70DBB61D-1C28-4094-AA5A-B2F461A3D142}">
      <dgm:prSet/>
      <dgm:spPr/>
      <dgm:t>
        <a:bodyPr/>
        <a:lstStyle/>
        <a:p>
          <a:endParaRPr lang="en-US" sz="1800">
            <a:latin typeface="Calibri" panose="020F0502020204030204" pitchFamily="34" charset="0"/>
          </a:endParaRPr>
        </a:p>
      </dgm:t>
    </dgm:pt>
    <dgm:pt modelId="{83ED6934-64EC-4C41-9C89-86A2B208053C}">
      <dgm:prSet custT="1"/>
      <dgm:spPr>
        <a:ln>
          <a:solidFill>
            <a:srgbClr val="FF9900"/>
          </a:solidFill>
        </a:ln>
      </dgm:spPr>
      <dgm:t>
        <a:bodyPr/>
        <a:lstStyle/>
        <a:p>
          <a:r>
            <a:rPr lang="en-US" sz="1600" dirty="0" smtClean="0">
              <a:solidFill>
                <a:srgbClr val="002060"/>
              </a:solidFill>
              <a:latin typeface="Calibri" panose="020F0502020204030204" pitchFamily="34" charset="0"/>
            </a:rPr>
            <a:t>Calculate unit-weighted job performance criterion validity and unit-weighted diversity</a:t>
          </a:r>
          <a:endParaRPr lang="en-US" sz="1600" dirty="0">
            <a:solidFill>
              <a:srgbClr val="002060"/>
            </a:solidFill>
            <a:latin typeface="Calibri" panose="020F0502020204030204" pitchFamily="34" charset="0"/>
          </a:endParaRPr>
        </a:p>
      </dgm:t>
    </dgm:pt>
    <dgm:pt modelId="{B1E5894E-32C0-4DD5-9098-FF53D76D8AD9}" type="parTrans" cxnId="{73D1FF2A-9037-4BCC-9046-52A542BD6D6E}">
      <dgm:prSet/>
      <dgm:spPr/>
      <dgm:t>
        <a:bodyPr/>
        <a:lstStyle/>
        <a:p>
          <a:endParaRPr lang="en-US" sz="1800">
            <a:latin typeface="Calibri" panose="020F0502020204030204" pitchFamily="34" charset="0"/>
          </a:endParaRPr>
        </a:p>
      </dgm:t>
    </dgm:pt>
    <dgm:pt modelId="{B38306EE-8360-413A-8BBF-B85D749E98A5}" type="sibTrans" cxnId="{73D1FF2A-9037-4BCC-9046-52A542BD6D6E}">
      <dgm:prSet/>
      <dgm:spPr/>
      <dgm:t>
        <a:bodyPr/>
        <a:lstStyle/>
        <a:p>
          <a:endParaRPr lang="en-US" sz="1800">
            <a:latin typeface="Calibri" panose="020F0502020204030204" pitchFamily="34" charset="0"/>
          </a:endParaRPr>
        </a:p>
      </dgm:t>
    </dgm:pt>
    <dgm:pt modelId="{288CD146-5832-44DF-AEE6-F169842D8894}">
      <dgm:prSet custT="1"/>
      <dgm:spPr>
        <a:ln>
          <a:solidFill>
            <a:srgbClr val="FF9900"/>
          </a:solidFill>
        </a:ln>
      </dgm:spPr>
      <dgm:t>
        <a:bodyPr/>
        <a:lstStyle/>
        <a:p>
          <a:r>
            <a:rPr lang="en-US" sz="1600" dirty="0" smtClean="0">
              <a:solidFill>
                <a:srgbClr val="002060"/>
              </a:solidFill>
              <a:latin typeface="Calibri" panose="020F0502020204030204" pitchFamily="34" charset="0"/>
            </a:rPr>
            <a:t>Aggregate and Plot</a:t>
          </a:r>
          <a:endParaRPr lang="en-US" sz="1600" dirty="0">
            <a:solidFill>
              <a:srgbClr val="002060"/>
            </a:solidFill>
            <a:latin typeface="Calibri" panose="020F0502020204030204" pitchFamily="34" charset="0"/>
          </a:endParaRPr>
        </a:p>
      </dgm:t>
    </dgm:pt>
    <dgm:pt modelId="{86593E55-0462-495D-9A12-806D7E3751DE}" type="parTrans" cxnId="{E57CAD96-BCCF-4BB6-A45A-AFB8EDD1821E}">
      <dgm:prSet/>
      <dgm:spPr/>
      <dgm:t>
        <a:bodyPr/>
        <a:lstStyle/>
        <a:p>
          <a:endParaRPr lang="en-US" sz="1800">
            <a:latin typeface="Calibri" panose="020F0502020204030204" pitchFamily="34" charset="0"/>
          </a:endParaRPr>
        </a:p>
      </dgm:t>
    </dgm:pt>
    <dgm:pt modelId="{E2FF8A0D-CD9D-4339-B9D5-D48F914511CB}" type="sibTrans" cxnId="{E57CAD96-BCCF-4BB6-A45A-AFB8EDD1821E}">
      <dgm:prSet/>
      <dgm:spPr/>
      <dgm:t>
        <a:bodyPr/>
        <a:lstStyle/>
        <a:p>
          <a:endParaRPr lang="en-US" sz="1800">
            <a:latin typeface="Calibri" panose="020F0502020204030204" pitchFamily="34" charset="0"/>
          </a:endParaRPr>
        </a:p>
      </dgm:t>
    </dgm:pt>
    <dgm:pt modelId="{6E14D7F8-9382-442E-9F88-DD065A3A628C}" type="pres">
      <dgm:prSet presAssocID="{4B08B6AD-3D69-4EB7-B4B4-D7BD757C412A}" presName="linearFlow" presStyleCnt="0">
        <dgm:presLayoutVars>
          <dgm:dir/>
          <dgm:animLvl val="lvl"/>
          <dgm:resizeHandles val="exact"/>
        </dgm:presLayoutVars>
      </dgm:prSet>
      <dgm:spPr/>
      <dgm:t>
        <a:bodyPr/>
        <a:lstStyle/>
        <a:p>
          <a:endParaRPr lang="en-US"/>
        </a:p>
      </dgm:t>
    </dgm:pt>
    <dgm:pt modelId="{6165ADB0-2574-4D74-A8E0-6E9D3A876CE6}" type="pres">
      <dgm:prSet presAssocID="{D86AE0B4-A826-47DA-BBC9-F27ACE1063F0}" presName="composite" presStyleCnt="0"/>
      <dgm:spPr/>
      <dgm:t>
        <a:bodyPr/>
        <a:lstStyle/>
        <a:p>
          <a:endParaRPr lang="en-US"/>
        </a:p>
      </dgm:t>
    </dgm:pt>
    <dgm:pt modelId="{F68827C5-20ED-45A0-A8A4-CAA1DF93D304}" type="pres">
      <dgm:prSet presAssocID="{D86AE0B4-A826-47DA-BBC9-F27ACE1063F0}" presName="parentText" presStyleLbl="alignNode1" presStyleIdx="0" presStyleCnt="5" custScaleX="131524">
        <dgm:presLayoutVars>
          <dgm:chMax val="1"/>
          <dgm:bulletEnabled val="1"/>
        </dgm:presLayoutVars>
      </dgm:prSet>
      <dgm:spPr/>
      <dgm:t>
        <a:bodyPr/>
        <a:lstStyle/>
        <a:p>
          <a:endParaRPr lang="en-US"/>
        </a:p>
      </dgm:t>
    </dgm:pt>
    <dgm:pt modelId="{C8DC5AAA-3D13-4854-B61A-DAF7B676E6AA}" type="pres">
      <dgm:prSet presAssocID="{D86AE0B4-A826-47DA-BBC9-F27ACE1063F0}" presName="descendantText" presStyleLbl="alignAcc1" presStyleIdx="0" presStyleCnt="5">
        <dgm:presLayoutVars>
          <dgm:bulletEnabled val="1"/>
        </dgm:presLayoutVars>
      </dgm:prSet>
      <dgm:spPr/>
      <dgm:t>
        <a:bodyPr/>
        <a:lstStyle/>
        <a:p>
          <a:endParaRPr lang="en-US"/>
        </a:p>
      </dgm:t>
    </dgm:pt>
    <dgm:pt modelId="{8545D127-AD6C-45D4-A9A1-2AE18CB01444}" type="pres">
      <dgm:prSet presAssocID="{963FDB13-35DF-4943-BA53-D68293C7BE05}" presName="sp" presStyleCnt="0"/>
      <dgm:spPr/>
      <dgm:t>
        <a:bodyPr/>
        <a:lstStyle/>
        <a:p>
          <a:endParaRPr lang="en-US"/>
        </a:p>
      </dgm:t>
    </dgm:pt>
    <dgm:pt modelId="{6D87FCB6-E84C-4F3C-A84A-8971038929BE}" type="pres">
      <dgm:prSet presAssocID="{6AA2C38B-A2E9-4635-8572-CFAC8BDA1CD6}" presName="composite" presStyleCnt="0"/>
      <dgm:spPr/>
      <dgm:t>
        <a:bodyPr/>
        <a:lstStyle/>
        <a:p>
          <a:endParaRPr lang="en-US"/>
        </a:p>
      </dgm:t>
    </dgm:pt>
    <dgm:pt modelId="{9F7186B1-B6FB-48E3-AFA3-CEC571857B98}" type="pres">
      <dgm:prSet presAssocID="{6AA2C38B-A2E9-4635-8572-CFAC8BDA1CD6}" presName="parentText" presStyleLbl="alignNode1" presStyleIdx="1" presStyleCnt="5" custScaleX="131524">
        <dgm:presLayoutVars>
          <dgm:chMax val="1"/>
          <dgm:bulletEnabled val="1"/>
        </dgm:presLayoutVars>
      </dgm:prSet>
      <dgm:spPr/>
      <dgm:t>
        <a:bodyPr/>
        <a:lstStyle/>
        <a:p>
          <a:endParaRPr lang="en-US"/>
        </a:p>
      </dgm:t>
    </dgm:pt>
    <dgm:pt modelId="{4C022838-464E-4AD8-B85D-CFDACF50D0DB}" type="pres">
      <dgm:prSet presAssocID="{6AA2C38B-A2E9-4635-8572-CFAC8BDA1CD6}" presName="descendantText" presStyleLbl="alignAcc1" presStyleIdx="1" presStyleCnt="5">
        <dgm:presLayoutVars>
          <dgm:bulletEnabled val="1"/>
        </dgm:presLayoutVars>
      </dgm:prSet>
      <dgm:spPr/>
      <dgm:t>
        <a:bodyPr/>
        <a:lstStyle/>
        <a:p>
          <a:endParaRPr lang="en-US"/>
        </a:p>
      </dgm:t>
    </dgm:pt>
    <dgm:pt modelId="{18872BE5-C423-4E7E-AA8E-E6C37537B14A}" type="pres">
      <dgm:prSet presAssocID="{56BE4A1D-D106-44EB-AFFA-A29B21E405F1}" presName="sp" presStyleCnt="0"/>
      <dgm:spPr/>
      <dgm:t>
        <a:bodyPr/>
        <a:lstStyle/>
        <a:p>
          <a:endParaRPr lang="en-US"/>
        </a:p>
      </dgm:t>
    </dgm:pt>
    <dgm:pt modelId="{969922A4-B3A1-446B-855E-AF5FAA88B128}" type="pres">
      <dgm:prSet presAssocID="{97094EA3-A860-4CD4-BF27-548C9632D29E}" presName="composite" presStyleCnt="0"/>
      <dgm:spPr/>
      <dgm:t>
        <a:bodyPr/>
        <a:lstStyle/>
        <a:p>
          <a:endParaRPr lang="en-US"/>
        </a:p>
      </dgm:t>
    </dgm:pt>
    <dgm:pt modelId="{E945CC46-282E-419D-A039-EB6AD51504A8}" type="pres">
      <dgm:prSet presAssocID="{97094EA3-A860-4CD4-BF27-548C9632D29E}" presName="parentText" presStyleLbl="alignNode1" presStyleIdx="2" presStyleCnt="5" custScaleX="131524">
        <dgm:presLayoutVars>
          <dgm:chMax val="1"/>
          <dgm:bulletEnabled val="1"/>
        </dgm:presLayoutVars>
      </dgm:prSet>
      <dgm:spPr/>
      <dgm:t>
        <a:bodyPr/>
        <a:lstStyle/>
        <a:p>
          <a:endParaRPr lang="en-US"/>
        </a:p>
      </dgm:t>
    </dgm:pt>
    <dgm:pt modelId="{498C89BB-40DB-4A8E-9B01-782696BA0560}" type="pres">
      <dgm:prSet presAssocID="{97094EA3-A860-4CD4-BF27-548C9632D29E}" presName="descendantText" presStyleLbl="alignAcc1" presStyleIdx="2" presStyleCnt="5">
        <dgm:presLayoutVars>
          <dgm:bulletEnabled val="1"/>
        </dgm:presLayoutVars>
      </dgm:prSet>
      <dgm:spPr/>
      <dgm:t>
        <a:bodyPr/>
        <a:lstStyle/>
        <a:p>
          <a:endParaRPr lang="en-US"/>
        </a:p>
      </dgm:t>
    </dgm:pt>
    <dgm:pt modelId="{1AD6898C-1D80-4C7F-85D2-FE89B2DD9EE8}" type="pres">
      <dgm:prSet presAssocID="{8218ED35-8471-4A78-9752-B9466AA49C49}" presName="sp" presStyleCnt="0"/>
      <dgm:spPr/>
      <dgm:t>
        <a:bodyPr/>
        <a:lstStyle/>
        <a:p>
          <a:endParaRPr lang="en-US"/>
        </a:p>
      </dgm:t>
    </dgm:pt>
    <dgm:pt modelId="{EA9CC14B-AC38-45A3-9693-F26C500B60E3}" type="pres">
      <dgm:prSet presAssocID="{92D4FE35-E970-4AD9-A4C7-0B31D4468CA2}" presName="composite" presStyleCnt="0"/>
      <dgm:spPr/>
      <dgm:t>
        <a:bodyPr/>
        <a:lstStyle/>
        <a:p>
          <a:endParaRPr lang="en-US"/>
        </a:p>
      </dgm:t>
    </dgm:pt>
    <dgm:pt modelId="{D13C2372-64DC-42DA-A7B7-E50FFF00EF80}" type="pres">
      <dgm:prSet presAssocID="{92D4FE35-E970-4AD9-A4C7-0B31D4468CA2}" presName="parentText" presStyleLbl="alignNode1" presStyleIdx="3" presStyleCnt="5" custScaleX="131524">
        <dgm:presLayoutVars>
          <dgm:chMax val="1"/>
          <dgm:bulletEnabled val="1"/>
        </dgm:presLayoutVars>
      </dgm:prSet>
      <dgm:spPr/>
      <dgm:t>
        <a:bodyPr/>
        <a:lstStyle/>
        <a:p>
          <a:endParaRPr lang="en-US"/>
        </a:p>
      </dgm:t>
    </dgm:pt>
    <dgm:pt modelId="{9657104A-09CA-454C-9FFF-6E49AB29DF91}" type="pres">
      <dgm:prSet presAssocID="{92D4FE35-E970-4AD9-A4C7-0B31D4468CA2}" presName="descendantText" presStyleLbl="alignAcc1" presStyleIdx="3" presStyleCnt="5">
        <dgm:presLayoutVars>
          <dgm:bulletEnabled val="1"/>
        </dgm:presLayoutVars>
      </dgm:prSet>
      <dgm:spPr/>
      <dgm:t>
        <a:bodyPr/>
        <a:lstStyle/>
        <a:p>
          <a:endParaRPr lang="en-US"/>
        </a:p>
      </dgm:t>
    </dgm:pt>
    <dgm:pt modelId="{72A00B82-1EE5-43CE-A29A-87B2208DB21C}" type="pres">
      <dgm:prSet presAssocID="{525892ED-9D2E-4480-98C9-833767994631}" presName="sp" presStyleCnt="0"/>
      <dgm:spPr/>
      <dgm:t>
        <a:bodyPr/>
        <a:lstStyle/>
        <a:p>
          <a:endParaRPr lang="en-US"/>
        </a:p>
      </dgm:t>
    </dgm:pt>
    <dgm:pt modelId="{46F45D54-5D09-487A-8735-4C4212BD631A}" type="pres">
      <dgm:prSet presAssocID="{26B7DEB5-1B5A-4A62-B196-F9EBE496574F}" presName="composite" presStyleCnt="0"/>
      <dgm:spPr/>
      <dgm:t>
        <a:bodyPr/>
        <a:lstStyle/>
        <a:p>
          <a:endParaRPr lang="en-US"/>
        </a:p>
      </dgm:t>
    </dgm:pt>
    <dgm:pt modelId="{62CA9EA9-7AB0-4B5C-9B60-4242F3BA09F7}" type="pres">
      <dgm:prSet presAssocID="{26B7DEB5-1B5A-4A62-B196-F9EBE496574F}" presName="parentText" presStyleLbl="alignNode1" presStyleIdx="4" presStyleCnt="5" custScaleX="131524">
        <dgm:presLayoutVars>
          <dgm:chMax val="1"/>
          <dgm:bulletEnabled val="1"/>
        </dgm:presLayoutVars>
      </dgm:prSet>
      <dgm:spPr/>
      <dgm:t>
        <a:bodyPr/>
        <a:lstStyle/>
        <a:p>
          <a:endParaRPr lang="en-US"/>
        </a:p>
      </dgm:t>
    </dgm:pt>
    <dgm:pt modelId="{F9833321-A5A8-467E-A340-51B7E8795A51}" type="pres">
      <dgm:prSet presAssocID="{26B7DEB5-1B5A-4A62-B196-F9EBE496574F}" presName="descendantText" presStyleLbl="alignAcc1" presStyleIdx="4" presStyleCnt="5">
        <dgm:presLayoutVars>
          <dgm:bulletEnabled val="1"/>
        </dgm:presLayoutVars>
      </dgm:prSet>
      <dgm:spPr/>
      <dgm:t>
        <a:bodyPr/>
        <a:lstStyle/>
        <a:p>
          <a:endParaRPr lang="en-US"/>
        </a:p>
      </dgm:t>
    </dgm:pt>
  </dgm:ptLst>
  <dgm:cxnLst>
    <dgm:cxn modelId="{2FAA4D81-4DA7-4754-89A9-397FE1456420}" type="presOf" srcId="{97094EA3-A860-4CD4-BF27-548C9632D29E}" destId="{E945CC46-282E-419D-A039-EB6AD51504A8}" srcOrd="0" destOrd="0" presId="urn:microsoft.com/office/officeart/2005/8/layout/chevron2"/>
    <dgm:cxn modelId="{0AAE655F-1B7E-43AE-98BB-55438A6BBD80}" srcId="{4B08B6AD-3D69-4EB7-B4B4-D7BD757C412A}" destId="{D86AE0B4-A826-47DA-BBC9-F27ACE1063F0}" srcOrd="0" destOrd="0" parTransId="{13DEEE00-2A8E-4F2D-B19B-8E9E20957FED}" sibTransId="{963FDB13-35DF-4943-BA53-D68293C7BE05}"/>
    <dgm:cxn modelId="{88C1B28C-3879-4911-9F01-AFC93A890F04}" type="presOf" srcId="{92D4FE35-E970-4AD9-A4C7-0B31D4468CA2}" destId="{D13C2372-64DC-42DA-A7B7-E50FFF00EF80}" srcOrd="0" destOrd="0" presId="urn:microsoft.com/office/officeart/2005/8/layout/chevron2"/>
    <dgm:cxn modelId="{0D252C60-754C-49B9-8F62-E2B363E9A8B4}" type="presOf" srcId="{D02EBDDB-D81E-4FBD-ABF7-69C38059308F}" destId="{4C022838-464E-4AD8-B85D-CFDACF50D0DB}" srcOrd="0" destOrd="0" presId="urn:microsoft.com/office/officeart/2005/8/layout/chevron2"/>
    <dgm:cxn modelId="{E57CAD96-BCCF-4BB6-A45A-AFB8EDD1821E}" srcId="{26B7DEB5-1B5A-4A62-B196-F9EBE496574F}" destId="{288CD146-5832-44DF-AEE6-F169842D8894}" srcOrd="0" destOrd="0" parTransId="{86593E55-0462-495D-9A12-806D7E3751DE}" sibTransId="{E2FF8A0D-CD9D-4339-B9D5-D48F914511CB}"/>
    <dgm:cxn modelId="{964257A2-26AC-47E5-899C-2B2B889E3E8E}" srcId="{4B08B6AD-3D69-4EB7-B4B4-D7BD757C412A}" destId="{97094EA3-A860-4CD4-BF27-548C9632D29E}" srcOrd="2" destOrd="0" parTransId="{3B8053D2-E0D6-49CB-AE43-21689B0E3FCC}" sibTransId="{8218ED35-8471-4A78-9752-B9466AA49C49}"/>
    <dgm:cxn modelId="{ACEC4093-4FE2-4E75-BC7B-BFDCAC34D3D0}" type="presOf" srcId="{6AC5A8F9-6CE8-4596-AC2E-6DFD041EDB91}" destId="{C8DC5AAA-3D13-4854-B61A-DAF7B676E6AA}" srcOrd="0" destOrd="0" presId="urn:microsoft.com/office/officeart/2005/8/layout/chevron2"/>
    <dgm:cxn modelId="{08DD5AD1-32BE-4688-8F75-514D09C0654D}" srcId="{4B08B6AD-3D69-4EB7-B4B4-D7BD757C412A}" destId="{92D4FE35-E970-4AD9-A4C7-0B31D4468CA2}" srcOrd="3" destOrd="0" parTransId="{81B40C57-B509-4FF8-946B-68B79E465E57}" sibTransId="{525892ED-9D2E-4480-98C9-833767994631}"/>
    <dgm:cxn modelId="{507D465D-B128-402D-9AF8-B09F023EAED2}" srcId="{4B08B6AD-3D69-4EB7-B4B4-D7BD757C412A}" destId="{6AA2C38B-A2E9-4635-8572-CFAC8BDA1CD6}" srcOrd="1" destOrd="0" parTransId="{9A4E3ADC-4AAA-4E13-9882-AD4EED02BAB1}" sibTransId="{56BE4A1D-D106-44EB-AFFA-A29B21E405F1}"/>
    <dgm:cxn modelId="{5F4CAA70-336E-4C43-80D0-36E10AA3FAD9}" type="presOf" srcId="{26B7DEB5-1B5A-4A62-B196-F9EBE496574F}" destId="{62CA9EA9-7AB0-4B5C-9B60-4242F3BA09F7}" srcOrd="0" destOrd="0" presId="urn:microsoft.com/office/officeart/2005/8/layout/chevron2"/>
    <dgm:cxn modelId="{2FBAFA78-DD59-4A8C-BB57-3717AE81DACC}" type="presOf" srcId="{288CD146-5832-44DF-AEE6-F169842D8894}" destId="{F9833321-A5A8-467E-A340-51B7E8795A51}" srcOrd="0" destOrd="0" presId="urn:microsoft.com/office/officeart/2005/8/layout/chevron2"/>
    <dgm:cxn modelId="{70DBB61D-1C28-4094-AA5A-B2F461A3D142}" srcId="{97094EA3-A860-4CD4-BF27-548C9632D29E}" destId="{7301AD71-96DA-4CE8-ADE4-B0BC32614428}" srcOrd="0" destOrd="0" parTransId="{E9350330-1D57-4766-A325-B7479608BD24}" sibTransId="{FFB5FC2E-4FC1-4AE5-945D-1F68720DDF44}"/>
    <dgm:cxn modelId="{71BCE903-3A3F-4DE6-96D0-247468B7073C}" srcId="{D86AE0B4-A826-47DA-BBC9-F27ACE1063F0}" destId="{6AC5A8F9-6CE8-4596-AC2E-6DFD041EDB91}" srcOrd="0" destOrd="0" parTransId="{7B70591D-AEF0-4F8C-8F1C-479DFBF5948C}" sibTransId="{A0CD1019-2E56-472B-BBEC-F12CA8907529}"/>
    <dgm:cxn modelId="{48D2F874-C4E8-4F29-923E-C54D706CCD44}" type="presOf" srcId="{7301AD71-96DA-4CE8-ADE4-B0BC32614428}" destId="{498C89BB-40DB-4A8E-9B01-782696BA0560}" srcOrd="0" destOrd="0" presId="urn:microsoft.com/office/officeart/2005/8/layout/chevron2"/>
    <dgm:cxn modelId="{0F479F04-0D12-4841-B221-B89ADB41004B}" type="presOf" srcId="{83ED6934-64EC-4C41-9C89-86A2B208053C}" destId="{9657104A-09CA-454C-9FFF-6E49AB29DF91}" srcOrd="0" destOrd="0" presId="urn:microsoft.com/office/officeart/2005/8/layout/chevron2"/>
    <dgm:cxn modelId="{73D1FF2A-9037-4BCC-9046-52A542BD6D6E}" srcId="{92D4FE35-E970-4AD9-A4C7-0B31D4468CA2}" destId="{83ED6934-64EC-4C41-9C89-86A2B208053C}" srcOrd="0" destOrd="0" parTransId="{B1E5894E-32C0-4DD5-9098-FF53D76D8AD9}" sibTransId="{B38306EE-8360-413A-8BBF-B85D749E98A5}"/>
    <dgm:cxn modelId="{40A02375-CD7C-4F67-B36F-2076C9676519}" srcId="{4B08B6AD-3D69-4EB7-B4B4-D7BD757C412A}" destId="{26B7DEB5-1B5A-4A62-B196-F9EBE496574F}" srcOrd="4" destOrd="0" parTransId="{537880AB-95BA-4B15-B25A-278442F7013D}" sibTransId="{8D1009FE-E0BB-41D2-A765-852E8098603E}"/>
    <dgm:cxn modelId="{023F43D8-20A3-49B6-9889-A3BF9B67261A}" type="presOf" srcId="{D86AE0B4-A826-47DA-BBC9-F27ACE1063F0}" destId="{F68827C5-20ED-45A0-A8A4-CAA1DF93D304}" srcOrd="0" destOrd="0" presId="urn:microsoft.com/office/officeart/2005/8/layout/chevron2"/>
    <dgm:cxn modelId="{43E3C55D-DFCC-413E-AD0D-94FA8949BB37}" type="presOf" srcId="{4B08B6AD-3D69-4EB7-B4B4-D7BD757C412A}" destId="{6E14D7F8-9382-442E-9F88-DD065A3A628C}" srcOrd="0" destOrd="0" presId="urn:microsoft.com/office/officeart/2005/8/layout/chevron2"/>
    <dgm:cxn modelId="{0A1E5E2A-B476-4559-968F-A1BEE4ED983B}" type="presOf" srcId="{6AA2C38B-A2E9-4635-8572-CFAC8BDA1CD6}" destId="{9F7186B1-B6FB-48E3-AFA3-CEC571857B98}" srcOrd="0" destOrd="0" presId="urn:microsoft.com/office/officeart/2005/8/layout/chevron2"/>
    <dgm:cxn modelId="{5E15ECA8-83DC-40E0-AE34-73419EF6548F}" srcId="{6AA2C38B-A2E9-4635-8572-CFAC8BDA1CD6}" destId="{D02EBDDB-D81E-4FBD-ABF7-69C38059308F}" srcOrd="0" destOrd="0" parTransId="{1D245B41-EFAF-4931-A30B-7C162743B0B3}" sibTransId="{1C9DDE37-20BD-48C6-9F55-644A837FEA80}"/>
    <dgm:cxn modelId="{678224E2-B03E-4966-9B62-55EAB39DF60A}" type="presParOf" srcId="{6E14D7F8-9382-442E-9F88-DD065A3A628C}" destId="{6165ADB0-2574-4D74-A8E0-6E9D3A876CE6}" srcOrd="0" destOrd="0" presId="urn:microsoft.com/office/officeart/2005/8/layout/chevron2"/>
    <dgm:cxn modelId="{09D1FB18-994A-43A1-B611-F5EF5488F8C0}" type="presParOf" srcId="{6165ADB0-2574-4D74-A8E0-6E9D3A876CE6}" destId="{F68827C5-20ED-45A0-A8A4-CAA1DF93D304}" srcOrd="0" destOrd="0" presId="urn:microsoft.com/office/officeart/2005/8/layout/chevron2"/>
    <dgm:cxn modelId="{7CD6401D-8297-40EA-B4B4-CCB2914B06F7}" type="presParOf" srcId="{6165ADB0-2574-4D74-A8E0-6E9D3A876CE6}" destId="{C8DC5AAA-3D13-4854-B61A-DAF7B676E6AA}" srcOrd="1" destOrd="0" presId="urn:microsoft.com/office/officeart/2005/8/layout/chevron2"/>
    <dgm:cxn modelId="{C480AA92-C54A-4A69-8E16-DBAF8E2FF979}" type="presParOf" srcId="{6E14D7F8-9382-442E-9F88-DD065A3A628C}" destId="{8545D127-AD6C-45D4-A9A1-2AE18CB01444}" srcOrd="1" destOrd="0" presId="urn:microsoft.com/office/officeart/2005/8/layout/chevron2"/>
    <dgm:cxn modelId="{9B9BD7B5-3D69-4501-AD6A-0A5959A29021}" type="presParOf" srcId="{6E14D7F8-9382-442E-9F88-DD065A3A628C}" destId="{6D87FCB6-E84C-4F3C-A84A-8971038929BE}" srcOrd="2" destOrd="0" presId="urn:microsoft.com/office/officeart/2005/8/layout/chevron2"/>
    <dgm:cxn modelId="{24ECFCDD-9889-4CD6-9B81-6BB1D37D54EE}" type="presParOf" srcId="{6D87FCB6-E84C-4F3C-A84A-8971038929BE}" destId="{9F7186B1-B6FB-48E3-AFA3-CEC571857B98}" srcOrd="0" destOrd="0" presId="urn:microsoft.com/office/officeart/2005/8/layout/chevron2"/>
    <dgm:cxn modelId="{C3BA79DB-1F93-4535-BE6A-E8DF725C4F32}" type="presParOf" srcId="{6D87FCB6-E84C-4F3C-A84A-8971038929BE}" destId="{4C022838-464E-4AD8-B85D-CFDACF50D0DB}" srcOrd="1" destOrd="0" presId="urn:microsoft.com/office/officeart/2005/8/layout/chevron2"/>
    <dgm:cxn modelId="{FF915437-EBA5-48E8-8044-B6D920970FF3}" type="presParOf" srcId="{6E14D7F8-9382-442E-9F88-DD065A3A628C}" destId="{18872BE5-C423-4E7E-AA8E-E6C37537B14A}" srcOrd="3" destOrd="0" presId="urn:microsoft.com/office/officeart/2005/8/layout/chevron2"/>
    <dgm:cxn modelId="{2755E08E-3733-4902-B5D1-723050CBE743}" type="presParOf" srcId="{6E14D7F8-9382-442E-9F88-DD065A3A628C}" destId="{969922A4-B3A1-446B-855E-AF5FAA88B128}" srcOrd="4" destOrd="0" presId="urn:microsoft.com/office/officeart/2005/8/layout/chevron2"/>
    <dgm:cxn modelId="{72FA9A03-8326-4A09-987E-14E94E78B16C}" type="presParOf" srcId="{969922A4-B3A1-446B-855E-AF5FAA88B128}" destId="{E945CC46-282E-419D-A039-EB6AD51504A8}" srcOrd="0" destOrd="0" presId="urn:microsoft.com/office/officeart/2005/8/layout/chevron2"/>
    <dgm:cxn modelId="{D96C6100-81DF-4892-9DEA-D3E3948AFA92}" type="presParOf" srcId="{969922A4-B3A1-446B-855E-AF5FAA88B128}" destId="{498C89BB-40DB-4A8E-9B01-782696BA0560}" srcOrd="1" destOrd="0" presId="urn:microsoft.com/office/officeart/2005/8/layout/chevron2"/>
    <dgm:cxn modelId="{CC91B4FB-7878-4314-AD06-F7FB636BDBE7}" type="presParOf" srcId="{6E14D7F8-9382-442E-9F88-DD065A3A628C}" destId="{1AD6898C-1D80-4C7F-85D2-FE89B2DD9EE8}" srcOrd="5" destOrd="0" presId="urn:microsoft.com/office/officeart/2005/8/layout/chevron2"/>
    <dgm:cxn modelId="{E0A01740-562E-4D12-BFA7-FB771B2CB17D}" type="presParOf" srcId="{6E14D7F8-9382-442E-9F88-DD065A3A628C}" destId="{EA9CC14B-AC38-45A3-9693-F26C500B60E3}" srcOrd="6" destOrd="0" presId="urn:microsoft.com/office/officeart/2005/8/layout/chevron2"/>
    <dgm:cxn modelId="{C2513A0E-517D-4981-9CEA-A84E626BA049}" type="presParOf" srcId="{EA9CC14B-AC38-45A3-9693-F26C500B60E3}" destId="{D13C2372-64DC-42DA-A7B7-E50FFF00EF80}" srcOrd="0" destOrd="0" presId="urn:microsoft.com/office/officeart/2005/8/layout/chevron2"/>
    <dgm:cxn modelId="{E0B03C1B-3402-44DA-9727-FD6CE0271B2B}" type="presParOf" srcId="{EA9CC14B-AC38-45A3-9693-F26C500B60E3}" destId="{9657104A-09CA-454C-9FFF-6E49AB29DF91}" srcOrd="1" destOrd="0" presId="urn:microsoft.com/office/officeart/2005/8/layout/chevron2"/>
    <dgm:cxn modelId="{AB4C0109-C361-418D-942B-6100C7B67DE6}" type="presParOf" srcId="{6E14D7F8-9382-442E-9F88-DD065A3A628C}" destId="{72A00B82-1EE5-43CE-A29A-87B2208DB21C}" srcOrd="7" destOrd="0" presId="urn:microsoft.com/office/officeart/2005/8/layout/chevron2"/>
    <dgm:cxn modelId="{735B1820-E6C7-4E81-9519-E8FD59B600D1}" type="presParOf" srcId="{6E14D7F8-9382-442E-9F88-DD065A3A628C}" destId="{46F45D54-5D09-487A-8735-4C4212BD631A}" srcOrd="8" destOrd="0" presId="urn:microsoft.com/office/officeart/2005/8/layout/chevron2"/>
    <dgm:cxn modelId="{29423FB7-AC82-4973-A942-EBB3D5CF29F4}" type="presParOf" srcId="{46F45D54-5D09-487A-8735-4C4212BD631A}" destId="{62CA9EA9-7AB0-4B5C-9B60-4242F3BA09F7}" srcOrd="0" destOrd="0" presId="urn:microsoft.com/office/officeart/2005/8/layout/chevron2"/>
    <dgm:cxn modelId="{6CAD5204-F85C-4D59-82E2-6BF12FCA1B8E}" type="presParOf" srcId="{46F45D54-5D09-487A-8735-4C4212BD631A}" destId="{F9833321-A5A8-467E-A340-51B7E8795A5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2051" name="Rectangle 2"/>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Tree>
    <p:extLst>
      <p:ext uri="{BB962C8B-B14F-4D97-AF65-F5344CB8AC3E}">
        <p14:creationId xmlns:p14="http://schemas.microsoft.com/office/powerpoint/2010/main" val="41105002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charset="0"/>
                <a:ea typeface="ＭＳ Ｐゴシック" pitchFamily="16" charset="-128"/>
              </a:rPr>
              <a:t>I would like to first thank</a:t>
            </a:r>
            <a:r>
              <a:rPr lang="en-US" altLang="en-US" baseline="0" dirty="0" smtClean="0">
                <a:latin typeface="Arial" charset="0"/>
                <a:ea typeface="ＭＳ Ｐゴシック" pitchFamily="16" charset="-128"/>
              </a:rPr>
              <a:t> the International Personnel  Assessment Council for the honor and my collaborators, Dr. Serena Wee and Dr. Dan Newman.</a:t>
            </a:r>
            <a:endParaRPr lang="en-US" altLang="en-US" dirty="0" smtClean="0">
              <a:latin typeface="Arial" charset="0"/>
              <a:ea typeface="ＭＳ Ｐゴシック" pitchFamily="16" charset="-128"/>
            </a:endParaRPr>
          </a:p>
          <a:p>
            <a:pPr eaLnBrk="1" hangingPunct="1"/>
            <a:r>
              <a:rPr lang="en-US" altLang="en-US" dirty="0" smtClean="0">
                <a:latin typeface="Arial" charset="0"/>
                <a:ea typeface="ＭＳ Ｐゴシック" pitchFamily="16" charset="-128"/>
              </a:rPr>
              <a:t>The paper</a:t>
            </a:r>
            <a:r>
              <a:rPr lang="en-US" altLang="en-US" baseline="0" dirty="0" smtClean="0">
                <a:latin typeface="Arial" charset="0"/>
                <a:ea typeface="ＭＳ Ｐゴシック" pitchFamily="16" charset="-128"/>
              </a:rPr>
              <a:t> investigates </a:t>
            </a:r>
            <a:r>
              <a:rPr lang="en-US" altLang="en-US" dirty="0" smtClean="0">
                <a:latin typeface="Arial" charset="0"/>
                <a:ea typeface="ＭＳ Ｐゴシック" pitchFamily="16" charset="-128"/>
              </a:rPr>
              <a:t>the generalizability of a method to enhance</a:t>
            </a:r>
            <a:r>
              <a:rPr lang="en-US" altLang="en-US" baseline="0" dirty="0" smtClean="0">
                <a:latin typeface="Arial" charset="0"/>
                <a:ea typeface="ＭＳ Ｐゴシック" pitchFamily="16" charset="-128"/>
              </a:rPr>
              <a:t> diversity in personnel selection</a:t>
            </a:r>
            <a:r>
              <a:rPr lang="en-US" altLang="en-US" dirty="0" smtClean="0">
                <a:latin typeface="Arial" charset="0"/>
                <a:ea typeface="ＭＳ Ｐゴシック" pitchFamily="16" charset="-128"/>
              </a:rPr>
              <a:t>.</a:t>
            </a:r>
          </a:p>
          <a:p>
            <a:pPr eaLnBrk="1" hangingPunct="1"/>
            <a:r>
              <a:rPr lang="en-US" altLang="en-US" dirty="0" smtClean="0">
                <a:latin typeface="Arial" charset="0"/>
                <a:ea typeface="ＭＳ Ｐゴシック" pitchFamily="16" charset="-128"/>
              </a:rPr>
              <a:t>Specifically, how well can Pareto-optimal weighting strategy work when we apply to multiple samples from one population?</a:t>
            </a:r>
          </a:p>
          <a:p>
            <a:pPr eaLnBrk="1" hangingPunct="1"/>
            <a:r>
              <a:rPr lang="en-US" sz="1200" kern="1200" baseline="0" dirty="0" smtClean="0">
                <a:solidFill>
                  <a:srgbClr val="000000"/>
                </a:solidFill>
                <a:effectLst/>
                <a:latin typeface="Times New Roman" panose="02020603050405020304" pitchFamily="18" charset="0"/>
                <a:ea typeface="+mn-ea"/>
                <a:cs typeface="+mn-cs"/>
              </a:rPr>
              <a:t>An R package and an click-and-point web application was also built to help easily implement the technique free of charge. </a:t>
            </a:r>
            <a:endParaRPr lang="en-US" dirty="0"/>
          </a:p>
        </p:txBody>
      </p:sp>
    </p:spTree>
    <p:extLst>
      <p:ext uri="{BB962C8B-B14F-4D97-AF65-F5344CB8AC3E}">
        <p14:creationId xmlns:p14="http://schemas.microsoft.com/office/powerpoint/2010/main" val="278099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FontTx/>
              <a:buAutoNum type="arabicPeriod"/>
            </a:pPr>
            <a:r>
              <a:rPr lang="en-US" altLang="x-none" dirty="0" smtClean="0">
                <a:latin typeface="Calibri" pitchFamily="34" charset="0"/>
                <a:ea typeface="ＭＳ Ｐゴシック" pitchFamily="16" charset="-128"/>
              </a:rPr>
              <a:t>(point with hands) Solution number 2 gives you high job performance and low diversity.</a:t>
            </a:r>
          </a:p>
          <a:p>
            <a:pPr eaLnBrk="1" hangingPunct="1">
              <a:spcBef>
                <a:spcPct val="0"/>
              </a:spcBef>
              <a:buFontTx/>
              <a:buAutoNum type="arabicPeriod"/>
            </a:pPr>
            <a:r>
              <a:rPr lang="en-US" altLang="x-none" dirty="0" smtClean="0">
                <a:latin typeface="Calibri" pitchFamily="34" charset="0"/>
                <a:ea typeface="ＭＳ Ｐゴシック" pitchFamily="16" charset="-128"/>
              </a:rPr>
              <a:t>Solution number 11 gives you low job performance but high diversity.</a:t>
            </a:r>
          </a:p>
          <a:p>
            <a:pPr eaLnBrk="1" hangingPunct="1">
              <a:spcBef>
                <a:spcPct val="0"/>
              </a:spcBef>
              <a:buFontTx/>
              <a:buAutoNum type="arabicPeriod"/>
            </a:pPr>
            <a:r>
              <a:rPr lang="en-US" altLang="x-none" dirty="0" smtClean="0">
                <a:latin typeface="Calibri" pitchFamily="34" charset="0"/>
                <a:ea typeface="ＭＳ Ｐゴシック" pitchFamily="16" charset="-128"/>
              </a:rPr>
              <a:t>The fact that the Pareto curve has a negative slope is the reason that there’s a diversity-performance tradeoff. </a:t>
            </a:r>
          </a:p>
          <a:p>
            <a:pPr eaLnBrk="1" hangingPunct="1">
              <a:spcBef>
                <a:spcPct val="0"/>
              </a:spcBef>
              <a:buFontTx/>
              <a:buAutoNum type="arabicPeriod"/>
            </a:pPr>
            <a:r>
              <a:rPr lang="en-US" altLang="x-none" dirty="0" smtClean="0">
                <a:latin typeface="Arial" charset="0"/>
                <a:ea typeface="ＭＳ Ｐゴシック" pitchFamily="16" charset="-128"/>
              </a:rPr>
              <a:t>(use arms to show slope)</a:t>
            </a:r>
            <a:r>
              <a:rPr lang="en-US" altLang="x-none" dirty="0" smtClean="0">
                <a:latin typeface="Calibri" pitchFamily="34" charset="0"/>
                <a:ea typeface="ＭＳ Ｐゴシック" pitchFamily="16" charset="-128"/>
              </a:rPr>
              <a:t> If the curve were very steep, it means that you have to give away a lot of job performance to gain a little bit more diversity.</a:t>
            </a:r>
          </a:p>
          <a:p>
            <a:pPr eaLnBrk="1" hangingPunct="1">
              <a:spcBef>
                <a:spcPct val="0"/>
              </a:spcBef>
              <a:buFontTx/>
              <a:buAutoNum type="arabicPeriod"/>
            </a:pPr>
            <a:r>
              <a:rPr lang="en-US" altLang="x-none" dirty="0" smtClean="0">
                <a:latin typeface="Calibri" pitchFamily="34" charset="0"/>
                <a:ea typeface="ＭＳ Ｐゴシック" pitchFamily="16" charset="-128"/>
              </a:rPr>
              <a:t>(use arms to show slope) If the curve were very flat, it means that you do not have to give up much job performance to get a lot more diversity.</a:t>
            </a:r>
          </a:p>
          <a:p>
            <a:pPr eaLnBrk="1" hangingPunct="1">
              <a:spcBef>
                <a:spcPct val="0"/>
              </a:spcBef>
            </a:pPr>
            <a:endParaRPr lang="en-US" altLang="x-none" dirty="0" smtClean="0">
              <a:latin typeface="Arial" charset="0"/>
              <a:ea typeface="ＭＳ Ｐゴシック" pitchFamily="16" charset="-128"/>
            </a:endParaRPr>
          </a:p>
        </p:txBody>
      </p:sp>
    </p:spTree>
    <p:extLst>
      <p:ext uri="{BB962C8B-B14F-4D97-AF65-F5344CB8AC3E}">
        <p14:creationId xmlns:p14="http://schemas.microsoft.com/office/powerpoint/2010/main" val="3209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
                <a:srgbClr val="000000"/>
              </a:buClr>
              <a:buSzPct val="100000"/>
              <a:buFontTx/>
              <a:buNone/>
              <a:tabLst/>
              <a:defRPr/>
            </a:pPr>
            <a:r>
              <a:rPr lang="en-US" altLang="en-US" dirty="0" smtClean="0"/>
              <a:t>Point #6 is where both were equally maximized.</a:t>
            </a:r>
          </a:p>
        </p:txBody>
      </p:sp>
    </p:spTree>
    <p:extLst>
      <p:ext uri="{BB962C8B-B14F-4D97-AF65-F5344CB8AC3E}">
        <p14:creationId xmlns:p14="http://schemas.microsoft.com/office/powerpoint/2010/main" val="295317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FontTx/>
              <a:buNone/>
            </a:pPr>
            <a:r>
              <a:rPr lang="en-US" altLang="x-none" dirty="0" smtClean="0">
                <a:latin typeface="Calibri" pitchFamily="34" charset="0"/>
                <a:ea typeface="ＭＳ Ｐゴシック" pitchFamily="16" charset="-128"/>
              </a:rPr>
              <a:t>Any solution below the curve are sub-optimal,</a:t>
            </a:r>
            <a:r>
              <a:rPr lang="en-US" altLang="x-none" baseline="0" dirty="0" smtClean="0">
                <a:latin typeface="Calibri" pitchFamily="34" charset="0"/>
                <a:ea typeface="ＭＳ Ｐゴシック" pitchFamily="16" charset="-128"/>
              </a:rPr>
              <a:t> which means that we can find optimal solutions that can provide higher AI ratio at same level of predictive performance.</a:t>
            </a:r>
            <a:endParaRPr lang="en-US" altLang="en-US" dirty="0" smtClean="0"/>
          </a:p>
          <a:p>
            <a:r>
              <a:rPr lang="en-US" altLang="en-US" dirty="0" smtClean="0"/>
              <a:t>Point</a:t>
            </a:r>
            <a:r>
              <a:rPr lang="en-US" altLang="en-US" baseline="0" dirty="0" smtClean="0"/>
              <a:t> #1 is the common unit-weighted solution. Studies had found that Pareto solution provides diversity improvement, or gain in diversity compared to unit-weighting at same level of job performance.</a:t>
            </a:r>
          </a:p>
        </p:txBody>
      </p:sp>
    </p:spTree>
    <p:extLst>
      <p:ext uri="{BB962C8B-B14F-4D97-AF65-F5344CB8AC3E}">
        <p14:creationId xmlns:p14="http://schemas.microsoft.com/office/powerpoint/2010/main" val="234037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Previous researchers</a:t>
            </a:r>
            <a:r>
              <a:rPr lang="en-US" altLang="en-US" baseline="0" dirty="0" smtClean="0">
                <a:latin typeface="Arial" charset="0"/>
                <a:ea typeface="ＭＳ Ｐゴシック" pitchFamily="16" charset="-128"/>
              </a:rPr>
              <a:t> had tested the use of Pareto-optimal weighting technique in personnel selection using empirical conditions.</a:t>
            </a:r>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De Corte et al. (2008) and Wee et al. (2014) each tested Pareto-optimal weighting strategy.</a:t>
            </a:r>
          </a:p>
          <a:p>
            <a:r>
              <a:rPr lang="en-US" altLang="en-US" dirty="0" smtClean="0">
                <a:latin typeface="Arial" charset="0"/>
                <a:ea typeface="ＭＳ Ｐゴシック" pitchFamily="16" charset="-128"/>
              </a:rPr>
              <a:t>Pareto-optimal weighting strategy gave better solutions compared to using a single predictor and compared to unit-weighting.</a:t>
            </a:r>
          </a:p>
          <a:p>
            <a:r>
              <a:rPr lang="en-US" altLang="en-US" dirty="0" smtClean="0">
                <a:latin typeface="Arial" charset="0"/>
                <a:ea typeface="ＭＳ Ｐゴシック" pitchFamily="16" charset="-128"/>
              </a:rPr>
              <a:t>Pareto-method typically give lower weight to high impact predictor.</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*De Corte et al., 2008: Pareto-optimally weighted cognitive ability test + structured interview &gt; cognitive ability test (alone)</a:t>
            </a:r>
          </a:p>
          <a:p>
            <a:r>
              <a:rPr lang="en-US" altLang="en-US" dirty="0" smtClean="0">
                <a:latin typeface="Arial" charset="0"/>
                <a:ea typeface="ＭＳ Ｐゴシック" pitchFamily="16" charset="-128"/>
              </a:rPr>
              <a:t>*Wee et al., 2014: Pareto-optimal weighting &gt; unit weighting; cognitive subtests</a:t>
            </a:r>
          </a:p>
        </p:txBody>
      </p:sp>
    </p:spTree>
    <p:extLst>
      <p:ext uri="{BB962C8B-B14F-4D97-AF65-F5344CB8AC3E}">
        <p14:creationId xmlns:p14="http://schemas.microsoft.com/office/powerpoint/2010/main" val="425152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t>The optimization technique give us beneficial outcomes when applied to one sample, but what happens if we generalize to a new sample? </a:t>
            </a:r>
            <a:endParaRPr lang="en-US" altLang="x-none" dirty="0" smtClean="0">
              <a:latin typeface="Calibri" pitchFamily="34" charset="0"/>
              <a:ea typeface="ＭＳ Ｐゴシック" pitchFamily="16" charset="-128"/>
            </a:endParaRPr>
          </a:p>
          <a:p>
            <a:r>
              <a:rPr lang="en-US" altLang="x-none" dirty="0" smtClean="0">
                <a:latin typeface="Calibri" pitchFamily="34" charset="0"/>
                <a:ea typeface="ＭＳ Ｐゴシック" pitchFamily="16" charset="-128"/>
              </a:rPr>
              <a:t>But a question remains: How well do Pareto-weights cross-validate to a new sample?</a:t>
            </a:r>
            <a:r>
              <a:rPr lang="en-US" altLang="en-US" dirty="0" smtClean="0">
                <a:solidFill>
                  <a:srgbClr val="002060"/>
                </a:solidFill>
                <a:latin typeface="Arial" charset="0"/>
                <a:ea typeface="ＭＳ Ｐゴシック" pitchFamily="16" charset="-128"/>
              </a:rPr>
              <a:t>	</a:t>
            </a:r>
          </a:p>
          <a:p>
            <a:endParaRPr lang="en-US" altLang="x-none" dirty="0" smtClean="0">
              <a:latin typeface="Calibri" pitchFamily="34" charset="0"/>
              <a:ea typeface="ＭＳ Ｐゴシック" pitchFamily="16" charset="-128"/>
            </a:endParaRPr>
          </a:p>
          <a:p>
            <a:r>
              <a:rPr lang="en-US" altLang="x-none" dirty="0" smtClean="0">
                <a:latin typeface="Calibri" pitchFamily="34" charset="0"/>
                <a:ea typeface="ＭＳ Ｐゴシック" pitchFamily="16" charset="-128"/>
              </a:rPr>
              <a:t>[MUST mention De Corte et al., 2011]</a:t>
            </a:r>
          </a:p>
          <a:p>
            <a:r>
              <a:rPr lang="en-US" altLang="x-none" dirty="0" smtClean="0">
                <a:latin typeface="Calibri" pitchFamily="34" charset="0"/>
                <a:ea typeface="ＭＳ Ｐゴシック" pitchFamily="16" charset="-128"/>
              </a:rPr>
              <a:t>De Corte et al. (2011) discussed cross-validation of Pareto-weights. We are extending De Corte et al. (2011) to look at cross-validation with different population input matrices.</a:t>
            </a:r>
          </a:p>
          <a:p>
            <a:endParaRPr lang="en-US" altLang="x-none" dirty="0" smtClean="0">
              <a:latin typeface="Calibri" pitchFamily="34" charset="0"/>
              <a:ea typeface="ＭＳ Ｐゴシック" pitchFamily="16" charset="-128"/>
            </a:endParaRPr>
          </a:p>
          <a:p>
            <a:r>
              <a:rPr lang="en-US" altLang="x-none" dirty="0" smtClean="0">
                <a:latin typeface="Calibri" pitchFamily="34" charset="0"/>
                <a:ea typeface="ＭＳ Ｐゴシック" pitchFamily="16" charset="-128"/>
              </a:rPr>
              <a:t>---</a:t>
            </a:r>
          </a:p>
          <a:p>
            <a:endParaRPr lang="en-US" altLang="x-none" dirty="0" smtClean="0">
              <a:latin typeface="Calibri" pitchFamily="34" charset="0"/>
              <a:ea typeface="ＭＳ Ｐゴシック" pitchFamily="16" charset="-128"/>
            </a:endParaRPr>
          </a:p>
          <a:p>
            <a:r>
              <a:rPr lang="en-US" altLang="x-none" dirty="0" smtClean="0">
                <a:latin typeface="Calibri" pitchFamily="34" charset="0"/>
                <a:ea typeface="ＭＳ Ｐゴシック" pitchFamily="16" charset="-128"/>
              </a:rPr>
              <a:t>*De Corte et al., 2011: </a:t>
            </a:r>
          </a:p>
          <a:p>
            <a:r>
              <a:rPr lang="en-US" altLang="x-none" dirty="0" smtClean="0">
                <a:latin typeface="Calibri" pitchFamily="34" charset="0"/>
                <a:ea typeface="ＭＳ Ｐゴシック" pitchFamily="16" charset="-128"/>
              </a:rPr>
              <a:t>Cross-validated on Pareto optimal selection system </a:t>
            </a:r>
          </a:p>
          <a:p>
            <a:r>
              <a:rPr lang="en-US" altLang="x-none" dirty="0" smtClean="0">
                <a:latin typeface="Calibri" pitchFamily="34" charset="0"/>
                <a:ea typeface="ＭＳ Ｐゴシック" pitchFamily="16" charset="-128"/>
              </a:rPr>
              <a:t>Sample -&gt; population, population -&gt; sample</a:t>
            </a:r>
          </a:p>
          <a:p>
            <a:r>
              <a:rPr lang="en-US" altLang="x-none" dirty="0" smtClean="0">
                <a:latin typeface="Arial" charset="0"/>
                <a:ea typeface="ＭＳ Ｐゴシック" pitchFamily="16" charset="-128"/>
              </a:rPr>
              <a:t>6 major selection design issues: (1) the predictor subset, (2) the selection rule, (3) the selection staging, (4) the predictor sequencing, (5) the predictor weighting, and (6) the stage retention decision issue.</a:t>
            </a:r>
            <a:endParaRPr lang="en-US" altLang="x-none" dirty="0" smtClean="0">
              <a:latin typeface="Calibri" pitchFamily="34" charset="0"/>
              <a:ea typeface="ＭＳ Ｐゴシック" pitchFamily="16" charset="-128"/>
            </a:endParaRPr>
          </a:p>
        </p:txBody>
      </p:sp>
    </p:spTree>
    <p:extLst>
      <p:ext uri="{BB962C8B-B14F-4D97-AF65-F5344CB8AC3E}">
        <p14:creationId xmlns:p14="http://schemas.microsoft.com/office/powerpoint/2010/main" val="274027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t>In practice, we only know performance data of current employees, not job candidates. Thus, when hiring for new candidates, we can only estimate optimal weights from current employee data and apply it to select job candidates. In OLS regression, common practice is to estimate shrunken R-squared, or adjusted R-squared using these formulae. </a:t>
            </a:r>
            <a:endParaRPr lang="en-US" dirty="0" smtClean="0"/>
          </a:p>
        </p:txBody>
      </p:sp>
    </p:spTree>
    <p:extLst>
      <p:ext uri="{BB962C8B-B14F-4D97-AF65-F5344CB8AC3E}">
        <p14:creationId xmlns:p14="http://schemas.microsoft.com/office/powerpoint/2010/main" val="287263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altLang="en-US" dirty="0" smtClean="0"/>
              <a:t>Pareto-optimal weighting optimizes both job performance</a:t>
            </a:r>
            <a:r>
              <a:rPr lang="en-US" altLang="en-US" baseline="0" dirty="0" smtClean="0"/>
              <a:t> and diversity simultaneously. Thus, </a:t>
            </a:r>
            <a:r>
              <a:rPr lang="en-US" altLang="en-US" dirty="0" smtClean="0"/>
              <a:t>we also need to consider diversity shrinkage.</a:t>
            </a:r>
          </a:p>
          <a:p>
            <a:endParaRPr lang="en-US" altLang="en-US" dirty="0" smtClean="0"/>
          </a:p>
        </p:txBody>
      </p:sp>
    </p:spTree>
    <p:extLst>
      <p:ext uri="{BB962C8B-B14F-4D97-AF65-F5344CB8AC3E}">
        <p14:creationId xmlns:p14="http://schemas.microsoft.com/office/powerpoint/2010/main" val="397495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shift down (validity shrinkage), shift left (diversity shrinkage)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When we apply a set of weights derived from one sample, which we call calibration sample, to another sample, which we call validation sample, </a:t>
            </a:r>
          </a:p>
          <a:p>
            <a:r>
              <a:rPr lang="en-US" altLang="en-US" dirty="0" smtClean="0">
                <a:latin typeface="Arial" charset="0"/>
                <a:ea typeface="ＭＳ Ｐゴシック" pitchFamily="16" charset="-128"/>
              </a:rPr>
              <a:t>It is our hunch that validity shrinkage will move the tradeoff curve down and diversity shrinkage will move the tradeoff curve to the left.</a:t>
            </a:r>
          </a:p>
          <a:p>
            <a:endParaRPr lang="en-US" altLang="en-US" dirty="0" smtClean="0"/>
          </a:p>
        </p:txBody>
      </p:sp>
    </p:spTree>
    <p:extLst>
      <p:ext uri="{BB962C8B-B14F-4D97-AF65-F5344CB8AC3E}">
        <p14:creationId xmlns:p14="http://schemas.microsoft.com/office/powerpoint/2010/main" val="174280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baseline="0" dirty="0" smtClean="0"/>
              <a:t>Illustrated in figure, here we have trade-off curves for calibration sample and validation sample, or a new sample. They share same Pareto weights , which were obtained using calibration data.</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altLang="en-US" baseline="0" dirty="0" smtClean="0"/>
              <a:t>We notice that when the Pareto weights were applied to a new sample, the solid curve moves down and to the left – both job performance and diversity decreases.</a:t>
            </a:r>
            <a:endParaRPr lang="en-US" altLang="en-US" dirty="0" smtClean="0"/>
          </a:p>
          <a:p>
            <a:r>
              <a:rPr lang="en-US" altLang="en-US" baseline="0" dirty="0" smtClean="0"/>
              <a:t>For Pareto point 11, the vertical distance between calibration sample validity and validation sample validity is validity shrinkage, whereas the horizontal distance between calibration sample diversity and validation sample diversity is the diversity shrinkage.</a:t>
            </a:r>
          </a:p>
        </p:txBody>
      </p:sp>
    </p:spTree>
    <p:extLst>
      <p:ext uri="{BB962C8B-B14F-4D97-AF65-F5344CB8AC3E}">
        <p14:creationId xmlns:p14="http://schemas.microsoft.com/office/powerpoint/2010/main" val="713129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[[ 2 research questions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Thus, our first research question is: How large are job performance validity shrinkage and diversity shrinkage?</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Based on shrinkage formula from regression, (Lord-Nicholson formula) – when R^2 is bigger, shrinkage is bigger – thus, we predict that job performance validity shrinkage is greater when job performance is being maximized, and diversity shrinkage is greater when diversity is maximized.</a:t>
            </a:r>
          </a:p>
          <a:p>
            <a:endParaRPr lang="en-US" altLang="en-US" baseline="0" dirty="0" smtClean="0"/>
          </a:p>
        </p:txBody>
      </p:sp>
    </p:spTree>
    <p:extLst>
      <p:ext uri="{BB962C8B-B14F-4D97-AF65-F5344CB8AC3E}">
        <p14:creationId xmlns:p14="http://schemas.microsoft.com/office/powerpoint/2010/main" val="221557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anose="02020603050405020304" pitchFamily="18" charset="0"/>
                <a:ea typeface="+mn-ea"/>
                <a:cs typeface="+mn-cs"/>
              </a:rPr>
              <a:t>When implementing personnel selection procedures to hire new employees, some managers and executives place value on the diversity of the new hires (Avery, McKay, Wilson, &amp; </a:t>
            </a:r>
            <a:r>
              <a:rPr lang="en-US" sz="1200" kern="1200" dirty="0" err="1" smtClean="0">
                <a:solidFill>
                  <a:srgbClr val="000000"/>
                </a:solidFill>
                <a:effectLst/>
                <a:latin typeface="Times New Roman" panose="02020603050405020304" pitchFamily="18" charset="0"/>
                <a:ea typeface="+mn-ea"/>
                <a:cs typeface="+mn-cs"/>
              </a:rPr>
              <a:t>Tonidandel</a:t>
            </a:r>
            <a:r>
              <a:rPr lang="en-US" sz="1200" kern="1200" dirty="0" smtClean="0">
                <a:solidFill>
                  <a:srgbClr val="000000"/>
                </a:solidFill>
                <a:effectLst/>
                <a:latin typeface="Times New Roman" panose="02020603050405020304" pitchFamily="18" charset="0"/>
                <a:ea typeface="+mn-ea"/>
                <a:cs typeface="+mn-cs"/>
              </a:rPr>
              <a:t>, 2007).</a:t>
            </a:r>
            <a:endParaRPr lang="en-US" altLang="en-US" dirty="0" smtClean="0"/>
          </a:p>
        </p:txBody>
      </p:sp>
    </p:spTree>
    <p:extLst>
      <p:ext uri="{BB962C8B-B14F-4D97-AF65-F5344CB8AC3E}">
        <p14:creationId xmlns:p14="http://schemas.microsoft.com/office/powerpoint/2010/main" val="2162656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characteristics that influence shrinkage, calibration sample size, predictor combination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Also, we are interested in whether the shrunken Pareto-optimal solutions still outperform unit weights. </a:t>
            </a:r>
          </a:p>
          <a:p>
            <a:r>
              <a:rPr lang="en-US" altLang="en-US" dirty="0" smtClean="0">
                <a:latin typeface="Arial" charset="0"/>
                <a:ea typeface="ＭＳ Ｐゴシック" pitchFamily="16" charset="-128"/>
              </a:rPr>
              <a:t>We look at different calibration sample sizes and predictor combinations.</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t>
            </a:r>
          </a:p>
          <a:p>
            <a:endParaRPr lang="en-US" altLang="en-US" baseline="0" dirty="0" smtClean="0"/>
          </a:p>
        </p:txBody>
      </p:sp>
    </p:spTree>
    <p:extLst>
      <p:ext uri="{BB962C8B-B14F-4D97-AF65-F5344CB8AC3E}">
        <p14:creationId xmlns:p14="http://schemas.microsoft.com/office/powerpoint/2010/main" val="3626211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pPr>
            <a:r>
              <a:rPr lang="en-US" altLang="en-US" dirty="0" smtClean="0">
                <a:latin typeface="Arial" charset="0"/>
                <a:ea typeface="ＭＳ Ｐゴシック" pitchFamily="16" charset="-128"/>
              </a:rPr>
              <a:t>[[ contributions ]]</a:t>
            </a:r>
          </a:p>
          <a:p>
            <a:pPr eaLnBrk="1" hangingPunct="1">
              <a:spcBef>
                <a:spcPct val="0"/>
              </a:spcBef>
            </a:pPr>
            <a:endParaRPr lang="en-US" altLang="en-US" dirty="0" smtClean="0">
              <a:latin typeface="Arial" charset="0"/>
              <a:ea typeface="ＭＳ Ｐゴシック" pitchFamily="16" charset="-128"/>
            </a:endParaRPr>
          </a:p>
          <a:p>
            <a:pPr eaLnBrk="1" hangingPunct="1">
              <a:spcBef>
                <a:spcPct val="0"/>
              </a:spcBef>
            </a:pPr>
            <a:r>
              <a:rPr lang="en-US" altLang="en-US" dirty="0" smtClean="0">
                <a:latin typeface="Arial" charset="0"/>
                <a:ea typeface="ＭＳ Ｐゴシック" pitchFamily="16" charset="-128"/>
              </a:rPr>
              <a:t>We have three intended contributions. </a:t>
            </a:r>
          </a:p>
          <a:p>
            <a:pPr eaLnBrk="1" hangingPunct="1">
              <a:spcBef>
                <a:spcPct val="0"/>
              </a:spcBef>
            </a:pPr>
            <a:endParaRPr lang="en-US" altLang="en-US" dirty="0" smtClean="0">
              <a:latin typeface="Arial" charset="0"/>
              <a:ea typeface="ＭＳ Ｐゴシック" pitchFamily="16" charset="-128"/>
            </a:endParaRPr>
          </a:p>
          <a:p>
            <a:pPr eaLnBrk="1" hangingPunct="1">
              <a:spcBef>
                <a:spcPct val="0"/>
              </a:spcBef>
            </a:pPr>
            <a:r>
              <a:rPr lang="en-US" altLang="en-US" dirty="0" smtClean="0">
                <a:latin typeface="Arial" charset="0"/>
                <a:ea typeface="ＭＳ Ｐゴシック" pitchFamily="16" charset="-128"/>
              </a:rPr>
              <a:t>First, we extend cross-validation to multiple objective optimization.</a:t>
            </a:r>
          </a:p>
          <a:p>
            <a:pPr eaLnBrk="1" hangingPunct="1">
              <a:spcBef>
                <a:spcPct val="0"/>
              </a:spcBef>
            </a:pPr>
            <a:r>
              <a:rPr lang="en-US" altLang="en-US" dirty="0" smtClean="0">
                <a:latin typeface="Arial" charset="0"/>
                <a:ea typeface="ＭＳ Ｐゴシック" pitchFamily="16" charset="-128"/>
              </a:rPr>
              <a:t>Second, we examine the extent to which different predictor combinations and sample sizes impact validity shrinkage and diversity shrinkage.</a:t>
            </a:r>
          </a:p>
          <a:p>
            <a:pPr eaLnBrk="1" hangingPunct="1">
              <a:spcBef>
                <a:spcPct val="0"/>
              </a:spcBef>
            </a:pPr>
            <a:r>
              <a:rPr lang="en-US" altLang="en-US" dirty="0" smtClean="0">
                <a:latin typeface="Arial" charset="0"/>
                <a:ea typeface="ＭＳ Ｐゴシック" pitchFamily="16" charset="-128"/>
              </a:rPr>
              <a:t>Third, we compare shrunken Pareto solutions to unit-weighted solutions.</a:t>
            </a:r>
          </a:p>
          <a:p>
            <a:pPr eaLnBrk="1" hangingPunct="1">
              <a:spcBef>
                <a:spcPct val="0"/>
              </a:spcBef>
            </a:pPr>
            <a:endParaRPr lang="en-US" altLang="en-US" dirty="0" smtClean="0">
              <a:latin typeface="Arial" charset="0"/>
              <a:ea typeface="ＭＳ Ｐゴシック" pitchFamily="16" charset="-128"/>
            </a:endParaRPr>
          </a:p>
          <a:p>
            <a:pPr eaLnBrk="1" hangingPunct="1">
              <a:spcBef>
                <a:spcPct val="0"/>
              </a:spcBef>
            </a:pPr>
            <a:r>
              <a:rPr lang="en-US" altLang="en-US" dirty="0" smtClean="0">
                <a:latin typeface="Arial" charset="0"/>
                <a:ea typeface="ＭＳ Ｐゴシック" pitchFamily="16" charset="-128"/>
              </a:rPr>
              <a:t>---</a:t>
            </a:r>
          </a:p>
          <a:p>
            <a:pPr eaLnBrk="1" hangingPunct="1">
              <a:spcBef>
                <a:spcPct val="0"/>
              </a:spcBef>
            </a:pPr>
            <a:endParaRPr lang="en-US" altLang="en-US" dirty="0" smtClean="0">
              <a:latin typeface="Arial" charset="0"/>
              <a:ea typeface="ＭＳ Ｐゴシック" pitchFamily="16" charset="-128"/>
            </a:endParaRPr>
          </a:p>
          <a:p>
            <a:pPr eaLnBrk="1" hangingPunct="1">
              <a:spcBef>
                <a:spcPct val="0"/>
              </a:spcBef>
            </a:pPr>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154260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Monte-Carlo simulation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Monte Carlo simulation was used.</a:t>
            </a:r>
          </a:p>
          <a:p>
            <a:r>
              <a:rPr lang="en-US" altLang="en-US" dirty="0" smtClean="0">
                <a:latin typeface="Arial" charset="0"/>
                <a:ea typeface="ＭＳ Ｐゴシック" pitchFamily="16" charset="-128"/>
              </a:rPr>
              <a:t>Two predictor set conditions were studied…</a:t>
            </a:r>
          </a:p>
          <a:p>
            <a:r>
              <a:rPr lang="en-US" altLang="en-US" dirty="0" smtClean="0">
                <a:latin typeface="Arial" charset="0"/>
                <a:ea typeface="ＭＳ Ｐゴシック" pitchFamily="16" charset="-128"/>
              </a:rPr>
              <a:t>We examined across five calibration sample sizes and one validation sample size.</a:t>
            </a:r>
          </a:p>
          <a:p>
            <a:r>
              <a:rPr lang="en-US" altLang="en-US" dirty="0" smtClean="0">
                <a:latin typeface="Arial" charset="0"/>
                <a:ea typeface="ＭＳ Ｐゴシック" pitchFamily="16" charset="-128"/>
              </a:rPr>
              <a:t>Two weighting methods were compared.</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t>
            </a:r>
          </a:p>
          <a:p>
            <a:endParaRPr lang="en-US" altLang="en-US" dirty="0" smtClean="0">
              <a:latin typeface="Arial" charset="0"/>
              <a:ea typeface="ＭＳ Ｐゴシック" pitchFamily="16" charset="-128"/>
            </a:endParaRPr>
          </a:p>
          <a:p>
            <a:r>
              <a:rPr lang="en-US" altLang="en-US" dirty="0" err="1" smtClean="0">
                <a:latin typeface="Arial" charset="0"/>
                <a:ea typeface="ＭＳ Ｐゴシック" pitchFamily="16" charset="-128"/>
              </a:rPr>
              <a:t>Bobko</a:t>
            </a:r>
            <a:r>
              <a:rPr lang="en-US" altLang="en-US" dirty="0" smtClean="0">
                <a:latin typeface="Arial" charset="0"/>
                <a:ea typeface="ＭＳ Ｐゴシック" pitchFamily="16" charset="-128"/>
              </a:rPr>
              <a:t>-Roth predictor correlations are meta-analytic correlations.</a:t>
            </a:r>
          </a:p>
        </p:txBody>
      </p:sp>
    </p:spTree>
    <p:extLst>
      <p:ext uri="{BB962C8B-B14F-4D97-AF65-F5344CB8AC3E}">
        <p14:creationId xmlns:p14="http://schemas.microsoft.com/office/powerpoint/2010/main" val="185707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cognitive-</a:t>
            </a:r>
            <a:r>
              <a:rPr lang="en-US" altLang="en-US" dirty="0" err="1" smtClean="0">
                <a:latin typeface="Arial" charset="0"/>
                <a:ea typeface="ＭＳ Ｐゴシック" pitchFamily="16" charset="-128"/>
              </a:rPr>
              <a:t>noncognitive</a:t>
            </a:r>
            <a:r>
              <a:rPr lang="en-US" altLang="en-US" dirty="0" smtClean="0">
                <a:latin typeface="Arial" charset="0"/>
                <a:ea typeface="ＭＳ Ｐゴシック" pitchFamily="16" charset="-128"/>
              </a:rPr>
              <a:t> predictor condition ]]</a:t>
            </a:r>
          </a:p>
          <a:p>
            <a:endParaRPr lang="en-US" altLang="en-US" dirty="0" smtClean="0">
              <a:latin typeface="Arial" charset="0"/>
              <a:ea typeface="ＭＳ Ｐゴシック" pitchFamily="16" charset="-128"/>
            </a:endParaRPr>
          </a:p>
          <a:p>
            <a:r>
              <a:rPr lang="en-US" altLang="en-US" dirty="0" err="1" smtClean="0">
                <a:latin typeface="Arial" charset="0"/>
                <a:ea typeface="ＭＳ Ｐゴシック" pitchFamily="16" charset="-128"/>
              </a:rPr>
              <a:t>Bobko</a:t>
            </a:r>
            <a:r>
              <a:rPr lang="en-US" altLang="en-US" dirty="0" smtClean="0">
                <a:latin typeface="Arial" charset="0"/>
                <a:ea typeface="ＭＳ Ｐゴシック" pitchFamily="16" charset="-128"/>
              </a:rPr>
              <a:t>-Roth predictors include following five predictors, and here are the population correlation matrix used.</a:t>
            </a:r>
          </a:p>
          <a:p>
            <a:endParaRPr lang="en-US" altLang="en-US" dirty="0" smtClean="0"/>
          </a:p>
        </p:txBody>
      </p:sp>
    </p:spTree>
    <p:extLst>
      <p:ext uri="{BB962C8B-B14F-4D97-AF65-F5344CB8AC3E}">
        <p14:creationId xmlns:p14="http://schemas.microsoft.com/office/powerpoint/2010/main" val="3673478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cognitive subtest predictor condition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Cognitive subgroup predictors include following four predictors, and here are the population correlation matrix used.</a:t>
            </a:r>
          </a:p>
          <a:p>
            <a:r>
              <a:rPr lang="en-US" altLang="en-US" dirty="0" smtClean="0">
                <a:latin typeface="Arial" charset="0"/>
                <a:ea typeface="ＭＳ Ｐゴシック" pitchFamily="16" charset="-128"/>
              </a:rPr>
              <a:t>Seven job families were studied.</a:t>
            </a:r>
          </a:p>
          <a:p>
            <a:endParaRPr lang="en-US" altLang="en-US" dirty="0" smtClean="0">
              <a:latin typeface="Arial" charset="0"/>
              <a:ea typeface="ＭＳ Ｐゴシック" pitchFamily="16" charset="-128"/>
            </a:endParaRPr>
          </a:p>
          <a:p>
            <a:endParaRPr lang="en-US" altLang="en-US" dirty="0" smtClean="0"/>
          </a:p>
        </p:txBody>
      </p:sp>
    </p:spTree>
    <p:extLst>
      <p:ext uri="{BB962C8B-B14F-4D97-AF65-F5344CB8AC3E}">
        <p14:creationId xmlns:p14="http://schemas.microsoft.com/office/powerpoint/2010/main" val="1334398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procedure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Simulation was based on following procedure.</a:t>
            </a:r>
          </a:p>
        </p:txBody>
      </p:sp>
    </p:spTree>
    <p:extLst>
      <p:ext uri="{BB962C8B-B14F-4D97-AF65-F5344CB8AC3E}">
        <p14:creationId xmlns:p14="http://schemas.microsoft.com/office/powerpoint/2010/main" val="255150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result, rainbow figure, curve, </a:t>
            </a:r>
            <a:r>
              <a:rPr lang="en-US" altLang="en-US" dirty="0" err="1" smtClean="0">
                <a:latin typeface="Arial" charset="0"/>
                <a:ea typeface="ＭＳ Ｐゴシック" pitchFamily="16" charset="-128"/>
              </a:rPr>
              <a:t>Bobko</a:t>
            </a:r>
            <a:r>
              <a:rPr lang="en-US" altLang="en-US" dirty="0" smtClean="0">
                <a:latin typeface="Arial" charset="0"/>
                <a:ea typeface="ＭＳ Ｐゴシック" pitchFamily="16" charset="-128"/>
              </a:rPr>
              <a:t>-Roth predictors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This is what we call a rainbow figure, where we plotted the Pareto-optimal tradeoff curves for calibration and validation samples.</a:t>
            </a:r>
          </a:p>
          <a:p>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176392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example, calibration sample, validation sample, shrinkage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[Solid red line &amp; dotted red line only.] </a:t>
            </a:r>
          </a:p>
          <a:p>
            <a:r>
              <a:rPr lang="en-US" altLang="en-US" dirty="0" smtClean="0">
                <a:latin typeface="Arial" charset="0"/>
                <a:ea typeface="ＭＳ Ｐゴシック" pitchFamily="16" charset="-128"/>
              </a:rPr>
              <a:t>For example, the solid red line at the top is the average Pareto curve estimated from calibration samples of size 40. The dotted red at the bottom is the average Pareto curve estimated from validation sample using Pareto weights extracted from calibration samples of size 40. </a:t>
            </a:r>
          </a:p>
          <a:p>
            <a:r>
              <a:rPr lang="en-US" altLang="en-US" dirty="0" smtClean="0">
                <a:latin typeface="Arial" charset="0"/>
                <a:ea typeface="ＭＳ Ｐゴシック" pitchFamily="16" charset="-128"/>
              </a:rPr>
              <a:t>[Shrinkage is the difference between the solid line and the dotted line of the same color. (POINT)]</a:t>
            </a:r>
          </a:p>
          <a:p>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414943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Here is the result for</a:t>
            </a:r>
            <a:r>
              <a:rPr lang="en-US" altLang="en-US" baseline="0" dirty="0" smtClean="0">
                <a:latin typeface="Arial" charset="0"/>
                <a:ea typeface="ＭＳ Ｐゴシック" pitchFamily="16" charset="-128"/>
              </a:rPr>
              <a:t> </a:t>
            </a:r>
            <a:r>
              <a:rPr lang="en-US" altLang="en-US" baseline="0" dirty="0" err="1" smtClean="0">
                <a:latin typeface="Arial" charset="0"/>
                <a:ea typeface="ＭＳ Ｐゴシック" pitchFamily="16" charset="-128"/>
              </a:rPr>
              <a:t>Bobko</a:t>
            </a:r>
            <a:r>
              <a:rPr lang="en-US" altLang="en-US" baseline="0" dirty="0" smtClean="0">
                <a:latin typeface="Arial" charset="0"/>
                <a:ea typeface="ＭＳ Ｐゴシック" pitchFamily="16" charset="-128"/>
              </a:rPr>
              <a:t>-Roth cognitive and non-cognitive predictors.</a:t>
            </a:r>
          </a:p>
          <a:p>
            <a:endParaRPr lang="en-US" altLang="en-US" baseline="0" dirty="0" smtClean="0">
              <a:latin typeface="Arial" charset="0"/>
              <a:ea typeface="ＭＳ Ｐゴシック" pitchFamily="16" charset="-128"/>
            </a:endParaRPr>
          </a:p>
          <a:p>
            <a:r>
              <a:rPr lang="en-US" altLang="en-US" dirty="0" smtClean="0">
                <a:latin typeface="Arial" charset="0"/>
                <a:ea typeface="ＭＳ Ｐゴシック" pitchFamily="16" charset="-128"/>
              </a:rPr>
              <a:t>What it looks like here is that if your calibration sample have 40 people in it and you are trying to maximize validity, you’ll get this much shrinkage (POINT), and if you are trying to maximize diversity, you’ll get this much shrinkage (POINT).</a:t>
            </a:r>
          </a:p>
          <a:p>
            <a:r>
              <a:rPr lang="en-US" altLang="en-US" dirty="0" smtClean="0">
                <a:latin typeface="Arial" charset="0"/>
                <a:ea typeface="ＭＳ Ｐゴシック" pitchFamily="16" charset="-128"/>
              </a:rPr>
              <a:t>As the calibration sample size gets bigger (moving down the rainbow from red to orange to green), there’s less shrinkage.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The black square represents the single solution you get if you unit-weight the predictors.</a:t>
            </a:r>
          </a:p>
          <a:p>
            <a:r>
              <a:rPr lang="en-US" altLang="en-US" dirty="0" smtClean="0">
                <a:latin typeface="Arial" charset="0"/>
                <a:ea typeface="ＭＳ Ｐゴシック" pitchFamily="16" charset="-128"/>
              </a:rPr>
              <a:t>The unit-weighted solution has fairly high performance and fairly low diversity.</a:t>
            </a:r>
          </a:p>
          <a:p>
            <a:r>
              <a:rPr lang="en-US" altLang="en-US" dirty="0" smtClean="0">
                <a:latin typeface="Arial" charset="0"/>
                <a:ea typeface="ＭＳ Ｐゴシック" pitchFamily="16" charset="-128"/>
              </a:rPr>
              <a:t>The fact that the black square is below the orange line means that the unit-weighted solution is SUB-OPTIMAL, unless your Pareto-weights are based on sample sizes of less than 100. </a:t>
            </a:r>
          </a:p>
          <a:p>
            <a:endParaRPr lang="en-US" altLang="en-US" dirty="0" smtClean="0">
              <a:latin typeface="Arial" charset="0"/>
              <a:ea typeface="ＭＳ Ｐゴシック" pitchFamily="16" charset="-128"/>
            </a:endParaRPr>
          </a:p>
          <a:p>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3520496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 cognitive subtest, Machinery repair job family, shrinkage, unit-weighting ]]</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Here, we are looking at another set of predictors – cognitive subtest predictors, numerical ability, verbal ability and clerical ability as used in Wee et al., 2014.</a:t>
            </a:r>
          </a:p>
          <a:p>
            <a:r>
              <a:rPr lang="en-US" altLang="en-US" dirty="0" smtClean="0">
                <a:latin typeface="Arial" charset="0"/>
                <a:ea typeface="ＭＳ Ｐゴシック" pitchFamily="16" charset="-128"/>
              </a:rPr>
              <a:t>There’s not very much shrinkage in this solution.</a:t>
            </a:r>
          </a:p>
          <a:p>
            <a:r>
              <a:rPr lang="en-US" altLang="en-US" dirty="0" smtClean="0">
                <a:latin typeface="Arial" charset="0"/>
                <a:ea typeface="ＭＳ Ｐゴシック" pitchFamily="16" charset="-128"/>
              </a:rPr>
              <a:t>Again, the unit-weighted solution is sub-optimal, when your calibration sample size is less than 100. </a:t>
            </a:r>
          </a:p>
          <a:p>
            <a:r>
              <a:rPr lang="en-US" altLang="en-US" dirty="0" smtClean="0">
                <a:latin typeface="Arial" charset="0"/>
                <a:ea typeface="ＭＳ Ｐゴシック" pitchFamily="16" charset="-128"/>
              </a:rPr>
              <a:t>This solution comes from just the Machinery Repair job family.</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[For me, I thought the result was very encouraging, because it means that even after accounting for shrinkage, the Pareto-optimal strategy provides us with as good or better selection solution than common method of unit-weighting.</a:t>
            </a:r>
          </a:p>
          <a:p>
            <a:r>
              <a:rPr lang="en-US" altLang="en-US" dirty="0" smtClean="0">
                <a:latin typeface="Arial" charset="0"/>
                <a:ea typeface="ＭＳ Ｐゴシック" pitchFamily="16" charset="-128"/>
              </a:rPr>
              <a:t>(don’t over sell)</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Let’s look at rest of results.</a:t>
            </a:r>
          </a:p>
          <a:p>
            <a:endParaRPr lang="en-US" altLang="en-US" dirty="0" smtClean="0">
              <a:latin typeface="Arial" charset="0"/>
              <a:ea typeface="ＭＳ Ｐゴシック" pitchFamily="16" charset="-128"/>
            </a:endParaRPr>
          </a:p>
          <a:p>
            <a:r>
              <a:rPr lang="en-US" altLang="en-US" dirty="0" smtClean="0">
                <a:latin typeface="Arial" charset="0"/>
                <a:ea typeface="ＭＳ Ｐゴシック" pitchFamily="16" charset="-128"/>
              </a:rPr>
              <a:t>---</a:t>
            </a:r>
          </a:p>
          <a:p>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363505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anose="02020603050405020304" pitchFamily="18" charset="0"/>
                <a:ea typeface="+mn-ea"/>
                <a:cs typeface="+mn-cs"/>
              </a:rPr>
              <a:t>The attainment of organizational diversity is, in large part, a function of hiring practices.</a:t>
            </a:r>
            <a:endParaRPr lang="en-US" altLang="en-US" dirty="0" smtClean="0"/>
          </a:p>
        </p:txBody>
      </p:sp>
    </p:spTree>
    <p:extLst>
      <p:ext uri="{BB962C8B-B14F-4D97-AF65-F5344CB8AC3E}">
        <p14:creationId xmlns:p14="http://schemas.microsoft.com/office/powerpoint/2010/main" val="342530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2529407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We also plotted</a:t>
            </a:r>
            <a:r>
              <a:rPr lang="en-US" altLang="en-US" baseline="0" dirty="0" smtClean="0">
                <a:latin typeface="Arial" charset="0"/>
                <a:ea typeface="ＭＳ Ｐゴシック" pitchFamily="16" charset="-128"/>
              </a:rPr>
              <a:t> the diversity improvement and found that diversity improvement is possible, especially when sample size is small, or when we are willing to sacrifice certain amount of job performance criterion validity.</a:t>
            </a:r>
            <a:endParaRPr lang="en-US" altLang="en-US" dirty="0" smtClean="0">
              <a:latin typeface="Arial" charset="0"/>
              <a:ea typeface="ＭＳ Ｐゴシック" pitchFamily="16" charset="-128"/>
            </a:endParaRPr>
          </a:p>
        </p:txBody>
      </p:sp>
    </p:spTree>
    <p:extLst>
      <p:ext uri="{BB962C8B-B14F-4D97-AF65-F5344CB8AC3E}">
        <p14:creationId xmlns:p14="http://schemas.microsoft.com/office/powerpoint/2010/main" val="298000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580271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3960460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38290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2389071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400795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4220620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3424534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19415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In</a:t>
            </a:r>
            <a:r>
              <a:rPr lang="en-US" altLang="en-US" baseline="0" dirty="0" smtClean="0"/>
              <a:t> personnel selection, we usually want to hire candidates with high potential performance and also have certain amount of diversity in selected candidates. However, these two purposes usually are hard to achieve simultaneously, and there is a trade-off between diversity and performance.  </a:t>
            </a:r>
          </a:p>
        </p:txBody>
      </p:sp>
    </p:spTree>
    <p:extLst>
      <p:ext uri="{BB962C8B-B14F-4D97-AF65-F5344CB8AC3E}">
        <p14:creationId xmlns:p14="http://schemas.microsoft.com/office/powerpoint/2010/main" val="950827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176434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981931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2725021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We developed</a:t>
            </a:r>
            <a:r>
              <a:rPr lang="en-US" altLang="en-US" baseline="0" dirty="0" smtClean="0"/>
              <a:t> following simple shrinkage formula to correct for shrinkage in set of solution at each Pareto point.</a:t>
            </a:r>
            <a:endParaRPr lang="en-US" altLang="en-US" dirty="0" smtClean="0"/>
          </a:p>
        </p:txBody>
      </p:sp>
    </p:spTree>
    <p:extLst>
      <p:ext uri="{BB962C8B-B14F-4D97-AF65-F5344CB8AC3E}">
        <p14:creationId xmlns:p14="http://schemas.microsoft.com/office/powerpoint/2010/main" val="3358974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Here are the notations.</a:t>
            </a:r>
          </a:p>
        </p:txBody>
      </p:sp>
    </p:spTree>
    <p:extLst>
      <p:ext uri="{BB962C8B-B14F-4D97-AF65-F5344CB8AC3E}">
        <p14:creationId xmlns:p14="http://schemas.microsoft.com/office/powerpoint/2010/main" val="1660769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We also conducted simulation to evaluate the performance</a:t>
            </a:r>
            <a:r>
              <a:rPr lang="en-US" altLang="en-US" baseline="0" dirty="0" smtClean="0"/>
              <a:t> of the shrinkage formula.</a:t>
            </a:r>
            <a:endParaRPr lang="en-US" altLang="en-US" dirty="0" smtClean="0"/>
          </a:p>
        </p:txBody>
      </p:sp>
    </p:spTree>
    <p:extLst>
      <p:ext uri="{BB962C8B-B14F-4D97-AF65-F5344CB8AC3E}">
        <p14:creationId xmlns:p14="http://schemas.microsoft.com/office/powerpoint/2010/main" val="2861230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Again</a:t>
            </a:r>
            <a:r>
              <a:rPr lang="en-US" altLang="en-US" baseline="0" dirty="0" smtClean="0"/>
              <a:t> using these predictors.</a:t>
            </a:r>
            <a:endParaRPr lang="en-US" altLang="en-US" dirty="0" smtClean="0"/>
          </a:p>
        </p:txBody>
      </p:sp>
    </p:spTree>
    <p:extLst>
      <p:ext uri="{BB962C8B-B14F-4D97-AF65-F5344CB8AC3E}">
        <p14:creationId xmlns:p14="http://schemas.microsoft.com/office/powerpoint/2010/main" val="630502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Here is result when calibration sample</a:t>
            </a:r>
            <a:r>
              <a:rPr lang="en-US" altLang="en-US" baseline="0" dirty="0" smtClean="0"/>
              <a:t> size is 40. </a:t>
            </a:r>
            <a:r>
              <a:rPr lang="en-US" altLang="en-US" dirty="0" smtClean="0"/>
              <a:t>Black </a:t>
            </a:r>
            <a:r>
              <a:rPr lang="en-US" altLang="en-US" baseline="0" dirty="0" smtClean="0"/>
              <a:t>line is the calibration sample trade-off curve, blue line is the cross-validated trade-off curve (the curve that we want to estimate), and red line is the trade-off curve estimated using our formula and the calibration sample data. Red line is much closer to the blue line than the black.</a:t>
            </a:r>
            <a:endParaRPr lang="en-US" altLang="en-US" dirty="0" smtClean="0"/>
          </a:p>
        </p:txBody>
      </p:sp>
    </p:spTree>
    <p:extLst>
      <p:ext uri="{BB962C8B-B14F-4D97-AF65-F5344CB8AC3E}">
        <p14:creationId xmlns:p14="http://schemas.microsoft.com/office/powerpoint/2010/main" val="3721563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This is when calibration sample size is 100.</a:t>
            </a:r>
          </a:p>
        </p:txBody>
      </p:sp>
    </p:spTree>
    <p:extLst>
      <p:ext uri="{BB962C8B-B14F-4D97-AF65-F5344CB8AC3E}">
        <p14:creationId xmlns:p14="http://schemas.microsoft.com/office/powerpoint/2010/main" val="994502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200.</a:t>
            </a:r>
          </a:p>
        </p:txBody>
      </p:sp>
    </p:spTree>
    <p:extLst>
      <p:ext uri="{BB962C8B-B14F-4D97-AF65-F5344CB8AC3E}">
        <p14:creationId xmlns:p14="http://schemas.microsoft.com/office/powerpoint/2010/main" val="140785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trade-off is</a:t>
            </a:r>
            <a:r>
              <a:rPr lang="en-US" altLang="en-US" baseline="0" dirty="0" smtClean="0"/>
              <a:t> usually caused by using predictors  with high criterion validity but also large subgroup difference, such as cognitive ability test. </a:t>
            </a:r>
            <a:endParaRPr lang="en-US" altLang="en-US" dirty="0" smtClean="0">
              <a:latin typeface="Calibri" pitchFamily="34" charset="0"/>
              <a:ea typeface="ＭＳ Ｐゴシック" pitchFamily="16" charset="-128"/>
            </a:endParaRPr>
          </a:p>
          <a:p>
            <a:r>
              <a:rPr lang="en-US" altLang="en-US" dirty="0" smtClean="0">
                <a:latin typeface="Calibri" pitchFamily="34" charset="0"/>
                <a:ea typeface="ＭＳ Ｐゴシック" pitchFamily="16" charset="-128"/>
              </a:rPr>
              <a:t>For example,</a:t>
            </a:r>
            <a:r>
              <a:rPr lang="en-US" altLang="en-US" baseline="0" dirty="0" smtClean="0">
                <a:latin typeface="Calibri" pitchFamily="34" charset="0"/>
                <a:ea typeface="ＭＳ Ｐゴシック" pitchFamily="16" charset="-128"/>
              </a:rPr>
              <a:t> </a:t>
            </a:r>
            <a:r>
              <a:rPr lang="en-US" altLang="en-US" dirty="0" smtClean="0">
                <a:latin typeface="Calibri" pitchFamily="34" charset="0"/>
                <a:ea typeface="ＭＳ Ｐゴシック" pitchFamily="16" charset="-128"/>
              </a:rPr>
              <a:t>on the one hand, cognitive ability tests are strong predictors of job performance (r = .52).</a:t>
            </a:r>
          </a:p>
          <a:p>
            <a:r>
              <a:rPr lang="en-US" altLang="en-US" dirty="0" smtClean="0">
                <a:latin typeface="Calibri" pitchFamily="34" charset="0"/>
                <a:ea typeface="ＭＳ Ｐゴシック" pitchFamily="16" charset="-128"/>
              </a:rPr>
              <a:t>But on the other hand, they also have large Black-White subgroup difference (d = -.72).</a:t>
            </a:r>
          </a:p>
          <a:p>
            <a:endParaRPr lang="en-US" altLang="en-US" dirty="0" smtClean="0">
              <a:latin typeface="Calibri" pitchFamily="34" charset="0"/>
              <a:ea typeface="ＭＳ Ｐゴシック" pitchFamily="16" charset="-128"/>
            </a:endParaRPr>
          </a:p>
          <a:p>
            <a:r>
              <a:rPr lang="en-US" altLang="en-US" dirty="0" smtClean="0">
                <a:latin typeface="Calibri" pitchFamily="34" charset="0"/>
                <a:ea typeface="ＭＳ Ｐゴシック" pitchFamily="16" charset="-128"/>
              </a:rPr>
              <a:t>---</a:t>
            </a:r>
          </a:p>
          <a:p>
            <a:endParaRPr lang="en-US" altLang="en-US" dirty="0" smtClean="0">
              <a:latin typeface="Calibri" pitchFamily="34" charset="0"/>
              <a:ea typeface="ＭＳ Ｐゴシック" pitchFamily="16" charset="-128"/>
            </a:endParaRPr>
          </a:p>
          <a:p>
            <a:r>
              <a:rPr lang="en-US" altLang="en-US" dirty="0" smtClean="0">
                <a:latin typeface="Calibri" pitchFamily="34" charset="0"/>
                <a:ea typeface="ＭＳ Ｐゴシック" pitchFamily="16" charset="-128"/>
              </a:rPr>
              <a:t>*Adverse Impact ratio, subgroup d and diversity can all be mathematically transformed into each other, so I’ll use these terms interchangeably.</a:t>
            </a:r>
          </a:p>
          <a:p>
            <a:r>
              <a:rPr lang="en-US" altLang="en-US" dirty="0" smtClean="0">
                <a:latin typeface="Calibri" pitchFamily="34" charset="0"/>
                <a:ea typeface="ＭＳ Ｐゴシック" pitchFamily="16" charset="-128"/>
              </a:rPr>
              <a:t>*I’m also going to use job performance and criterion validity interchangeably.</a:t>
            </a:r>
          </a:p>
          <a:p>
            <a:r>
              <a:rPr lang="en-US" altLang="en-US" dirty="0" smtClean="0">
                <a:latin typeface="Calibri" pitchFamily="34" charset="0"/>
                <a:ea typeface="ＭＳ Ｐゴシック" pitchFamily="16" charset="-128"/>
              </a:rPr>
              <a:t>*For example, given same level of performance, Black applicants tend to score lower than White applicants on cognitive ability tests. When we use cognitive ability tests in selection, Black applicants are less likely to be selected.</a:t>
            </a:r>
          </a:p>
          <a:p>
            <a:endParaRPr lang="en-US" altLang="en-US" baseline="0" dirty="0" smtClean="0"/>
          </a:p>
        </p:txBody>
      </p:sp>
    </p:spTree>
    <p:extLst>
      <p:ext uri="{BB962C8B-B14F-4D97-AF65-F5344CB8AC3E}">
        <p14:creationId xmlns:p14="http://schemas.microsoft.com/office/powerpoint/2010/main" val="345491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500.</a:t>
            </a:r>
          </a:p>
        </p:txBody>
      </p:sp>
    </p:spTree>
    <p:extLst>
      <p:ext uri="{BB962C8B-B14F-4D97-AF65-F5344CB8AC3E}">
        <p14:creationId xmlns:p14="http://schemas.microsoft.com/office/powerpoint/2010/main" val="750403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And 1000.</a:t>
            </a:r>
          </a:p>
          <a:p>
            <a:r>
              <a:rPr lang="en-US" altLang="en-US" dirty="0" smtClean="0"/>
              <a:t>---</a:t>
            </a:r>
          </a:p>
          <a:p>
            <a:r>
              <a:rPr lang="en-US" altLang="en-US" dirty="0" smtClean="0"/>
              <a:t>Overall, results showed that:</a:t>
            </a:r>
            <a:r>
              <a:rPr lang="en-US" altLang="en-US" baseline="0" dirty="0" smtClean="0"/>
              <a:t> 1) formula solution is very close to cross-validated result – formula does good job in predicting the validity when applied to new sample; </a:t>
            </a:r>
          </a:p>
          <a:p>
            <a:r>
              <a:rPr lang="en-US" altLang="en-US" baseline="0" dirty="0" smtClean="0"/>
              <a:t>2) as calibration sample size increases, there is less shrinkage.</a:t>
            </a:r>
            <a:endParaRPr lang="en-US" altLang="en-US" dirty="0" smtClean="0"/>
          </a:p>
        </p:txBody>
      </p:sp>
    </p:spTree>
    <p:extLst>
      <p:ext uri="{BB962C8B-B14F-4D97-AF65-F5344CB8AC3E}">
        <p14:creationId xmlns:p14="http://schemas.microsoft.com/office/powerpoint/2010/main" val="2057250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We also conducted a sensitivity analysis to examine</a:t>
            </a:r>
            <a:r>
              <a:rPr lang="en-US" altLang="en-US" baseline="0" dirty="0" smtClean="0"/>
              <a:t> whether result varied across different proportion of minority applicants and selection ratio.</a:t>
            </a:r>
            <a:endParaRPr lang="en-US" altLang="en-US" dirty="0" smtClean="0"/>
          </a:p>
        </p:txBody>
      </p:sp>
    </p:spTree>
    <p:extLst>
      <p:ext uri="{BB962C8B-B14F-4D97-AF65-F5344CB8AC3E}">
        <p14:creationId xmlns:p14="http://schemas.microsoft.com/office/powerpoint/2010/main" val="1197054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Result showed that the formula consistently</a:t>
            </a:r>
            <a:r>
              <a:rPr lang="en-US" altLang="en-US" baseline="0" dirty="0" smtClean="0"/>
              <a:t> does good job in predicting cross-validated solution.</a:t>
            </a:r>
            <a:endParaRPr lang="en-US" altLang="en-US" dirty="0" smtClean="0"/>
          </a:p>
        </p:txBody>
      </p:sp>
    </p:spTree>
    <p:extLst>
      <p:ext uri="{BB962C8B-B14F-4D97-AF65-F5344CB8AC3E}">
        <p14:creationId xmlns:p14="http://schemas.microsoft.com/office/powerpoint/2010/main" val="588047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037325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80993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3166720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2352196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Here, Browne</a:t>
            </a:r>
            <a:r>
              <a:rPr lang="en-US" altLang="en-US" baseline="0" dirty="0" smtClean="0"/>
              <a:t> formula depends on output from </a:t>
            </a:r>
            <a:r>
              <a:rPr lang="en-US" altLang="en-US" baseline="0" dirty="0" err="1" smtClean="0"/>
              <a:t>Olkin</a:t>
            </a:r>
            <a:r>
              <a:rPr lang="en-US" altLang="en-US" baseline="0" dirty="0" smtClean="0"/>
              <a:t> &amp; Pratt’s formula.</a:t>
            </a:r>
            <a:endParaRPr lang="en-US" altLang="en-US" dirty="0" smtClean="0"/>
          </a:p>
          <a:p>
            <a:r>
              <a:rPr lang="en-US" altLang="en-US" dirty="0" smtClean="0"/>
              <a:t>[Important] Note that when </a:t>
            </a:r>
            <a:r>
              <a:rPr lang="en-US" altLang="en-US" dirty="0" err="1" smtClean="0"/>
              <a:t>Olkin</a:t>
            </a:r>
            <a:r>
              <a:rPr lang="en-US" altLang="en-US" dirty="0" smtClean="0"/>
              <a:t> &amp; Pratt developed their shrinkage formula, there was no assumption of</a:t>
            </a:r>
            <a:r>
              <a:rPr lang="en-US" altLang="en-US" baseline="0" dirty="0" smtClean="0"/>
              <a:t> OLS, meaning the shrinkage formula could be used universally.</a:t>
            </a:r>
          </a:p>
          <a:p>
            <a:r>
              <a:rPr lang="en-US" altLang="en-US" baseline="0" dirty="0" smtClean="0"/>
              <a:t>OLS regression only optimizes one criteria. How could we correct for shrinkage when we optimize two criterion in Pareto-optimal weighting?</a:t>
            </a:r>
            <a:endParaRPr lang="en-US" altLang="en-US" dirty="0" smtClean="0"/>
          </a:p>
        </p:txBody>
      </p:sp>
    </p:spTree>
    <p:extLst>
      <p:ext uri="{BB962C8B-B14F-4D97-AF65-F5344CB8AC3E}">
        <p14:creationId xmlns:p14="http://schemas.microsoft.com/office/powerpoint/2010/main" val="2774356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As a conclusion, …</a:t>
            </a:r>
          </a:p>
        </p:txBody>
      </p:sp>
    </p:spTree>
    <p:extLst>
      <p:ext uri="{BB962C8B-B14F-4D97-AF65-F5344CB8AC3E}">
        <p14:creationId xmlns:p14="http://schemas.microsoft.com/office/powerpoint/2010/main" val="215748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Arial" charset="0"/>
                <a:ea typeface="ＭＳ Ｐゴシック" pitchFamily="16" charset="-128"/>
              </a:rPr>
              <a:t>More generally, the problem with diversity-performance tradeoff is when you use predictors with high validity and high impact. Classic example will be cognitive ability.</a:t>
            </a:r>
          </a:p>
          <a:p>
            <a:r>
              <a:rPr lang="en-US" altLang="en-US" dirty="0" smtClean="0">
                <a:latin typeface="Arial" charset="0"/>
                <a:ea typeface="ＭＳ Ｐゴシック" pitchFamily="16" charset="-128"/>
              </a:rPr>
              <a:t>Popular recommendation is to supplement cognitive tests with alternative, low impact predictors (conscientiousness, interviews).</a:t>
            </a:r>
          </a:p>
          <a:p>
            <a:r>
              <a:rPr lang="en-US" altLang="en-US" dirty="0" smtClean="0">
                <a:latin typeface="Arial" charset="0"/>
                <a:ea typeface="ＭＳ Ｐゴシック" pitchFamily="16" charset="-128"/>
              </a:rPr>
              <a:t>However, is it possible to improve diversity-performance tradeoff without changing the predictors we’ve using?</a:t>
            </a:r>
          </a:p>
        </p:txBody>
      </p:sp>
    </p:spTree>
    <p:extLst>
      <p:ext uri="{BB962C8B-B14F-4D97-AF65-F5344CB8AC3E}">
        <p14:creationId xmlns:p14="http://schemas.microsoft.com/office/powerpoint/2010/main" val="2315114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As a conclusion, …</a:t>
            </a:r>
          </a:p>
        </p:txBody>
      </p:sp>
    </p:spTree>
    <p:extLst>
      <p:ext uri="{BB962C8B-B14F-4D97-AF65-F5344CB8AC3E}">
        <p14:creationId xmlns:p14="http://schemas.microsoft.com/office/powerpoint/2010/main" val="3449906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3088746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2261883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baseline="0" dirty="0" smtClean="0"/>
          </a:p>
        </p:txBody>
      </p:sp>
    </p:spTree>
    <p:extLst>
      <p:ext uri="{BB962C8B-B14F-4D97-AF65-F5344CB8AC3E}">
        <p14:creationId xmlns:p14="http://schemas.microsoft.com/office/powerpoint/2010/main" val="567864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Broken</a:t>
            </a:r>
            <a:r>
              <a:rPr lang="en-US" altLang="en-US" baseline="0" dirty="0" smtClean="0"/>
              <a:t> down, t</a:t>
            </a:r>
            <a:r>
              <a:rPr lang="en-US" altLang="en-US" dirty="0" smtClean="0"/>
              <a:t>he formula</a:t>
            </a:r>
            <a:r>
              <a:rPr lang="en-US" altLang="en-US" baseline="0" dirty="0" smtClean="0"/>
              <a:t> illustrates relationship between shrunken and </a:t>
            </a:r>
            <a:r>
              <a:rPr lang="en-US" altLang="en-US" baseline="0" dirty="0" err="1" smtClean="0"/>
              <a:t>unshrunken</a:t>
            </a:r>
            <a:r>
              <a:rPr lang="en-US" altLang="en-US" baseline="0" dirty="0" smtClean="0"/>
              <a:t> ratios.</a:t>
            </a:r>
            <a:endParaRPr lang="en-US" altLang="en-US" dirty="0" smtClean="0"/>
          </a:p>
        </p:txBody>
      </p:sp>
    </p:spTree>
    <p:extLst>
      <p:ext uri="{BB962C8B-B14F-4D97-AF65-F5344CB8AC3E}">
        <p14:creationId xmlns:p14="http://schemas.microsoft.com/office/powerpoint/2010/main" val="4184285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That is, the formula</a:t>
            </a:r>
            <a:r>
              <a:rPr lang="en-US" altLang="en-US" baseline="0" dirty="0" smtClean="0"/>
              <a:t> estimates shrunken Pareto outcome (red dot) using relationship of these two ratios (point). This idea came from the logic behind the Pareto optimization algorithm</a:t>
            </a:r>
            <a:endParaRPr lang="en-US" altLang="en-US" dirty="0" smtClean="0"/>
          </a:p>
        </p:txBody>
      </p:sp>
    </p:spTree>
    <p:extLst>
      <p:ext uri="{BB962C8B-B14F-4D97-AF65-F5344CB8AC3E}">
        <p14:creationId xmlns:p14="http://schemas.microsoft.com/office/powerpoint/2010/main" val="1683039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And this is how we apply to real data,</a:t>
            </a:r>
            <a:r>
              <a:rPr lang="en-US" altLang="en-US" baseline="0" dirty="0" smtClean="0"/>
              <a:t> where these information are known for certain selection setting. For sake of time, I won’t go in details.</a:t>
            </a:r>
          </a:p>
          <a:p>
            <a:endParaRPr lang="en-US" altLang="en-US" baseline="0" dirty="0" smtClean="0"/>
          </a:p>
          <a:p>
            <a:r>
              <a:rPr lang="en-US" altLang="en-US" baseline="0" dirty="0" smtClean="0"/>
              <a:t>---</a:t>
            </a:r>
          </a:p>
          <a:p>
            <a:r>
              <a:rPr lang="en-US" altLang="en-US" dirty="0" smtClean="0"/>
              <a:t>Now, how to use</a:t>
            </a:r>
            <a:r>
              <a:rPr lang="en-US" altLang="en-US" baseline="0" dirty="0" smtClean="0"/>
              <a:t> the formula with real data? </a:t>
            </a:r>
          </a:p>
          <a:p>
            <a:r>
              <a:rPr lang="en-US" altLang="en-US" baseline="0" dirty="0" smtClean="0"/>
              <a:t>Let’s assume we </a:t>
            </a:r>
            <a:r>
              <a:rPr lang="en-US" sz="1200" kern="1200" dirty="0" smtClean="0">
                <a:solidFill>
                  <a:srgbClr val="000000"/>
                </a:solidFill>
                <a:effectLst/>
                <a:latin typeface="Times New Roman" panose="02020603050405020304" pitchFamily="18" charset="0"/>
                <a:ea typeface="+mn-ea"/>
                <a:cs typeface="+mn-cs"/>
              </a:rPr>
              <a:t>want to estimate the shrunken job performance criterion validity for calibration sample of size 40, with 5 predictors, for the Pareto-optimal weight that correspond to the 11</a:t>
            </a:r>
            <a:r>
              <a:rPr lang="en-US" sz="1200" kern="1200" baseline="30000" dirty="0" smtClean="0">
                <a:solidFill>
                  <a:srgbClr val="000000"/>
                </a:solidFill>
                <a:effectLst/>
                <a:latin typeface="Times New Roman" panose="02020603050405020304" pitchFamily="18" charset="0"/>
                <a:ea typeface="+mn-ea"/>
                <a:cs typeface="+mn-cs"/>
              </a:rPr>
              <a:t>th</a:t>
            </a:r>
            <a:r>
              <a:rPr lang="en-US" sz="1200" kern="1200" dirty="0" smtClean="0">
                <a:solidFill>
                  <a:srgbClr val="000000"/>
                </a:solidFill>
                <a:effectLst/>
                <a:latin typeface="Times New Roman" panose="02020603050405020304" pitchFamily="18" charset="0"/>
                <a:ea typeface="+mn-ea"/>
                <a:cs typeface="+mn-cs"/>
              </a:rPr>
              <a:t> Pareto point. </a:t>
            </a:r>
          </a:p>
          <a:p>
            <a:r>
              <a:rPr lang="en-US" sz="1200" kern="1200" dirty="0" smtClean="0">
                <a:solidFill>
                  <a:srgbClr val="000000"/>
                </a:solidFill>
                <a:effectLst/>
                <a:latin typeface="Times New Roman" panose="02020603050405020304" pitchFamily="18" charset="0"/>
                <a:ea typeface="+mn-ea"/>
                <a:cs typeface="+mn-cs"/>
              </a:rPr>
              <a:t>We know in advance the</a:t>
            </a:r>
            <a:r>
              <a:rPr lang="en-US" sz="1200" kern="1200" baseline="0" dirty="0" smtClean="0">
                <a:solidFill>
                  <a:srgbClr val="000000"/>
                </a:solidFill>
                <a:effectLst/>
                <a:latin typeface="Times New Roman" panose="02020603050405020304" pitchFamily="18" charset="0"/>
                <a:ea typeface="+mn-ea"/>
                <a:cs typeface="+mn-cs"/>
              </a:rPr>
              <a:t> calibration sample job performance validity at point #11 (0.51), at point where job performance was maximized (0.69), and at point where job performance was least maximized (0.28).</a:t>
            </a:r>
            <a:endParaRPr lang="en-US" altLang="en-US" dirty="0" smtClean="0"/>
          </a:p>
        </p:txBody>
      </p:sp>
    </p:spTree>
    <p:extLst>
      <p:ext uri="{BB962C8B-B14F-4D97-AF65-F5344CB8AC3E}">
        <p14:creationId xmlns:p14="http://schemas.microsoft.com/office/powerpoint/2010/main" val="4277677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First</a:t>
            </a:r>
            <a:r>
              <a:rPr lang="en-US" altLang="en-US" baseline="0" dirty="0" smtClean="0"/>
              <a:t> step is to estimate shrunken maximum validity using maximum validity obtained from calibration sample. We can do this using </a:t>
            </a:r>
            <a:r>
              <a:rPr lang="en-US" altLang="en-US" baseline="0" dirty="0" err="1" smtClean="0"/>
              <a:t>Olkin</a:t>
            </a:r>
            <a:r>
              <a:rPr lang="en-US" altLang="en-US" baseline="0" dirty="0" smtClean="0"/>
              <a:t> &amp; Pratt and Browne formula and the blue value. </a:t>
            </a:r>
          </a:p>
          <a:p>
            <a:endParaRPr lang="en-US" altLang="en-US" baseline="0" dirty="0" smtClean="0"/>
          </a:p>
          <a:p>
            <a:r>
              <a:rPr lang="en-US" altLang="en-US" baseline="0" dirty="0" smtClean="0"/>
              <a:t>---</a:t>
            </a:r>
          </a:p>
          <a:p>
            <a:r>
              <a:rPr lang="en-US" altLang="en-US" baseline="0" dirty="0" smtClean="0"/>
              <a:t>The result shows that shrunken value will be 0.59.</a:t>
            </a:r>
            <a:endParaRPr lang="en-US" altLang="en-US" dirty="0" smtClean="0"/>
          </a:p>
        </p:txBody>
      </p:sp>
    </p:spTree>
    <p:extLst>
      <p:ext uri="{BB962C8B-B14F-4D97-AF65-F5344CB8AC3E}">
        <p14:creationId xmlns:p14="http://schemas.microsoft.com/office/powerpoint/2010/main" val="25668771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Finally, we can pug the values</a:t>
            </a:r>
            <a:r>
              <a:rPr lang="en-US" altLang="en-US" baseline="0" dirty="0" smtClean="0"/>
              <a:t> into the shrinkage formula and obtain shrunken validity at this Pareto point (Pareto point 11). </a:t>
            </a:r>
          </a:p>
          <a:p>
            <a:endParaRPr lang="en-US" altLang="en-US" baseline="0" dirty="0" smtClean="0"/>
          </a:p>
          <a:p>
            <a:r>
              <a:rPr lang="en-US" altLang="en-US" baseline="0" dirty="0" smtClean="0"/>
              <a:t>---</a:t>
            </a:r>
          </a:p>
          <a:p>
            <a:r>
              <a:rPr lang="en-US" altLang="en-US" baseline="0" dirty="0" smtClean="0"/>
              <a:t>We get 0.46.</a:t>
            </a:r>
            <a:endParaRPr lang="en-US" altLang="en-US" dirty="0" smtClean="0"/>
          </a:p>
        </p:txBody>
      </p:sp>
    </p:spTree>
    <p:extLst>
      <p:ext uri="{BB962C8B-B14F-4D97-AF65-F5344CB8AC3E}">
        <p14:creationId xmlns:p14="http://schemas.microsoft.com/office/powerpoint/2010/main" val="240210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x-none" dirty="0" smtClean="0">
                <a:latin typeface="Calibri" pitchFamily="34" charset="0"/>
                <a:ea typeface="ＭＳ Ｐゴシック" pitchFamily="16" charset="-128"/>
              </a:rPr>
              <a:t>In 2007, De Corte et al. wrote a GROUND BREAKING PAPER (almost ten years ago), borrowing from the multiple objective optimization literature in industrial engineering.</a:t>
            </a:r>
          </a:p>
          <a:p>
            <a:r>
              <a:rPr lang="en-US" altLang="en-US" dirty="0" smtClean="0">
                <a:latin typeface="Calibri" pitchFamily="34" charset="0"/>
                <a:ea typeface="ＭＳ Ｐゴシック" pitchFamily="16" charset="-128"/>
              </a:rPr>
              <a:t>Under Pareto-optimal weighting, selection predictors are weighted with the goal of simultaneously optimizing </a:t>
            </a:r>
            <a:r>
              <a:rPr lang="en-US" altLang="en-US" i="1" dirty="0" smtClean="0">
                <a:latin typeface="Calibri" pitchFamily="34" charset="0"/>
                <a:ea typeface="ＭＳ Ｐゴシック" pitchFamily="16" charset="-128"/>
              </a:rPr>
              <a:t>two</a:t>
            </a:r>
            <a:r>
              <a:rPr lang="en-US" altLang="en-US" dirty="0" smtClean="0">
                <a:latin typeface="Calibri" pitchFamily="34" charset="0"/>
                <a:ea typeface="ＭＳ Ｐゴシック" pitchFamily="16" charset="-128"/>
              </a:rPr>
              <a:t> criteria: job performance and diversity.</a:t>
            </a:r>
          </a:p>
        </p:txBody>
      </p:sp>
    </p:spTree>
    <p:extLst>
      <p:ext uri="{BB962C8B-B14F-4D97-AF65-F5344CB8AC3E}">
        <p14:creationId xmlns:p14="http://schemas.microsoft.com/office/powerpoint/2010/main" val="99928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Here is the Pareto-optimal trade-off curve</a:t>
            </a:r>
            <a:r>
              <a:rPr lang="en-US" altLang="en-US" baseline="0" dirty="0" smtClean="0"/>
              <a:t>, where we have AI ratio in the x axis and job performance in the y axis. </a:t>
            </a:r>
          </a:p>
          <a:p>
            <a:pPr eaLnBrk="1" hangingPunct="1">
              <a:spcBef>
                <a:spcPct val="0"/>
              </a:spcBef>
              <a:buFontTx/>
              <a:buAutoNum type="arabicPeriod"/>
            </a:pPr>
            <a:r>
              <a:rPr lang="en-US" altLang="x-none" dirty="0" smtClean="0">
                <a:latin typeface="Arial" charset="0"/>
                <a:ea typeface="ＭＳ Ｐゴシック" pitchFamily="16" charset="-128"/>
              </a:rPr>
              <a:t>Each point</a:t>
            </a:r>
            <a:r>
              <a:rPr lang="en-US" altLang="x-none" baseline="0" dirty="0" smtClean="0">
                <a:latin typeface="Arial" charset="0"/>
                <a:ea typeface="ＭＳ Ｐゴシック" pitchFamily="16" charset="-128"/>
              </a:rPr>
              <a:t> represents a set of predictor weights. </a:t>
            </a:r>
            <a:endParaRPr lang="en-US" altLang="x-none" dirty="0" smtClean="0">
              <a:latin typeface="Arial" charset="0"/>
              <a:ea typeface="ＭＳ Ｐゴシック" pitchFamily="16" charset="-128"/>
            </a:endParaRPr>
          </a:p>
          <a:p>
            <a:pPr eaLnBrk="1" hangingPunct="1">
              <a:spcBef>
                <a:spcPct val="0"/>
              </a:spcBef>
              <a:buFontTx/>
              <a:buAutoNum type="arabicPeriod"/>
            </a:pPr>
            <a:r>
              <a:rPr lang="en-US" altLang="x-none" dirty="0" smtClean="0">
                <a:latin typeface="Arial" charset="0"/>
                <a:ea typeface="ＭＳ Ｐゴシック" pitchFamily="16" charset="-128"/>
              </a:rPr>
              <a:t>When we say diversity-performance tradeoff, it means to pick a point where we get some amount of diversity and some amount of performance.</a:t>
            </a:r>
          </a:p>
        </p:txBody>
      </p:sp>
    </p:spTree>
    <p:extLst>
      <p:ext uri="{BB962C8B-B14F-4D97-AF65-F5344CB8AC3E}">
        <p14:creationId xmlns:p14="http://schemas.microsoft.com/office/powerpoint/2010/main" val="73367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altLang="x-none" dirty="0" smtClean="0">
                <a:latin typeface="Arial" charset="0"/>
                <a:ea typeface="ＭＳ Ｐゴシック" pitchFamily="16" charset="-128"/>
              </a:rPr>
              <a:t>De Corte explained that if you have a given set of predictors (both high and low impact predictors), you can assign different weights to predictors to give different job performance and diversity outcomes for the selection system.</a:t>
            </a:r>
          </a:p>
          <a:p>
            <a:endParaRPr lang="en-US" altLang="en-US" dirty="0" smtClean="0"/>
          </a:p>
        </p:txBody>
      </p:sp>
    </p:spTree>
    <p:extLst>
      <p:ext uri="{BB962C8B-B14F-4D97-AF65-F5344CB8AC3E}">
        <p14:creationId xmlns:p14="http://schemas.microsoft.com/office/powerpoint/2010/main" val="374843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C09DFDAE-EB83-40C6-B4B3-3F7AFBEA9BF2}" type="slidenum">
              <a:rPr lang="en-US" altLang="en-US"/>
              <a:pPr/>
              <a:t>‹#›</a:t>
            </a:fld>
            <a:endParaRPr lang="en-US" altLang="en-US"/>
          </a:p>
        </p:txBody>
      </p:sp>
    </p:spTree>
    <p:extLst>
      <p:ext uri="{BB962C8B-B14F-4D97-AF65-F5344CB8AC3E}">
        <p14:creationId xmlns:p14="http://schemas.microsoft.com/office/powerpoint/2010/main" val="128207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81BF0CCC-C2CC-49A5-839F-66BF937AC238}" type="slidenum">
              <a:rPr lang="en-US" altLang="en-US"/>
              <a:pPr/>
              <a:t>‹#›</a:t>
            </a:fld>
            <a:endParaRPr lang="en-US" altLang="en-US"/>
          </a:p>
        </p:txBody>
      </p:sp>
    </p:spTree>
    <p:extLst>
      <p:ext uri="{BB962C8B-B14F-4D97-AF65-F5344CB8AC3E}">
        <p14:creationId xmlns:p14="http://schemas.microsoft.com/office/powerpoint/2010/main" val="310427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05979"/>
            <a:ext cx="2055812" cy="4386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4" y="205979"/>
            <a:ext cx="6018213" cy="4386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BD56DA58-C897-4247-9072-A2A8B40ED89E}" type="slidenum">
              <a:rPr lang="en-US" altLang="en-US"/>
              <a:pPr/>
              <a:t>‹#›</a:t>
            </a:fld>
            <a:endParaRPr lang="en-US" altLang="en-US"/>
          </a:p>
        </p:txBody>
      </p:sp>
    </p:spTree>
    <p:extLst>
      <p:ext uri="{BB962C8B-B14F-4D97-AF65-F5344CB8AC3E}">
        <p14:creationId xmlns:p14="http://schemas.microsoft.com/office/powerpoint/2010/main" val="13133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86430713-ACC4-423C-A6F9-55D81A3BFA1E}" type="slidenum">
              <a:rPr lang="en-US" altLang="en-US"/>
              <a:pPr/>
              <a:t>‹#›</a:t>
            </a:fld>
            <a:endParaRPr lang="en-US" altLang="en-US"/>
          </a:p>
        </p:txBody>
      </p:sp>
    </p:spTree>
    <p:extLst>
      <p:ext uri="{BB962C8B-B14F-4D97-AF65-F5344CB8AC3E}">
        <p14:creationId xmlns:p14="http://schemas.microsoft.com/office/powerpoint/2010/main" val="214023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0A3E52C3-3E7B-4173-9B6B-C64615E4439C}" type="slidenum">
              <a:rPr lang="en-US" altLang="en-US"/>
              <a:pPr/>
              <a:t>‹#›</a:t>
            </a:fld>
            <a:endParaRPr lang="en-US" altLang="en-US"/>
          </a:p>
        </p:txBody>
      </p:sp>
    </p:spTree>
    <p:extLst>
      <p:ext uri="{BB962C8B-B14F-4D97-AF65-F5344CB8AC3E}">
        <p14:creationId xmlns:p14="http://schemas.microsoft.com/office/powerpoint/2010/main" val="126790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4" y="1200151"/>
            <a:ext cx="4037013" cy="3392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0151"/>
            <a:ext cx="4037012" cy="3392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0F1BCF89-1A0E-4462-AF8E-7A94F70A2A1A}" type="slidenum">
              <a:rPr lang="en-US" altLang="en-US"/>
              <a:pPr/>
              <a:t>‹#›</a:t>
            </a:fld>
            <a:endParaRPr lang="en-US" altLang="en-US"/>
          </a:p>
        </p:txBody>
      </p:sp>
    </p:spTree>
    <p:extLst>
      <p:ext uri="{BB962C8B-B14F-4D97-AF65-F5344CB8AC3E}">
        <p14:creationId xmlns:p14="http://schemas.microsoft.com/office/powerpoint/2010/main" val="320357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2"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42" y="1878807"/>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7"/>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B99EF73D-8BDB-41F3-8FCB-1C3B6D545582}" type="slidenum">
              <a:rPr lang="en-US" altLang="en-US"/>
              <a:pPr/>
              <a:t>‹#›</a:t>
            </a:fld>
            <a:endParaRPr lang="en-US" altLang="en-US"/>
          </a:p>
        </p:txBody>
      </p:sp>
    </p:spTree>
    <p:extLst>
      <p:ext uri="{BB962C8B-B14F-4D97-AF65-F5344CB8AC3E}">
        <p14:creationId xmlns:p14="http://schemas.microsoft.com/office/powerpoint/2010/main" val="299153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3F02ECAD-EDD3-46AE-A6B0-A8A834F2855E}" type="slidenum">
              <a:rPr lang="en-US" altLang="en-US"/>
              <a:pPr/>
              <a:t>‹#›</a:t>
            </a:fld>
            <a:endParaRPr lang="en-US" altLang="en-US"/>
          </a:p>
        </p:txBody>
      </p:sp>
    </p:spTree>
    <p:extLst>
      <p:ext uri="{BB962C8B-B14F-4D97-AF65-F5344CB8AC3E}">
        <p14:creationId xmlns:p14="http://schemas.microsoft.com/office/powerpoint/2010/main" val="388029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0D44291A-405E-48FF-9D10-77DA45DC0FA9}" type="slidenum">
              <a:rPr lang="en-US" altLang="en-US"/>
              <a:pPr/>
              <a:t>‹#›</a:t>
            </a:fld>
            <a:endParaRPr lang="en-US" altLang="en-US"/>
          </a:p>
        </p:txBody>
      </p:sp>
    </p:spTree>
    <p:extLst>
      <p:ext uri="{BB962C8B-B14F-4D97-AF65-F5344CB8AC3E}">
        <p14:creationId xmlns:p14="http://schemas.microsoft.com/office/powerpoint/2010/main" val="383223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2"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ACA006DC-F2F8-4A7E-8694-E7799B6065E2}" type="slidenum">
              <a:rPr lang="en-US" altLang="en-US"/>
              <a:pPr/>
              <a:t>‹#›</a:t>
            </a:fld>
            <a:endParaRPr lang="en-US" altLang="en-US"/>
          </a:p>
        </p:txBody>
      </p:sp>
    </p:spTree>
    <p:extLst>
      <p:ext uri="{BB962C8B-B14F-4D97-AF65-F5344CB8AC3E}">
        <p14:creationId xmlns:p14="http://schemas.microsoft.com/office/powerpoint/2010/main" val="22082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42"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616D60EA-E78C-43A5-A42E-59C5E576EB1E}" type="slidenum">
              <a:rPr lang="en-US" altLang="en-US"/>
              <a:pPr/>
              <a:t>‹#›</a:t>
            </a:fld>
            <a:endParaRPr lang="en-US" altLang="en-US"/>
          </a:p>
        </p:txBody>
      </p:sp>
    </p:spTree>
    <p:extLst>
      <p:ext uri="{BB962C8B-B14F-4D97-AF65-F5344CB8AC3E}">
        <p14:creationId xmlns:p14="http://schemas.microsoft.com/office/powerpoint/2010/main" val="241365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4" y="205980"/>
            <a:ext cx="8226425" cy="854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4" y="1200151"/>
            <a:ext cx="8226425" cy="3392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Text Box 3"/>
          <p:cNvSpPr txBox="1">
            <a:spLocks noChangeArrowheads="1"/>
          </p:cNvSpPr>
          <p:nvPr/>
        </p:nvSpPr>
        <p:spPr bwMode="auto">
          <a:xfrm>
            <a:off x="457203" y="4767263"/>
            <a:ext cx="2132013" cy="272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1029" name="Text Box 4"/>
          <p:cNvSpPr txBox="1">
            <a:spLocks noChangeArrowheads="1"/>
          </p:cNvSpPr>
          <p:nvPr/>
        </p:nvSpPr>
        <p:spPr bwMode="auto">
          <a:xfrm>
            <a:off x="3124200" y="4767264"/>
            <a:ext cx="28956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2" name="Rectangle 5"/>
          <p:cNvSpPr>
            <a:spLocks noGrp="1" noChangeArrowheads="1"/>
          </p:cNvSpPr>
          <p:nvPr>
            <p:ph type="sldNum"/>
          </p:nvPr>
        </p:nvSpPr>
        <p:spPr bwMode="auto">
          <a:xfrm>
            <a:off x="6553204" y="4767263"/>
            <a:ext cx="2130425"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9A190C2E-6531-40FF-841C-B706E1EFC5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91.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91.png"/></Relationships>
</file>

<file path=ppt/slides/_rels/slide6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lgn="r"/>
            <a:fld id="{0D44291A-405E-48FF-9D10-77DA45DC0FA9}" type="slidenum">
              <a:rPr lang="en-US" altLang="en-US" smtClean="0">
                <a:solidFill>
                  <a:srgbClr val="002060"/>
                </a:solidFill>
              </a:rPr>
              <a:pPr algn="r"/>
              <a:t>1</a:t>
            </a:fld>
            <a:endParaRPr lang="en-US" altLang="en-US" dirty="0">
              <a:solidFill>
                <a:srgbClr val="002060"/>
              </a:solidFill>
            </a:endParaRPr>
          </a:p>
        </p:txBody>
      </p:sp>
      <p:sp>
        <p:nvSpPr>
          <p:cNvPr id="3" name="Text Box 1"/>
          <p:cNvSpPr>
            <a:spLocks noChangeArrowheads="1"/>
          </p:cNvSpPr>
          <p:nvPr/>
        </p:nvSpPr>
        <p:spPr bwMode="auto">
          <a:xfrm>
            <a:off x="228600" y="933450"/>
            <a:ext cx="8686800" cy="1257300"/>
          </a:xfrm>
          <a:prstGeom prst="roundRect">
            <a:avLst>
              <a:gd name="adj" fmla="val 16667"/>
            </a:avLst>
          </a:prstGeom>
          <a:solidFill>
            <a:schemeClr val="bg1">
              <a:alpha val="7215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ts val="0"/>
              </a:spcBef>
              <a:spcAft>
                <a:spcPts val="0"/>
              </a:spcAft>
            </a:pPr>
            <a:r>
              <a:rPr lang="en-US" sz="2400" b="1" dirty="0">
                <a:solidFill>
                  <a:srgbClr val="002060"/>
                </a:solidFill>
                <a:latin typeface="Georgia" pitchFamily="18" charset="0"/>
              </a:rPr>
              <a:t>Diversity Shrinkage: </a:t>
            </a:r>
          </a:p>
          <a:p>
            <a:pPr algn="ctr">
              <a:spcBef>
                <a:spcPts val="0"/>
              </a:spcBef>
              <a:spcAft>
                <a:spcPts val="0"/>
              </a:spcAft>
            </a:pPr>
            <a:r>
              <a:rPr lang="en-US" sz="2400" b="1" dirty="0">
                <a:solidFill>
                  <a:srgbClr val="002060"/>
                </a:solidFill>
                <a:latin typeface="Georgia" pitchFamily="18" charset="0"/>
              </a:rPr>
              <a:t>Cross-Validating Pareto-Optimal Weights </a:t>
            </a:r>
            <a:endParaRPr lang="en-US" sz="2400" b="1" dirty="0" smtClean="0">
              <a:solidFill>
                <a:srgbClr val="002060"/>
              </a:solidFill>
              <a:latin typeface="Georgia" pitchFamily="18" charset="0"/>
            </a:endParaRPr>
          </a:p>
          <a:p>
            <a:pPr algn="ctr">
              <a:spcBef>
                <a:spcPts val="0"/>
              </a:spcBef>
              <a:spcAft>
                <a:spcPts val="0"/>
              </a:spcAft>
            </a:pPr>
            <a:r>
              <a:rPr lang="en-US" sz="2400" b="1" dirty="0" smtClean="0">
                <a:solidFill>
                  <a:srgbClr val="002060"/>
                </a:solidFill>
                <a:latin typeface="Georgia" pitchFamily="18" charset="0"/>
              </a:rPr>
              <a:t>to </a:t>
            </a:r>
            <a:r>
              <a:rPr lang="en-US" sz="2400" b="1" dirty="0">
                <a:solidFill>
                  <a:srgbClr val="002060"/>
                </a:solidFill>
                <a:latin typeface="Georgia" pitchFamily="18" charset="0"/>
              </a:rPr>
              <a:t>Enhance Diversity </a:t>
            </a:r>
            <a:r>
              <a:rPr lang="en-US" sz="2400" b="1" dirty="0" smtClean="0">
                <a:solidFill>
                  <a:srgbClr val="002060"/>
                </a:solidFill>
                <a:latin typeface="Georgia" pitchFamily="18" charset="0"/>
              </a:rPr>
              <a:t>via </a:t>
            </a:r>
            <a:r>
              <a:rPr lang="en-US" sz="2400" b="1" dirty="0">
                <a:solidFill>
                  <a:srgbClr val="002060"/>
                </a:solidFill>
                <a:latin typeface="Georgia" pitchFamily="18" charset="0"/>
              </a:rPr>
              <a:t>Hiring Practices</a:t>
            </a:r>
          </a:p>
        </p:txBody>
      </p:sp>
      <p:sp>
        <p:nvSpPr>
          <p:cNvPr id="4" name="Text Box 1"/>
          <p:cNvSpPr>
            <a:spLocks noChangeArrowheads="1"/>
          </p:cNvSpPr>
          <p:nvPr/>
        </p:nvSpPr>
        <p:spPr bwMode="auto">
          <a:xfrm>
            <a:off x="1905000" y="2419350"/>
            <a:ext cx="5334000" cy="2590800"/>
          </a:xfrm>
          <a:prstGeom prst="roundRect">
            <a:avLst>
              <a:gd name="adj" fmla="val 16667"/>
            </a:avLst>
          </a:prstGeom>
          <a:solidFill>
            <a:schemeClr val="bg1">
              <a:alpha val="7215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Aft>
                <a:spcPts val="0"/>
              </a:spcAft>
              <a:buClr>
                <a:srgbClr val="000000"/>
              </a:buClr>
              <a:buSzPct val="100000"/>
              <a:buFont typeface="Times New Roman" pitchFamily="18" charset="0"/>
              <a:buNone/>
            </a:pPr>
            <a:r>
              <a:rPr lang="en-US" altLang="en-US" sz="1600" b="1" dirty="0">
                <a:solidFill>
                  <a:srgbClr val="002060"/>
                </a:solidFill>
                <a:latin typeface="Georgia" pitchFamily="18" charset="0"/>
              </a:rPr>
              <a:t>Q. Chelsea </a:t>
            </a:r>
            <a:r>
              <a:rPr lang="en-US" altLang="en-US" sz="1600" b="1" dirty="0" smtClean="0">
                <a:solidFill>
                  <a:srgbClr val="002060"/>
                </a:solidFill>
                <a:latin typeface="Georgia" pitchFamily="18" charset="0"/>
              </a:rPr>
              <a:t>Song</a:t>
            </a:r>
          </a:p>
          <a:p>
            <a:pPr algn="ctr" eaLnBrk="1" hangingPunct="1">
              <a:spcAft>
                <a:spcPts val="1200"/>
              </a:spcAft>
              <a:buClr>
                <a:srgbClr val="000000"/>
              </a:buClr>
              <a:buSzPct val="100000"/>
            </a:pPr>
            <a:r>
              <a:rPr lang="en-US" altLang="en-US" sz="1100" dirty="0">
                <a:solidFill>
                  <a:srgbClr val="002060"/>
                </a:solidFill>
                <a:effectLst>
                  <a:outerShdw blurRad="38100" dist="38100" dir="2700000" algn="tl">
                    <a:srgbClr val="000000">
                      <a:alpha val="43137"/>
                    </a:srgbClr>
                  </a:outerShdw>
                </a:effectLst>
                <a:latin typeface="Georgia" pitchFamily="18" charset="0"/>
              </a:rPr>
              <a:t>UNIVERSITY OF ILLINOIS AT </a:t>
            </a:r>
            <a:r>
              <a:rPr lang="en-US" altLang="en-US" sz="1100" dirty="0" smtClean="0">
                <a:solidFill>
                  <a:srgbClr val="002060"/>
                </a:solidFill>
                <a:effectLst>
                  <a:outerShdw blurRad="38100" dist="38100" dir="2700000" algn="tl">
                    <a:srgbClr val="000000">
                      <a:alpha val="43137"/>
                    </a:srgbClr>
                  </a:outerShdw>
                </a:effectLst>
                <a:latin typeface="Georgia" pitchFamily="18" charset="0"/>
              </a:rPr>
              <a:t>URBANA-CHAMPAIGN</a:t>
            </a:r>
            <a:endParaRPr lang="en-US" altLang="en-US" sz="1100" b="1" dirty="0" smtClean="0">
              <a:solidFill>
                <a:srgbClr val="002060"/>
              </a:solidFill>
              <a:effectLst>
                <a:outerShdw blurRad="38100" dist="38100" dir="2700000" algn="tl">
                  <a:srgbClr val="000000">
                    <a:alpha val="43137"/>
                  </a:srgbClr>
                </a:outerShdw>
              </a:effectLst>
              <a:latin typeface="Georgia" pitchFamily="18" charset="0"/>
            </a:endParaRPr>
          </a:p>
          <a:p>
            <a:pPr algn="ctr" eaLnBrk="1" hangingPunct="1">
              <a:spcAft>
                <a:spcPts val="0"/>
              </a:spcAft>
              <a:buClr>
                <a:srgbClr val="000000"/>
              </a:buClr>
              <a:buSzPct val="100000"/>
              <a:buFont typeface="Times New Roman" pitchFamily="18" charset="0"/>
              <a:buNone/>
            </a:pPr>
            <a:r>
              <a:rPr lang="en-US" altLang="en-US" sz="1600" b="1" dirty="0" smtClean="0">
                <a:solidFill>
                  <a:srgbClr val="002060"/>
                </a:solidFill>
                <a:latin typeface="Georgia" pitchFamily="18" charset="0"/>
              </a:rPr>
              <a:t>Serena Wee</a:t>
            </a:r>
          </a:p>
          <a:p>
            <a:pPr algn="ctr" eaLnBrk="1" hangingPunct="1">
              <a:spcAft>
                <a:spcPts val="1200"/>
              </a:spcAft>
              <a:buClr>
                <a:srgbClr val="000000"/>
              </a:buClr>
              <a:buSzPct val="100000"/>
            </a:pPr>
            <a:r>
              <a:rPr lang="en-US" altLang="en-US" sz="1100" dirty="0" smtClean="0">
                <a:solidFill>
                  <a:srgbClr val="002060"/>
                </a:solidFill>
                <a:effectLst>
                  <a:outerShdw blurRad="38100" dist="38100" dir="2700000" algn="tl">
                    <a:srgbClr val="000000">
                      <a:alpha val="43137"/>
                    </a:srgbClr>
                  </a:outerShdw>
                </a:effectLst>
                <a:latin typeface="Georgia" pitchFamily="18" charset="0"/>
              </a:rPr>
              <a:t>SINGAPORE MANAGEMENT UNIVERSITY</a:t>
            </a:r>
            <a:endParaRPr lang="en-US" altLang="en-US" sz="1100" b="1" dirty="0" smtClean="0">
              <a:solidFill>
                <a:srgbClr val="002060"/>
              </a:solidFill>
              <a:latin typeface="Georgia" pitchFamily="18" charset="0"/>
            </a:endParaRPr>
          </a:p>
          <a:p>
            <a:pPr algn="ctr" eaLnBrk="1" hangingPunct="1">
              <a:spcAft>
                <a:spcPts val="0"/>
              </a:spcAft>
              <a:buClr>
                <a:srgbClr val="000000"/>
              </a:buClr>
              <a:buSzPct val="100000"/>
              <a:buFont typeface="Times New Roman" pitchFamily="18" charset="0"/>
              <a:buNone/>
            </a:pPr>
            <a:r>
              <a:rPr lang="en-US" altLang="en-US" sz="1600" b="1" dirty="0" smtClean="0">
                <a:solidFill>
                  <a:srgbClr val="002060"/>
                </a:solidFill>
                <a:latin typeface="Georgia" pitchFamily="18" charset="0"/>
              </a:rPr>
              <a:t>Daniel A. Newman</a:t>
            </a:r>
          </a:p>
          <a:p>
            <a:pPr algn="ctr" eaLnBrk="1" hangingPunct="1">
              <a:spcAft>
                <a:spcPts val="2400"/>
              </a:spcAft>
              <a:buClr>
                <a:srgbClr val="000000"/>
              </a:buClr>
              <a:buSzPct val="100000"/>
            </a:pPr>
            <a:r>
              <a:rPr lang="en-US" altLang="en-US" sz="1100" dirty="0">
                <a:solidFill>
                  <a:srgbClr val="002060"/>
                </a:solidFill>
                <a:effectLst>
                  <a:outerShdw blurRad="38100" dist="38100" dir="2700000" algn="tl">
                    <a:srgbClr val="000000">
                      <a:alpha val="43137"/>
                    </a:srgbClr>
                  </a:outerShdw>
                </a:effectLst>
                <a:latin typeface="Georgia" pitchFamily="18" charset="0"/>
              </a:rPr>
              <a:t>UNIVERSITY OF ILLINOIS AT </a:t>
            </a:r>
            <a:r>
              <a:rPr lang="en-US" altLang="en-US" sz="1100" dirty="0" smtClean="0">
                <a:solidFill>
                  <a:srgbClr val="002060"/>
                </a:solidFill>
                <a:effectLst>
                  <a:outerShdw blurRad="38100" dist="38100" dir="2700000" algn="tl">
                    <a:srgbClr val="000000">
                      <a:alpha val="43137"/>
                    </a:srgbClr>
                  </a:outerShdw>
                </a:effectLst>
                <a:latin typeface="Georgia" pitchFamily="18" charset="0"/>
              </a:rPr>
              <a:t>URBANA-CHAMPAIGN</a:t>
            </a:r>
            <a:endParaRPr lang="en-US" altLang="en-US" sz="1100" b="1" dirty="0" smtClean="0">
              <a:solidFill>
                <a:srgbClr val="002060"/>
              </a:solidFill>
              <a:latin typeface="Georgia" pitchFamily="18" charset="0"/>
            </a:endParaRPr>
          </a:p>
          <a:p>
            <a:pPr algn="ctr" eaLnBrk="1" hangingPunct="1">
              <a:spcAft>
                <a:spcPts val="600"/>
              </a:spcAft>
              <a:buClr>
                <a:srgbClr val="000000"/>
              </a:buClr>
              <a:buSzPct val="100000"/>
              <a:buFont typeface="Times New Roman" pitchFamily="18" charset="0"/>
              <a:buNone/>
            </a:pPr>
            <a:r>
              <a:rPr lang="en-US" altLang="en-US" sz="1600" b="1" dirty="0" smtClean="0">
                <a:solidFill>
                  <a:srgbClr val="002060"/>
                </a:solidFill>
                <a:latin typeface="Georgia" pitchFamily="18" charset="0"/>
              </a:rPr>
              <a:t>IPAC Student Paper Award</a:t>
            </a:r>
            <a:endParaRPr lang="en-US" altLang="en-US" sz="1600" b="1" dirty="0">
              <a:solidFill>
                <a:srgbClr val="002060"/>
              </a:solidFill>
              <a:latin typeface="Georgia" pitchFamily="18" charset="0"/>
            </a:endParaRPr>
          </a:p>
          <a:p>
            <a:pPr algn="ctr" eaLnBrk="1" hangingPunct="1">
              <a:spcAft>
                <a:spcPts val="600"/>
              </a:spcAft>
              <a:buClr>
                <a:srgbClr val="000000"/>
              </a:buClr>
              <a:buSzPct val="100000"/>
              <a:buFont typeface="Times New Roman" pitchFamily="18" charset="0"/>
              <a:buNone/>
            </a:pPr>
            <a:r>
              <a:rPr lang="en-US" altLang="en-US" sz="1200" b="1" dirty="0" smtClean="0">
                <a:solidFill>
                  <a:srgbClr val="002060"/>
                </a:solidFill>
                <a:latin typeface="Georgia" pitchFamily="18" charset="0"/>
              </a:rPr>
              <a:t>IPAC 2017 Conference, Birmingham, AL | July 17</a:t>
            </a:r>
            <a:r>
              <a:rPr lang="en-US" altLang="en-US" sz="1200" b="1" baseline="30000" dirty="0" smtClean="0">
                <a:solidFill>
                  <a:srgbClr val="002060"/>
                </a:solidFill>
                <a:latin typeface="Georgia" pitchFamily="18" charset="0"/>
              </a:rPr>
              <a:t>th</a:t>
            </a:r>
            <a:r>
              <a:rPr lang="en-US" altLang="en-US" sz="1200" b="1" dirty="0" smtClean="0">
                <a:solidFill>
                  <a:srgbClr val="002060"/>
                </a:solidFill>
                <a:latin typeface="Georgia" pitchFamily="18" charset="0"/>
              </a:rPr>
              <a:t>, 2017</a:t>
            </a:r>
            <a:endParaRPr lang="en-US" altLang="en-US" sz="1200" b="1" dirty="0">
              <a:solidFill>
                <a:srgbClr val="002060"/>
              </a:solidFill>
              <a:latin typeface="Georgia" pitchFamily="18" charset="0"/>
            </a:endParaRPr>
          </a:p>
        </p:txBody>
      </p:sp>
    </p:spTree>
    <p:extLst>
      <p:ext uri="{BB962C8B-B14F-4D97-AF65-F5344CB8AC3E}">
        <p14:creationId xmlns:p14="http://schemas.microsoft.com/office/powerpoint/2010/main" val="138702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741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2730" r="51282" b="3935"/>
          <a:stretch>
            <a:fillRect/>
          </a:stretch>
        </p:blipFill>
        <p:spPr>
          <a:xfrm>
            <a:off x="2057400" y="747712"/>
            <a:ext cx="5029200" cy="4395787"/>
          </a:xfrm>
        </p:spPr>
      </p:pic>
      <p:pic>
        <p:nvPicPr>
          <p:cNvPr id="174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sp>
        <p:nvSpPr>
          <p:cNvPr id="17413" name="Oval 2"/>
          <p:cNvSpPr>
            <a:spLocks noChangeArrowheads="1"/>
          </p:cNvSpPr>
          <p:nvPr/>
        </p:nvSpPr>
        <p:spPr bwMode="auto">
          <a:xfrm>
            <a:off x="3028951" y="120015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0" name="Rectangle 9"/>
          <p:cNvSpPr/>
          <p:nvPr/>
        </p:nvSpPr>
        <p:spPr bwMode="auto">
          <a:xfrm>
            <a:off x="3282633" y="1946923"/>
            <a:ext cx="150390" cy="143111"/>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10</a:t>
            </a:fld>
            <a:endParaRPr lang="en-US" altLang="en-US" sz="1400" dirty="0"/>
          </a:p>
        </p:txBody>
      </p:sp>
      <p:sp>
        <p:nvSpPr>
          <p:cNvPr id="13" name="Oval 2"/>
          <p:cNvSpPr>
            <a:spLocks noChangeArrowheads="1"/>
          </p:cNvSpPr>
          <p:nvPr/>
        </p:nvSpPr>
        <p:spPr bwMode="auto">
          <a:xfrm>
            <a:off x="6229351" y="331470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741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2730" r="51282" b="3935"/>
          <a:stretch>
            <a:fillRect/>
          </a:stretch>
        </p:blipFill>
        <p:spPr>
          <a:xfrm>
            <a:off x="2057400" y="747712"/>
            <a:ext cx="5029200" cy="4395787"/>
          </a:xfrm>
        </p:spPr>
      </p:pic>
      <p:pic>
        <p:nvPicPr>
          <p:cNvPr id="174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sp>
        <p:nvSpPr>
          <p:cNvPr id="17413" name="Oval 2"/>
          <p:cNvSpPr>
            <a:spLocks noChangeArrowheads="1"/>
          </p:cNvSpPr>
          <p:nvPr/>
        </p:nvSpPr>
        <p:spPr bwMode="auto">
          <a:xfrm>
            <a:off x="3028951" y="120015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0" name="Rectangle 9"/>
          <p:cNvSpPr/>
          <p:nvPr/>
        </p:nvSpPr>
        <p:spPr bwMode="auto">
          <a:xfrm>
            <a:off x="3282633" y="1946923"/>
            <a:ext cx="150390" cy="143111"/>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11</a:t>
            </a:fld>
            <a:endParaRPr lang="en-US" altLang="en-US" sz="1400" dirty="0"/>
          </a:p>
        </p:txBody>
      </p:sp>
      <p:sp>
        <p:nvSpPr>
          <p:cNvPr id="13" name="Oval 2"/>
          <p:cNvSpPr>
            <a:spLocks noChangeArrowheads="1"/>
          </p:cNvSpPr>
          <p:nvPr/>
        </p:nvSpPr>
        <p:spPr bwMode="auto">
          <a:xfrm>
            <a:off x="6229351" y="331470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5" name="Oval 2"/>
          <p:cNvSpPr>
            <a:spLocks noChangeArrowheads="1"/>
          </p:cNvSpPr>
          <p:nvPr/>
        </p:nvSpPr>
        <p:spPr bwMode="auto">
          <a:xfrm>
            <a:off x="4572000" y="201930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Tree>
    <p:extLst>
      <p:ext uri="{BB962C8B-B14F-4D97-AF65-F5344CB8AC3E}">
        <p14:creationId xmlns:p14="http://schemas.microsoft.com/office/powerpoint/2010/main" val="1137162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741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2730" r="51282" b="3935"/>
          <a:stretch>
            <a:fillRect/>
          </a:stretch>
        </p:blipFill>
        <p:spPr>
          <a:xfrm>
            <a:off x="2057400" y="747712"/>
            <a:ext cx="5029200" cy="4395787"/>
          </a:xfrm>
        </p:spPr>
      </p:pic>
      <p:pic>
        <p:nvPicPr>
          <p:cNvPr id="174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sp>
        <p:nvSpPr>
          <p:cNvPr id="17413" name="Oval 2"/>
          <p:cNvSpPr>
            <a:spLocks noChangeArrowheads="1"/>
          </p:cNvSpPr>
          <p:nvPr/>
        </p:nvSpPr>
        <p:spPr bwMode="auto">
          <a:xfrm>
            <a:off x="3028951" y="120015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7415" name="Oval 6"/>
          <p:cNvSpPr>
            <a:spLocks noChangeArrowheads="1"/>
          </p:cNvSpPr>
          <p:nvPr/>
        </p:nvSpPr>
        <p:spPr bwMode="auto">
          <a:xfrm>
            <a:off x="3171825" y="1714500"/>
            <a:ext cx="409575" cy="4000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cxnSp>
        <p:nvCxnSpPr>
          <p:cNvPr id="17416" name="Straight Arrow Connector 4"/>
          <p:cNvCxnSpPr>
            <a:cxnSpLocks noChangeShapeType="1"/>
          </p:cNvCxnSpPr>
          <p:nvPr/>
        </p:nvCxnSpPr>
        <p:spPr bwMode="auto">
          <a:xfrm flipV="1">
            <a:off x="3581400" y="1956199"/>
            <a:ext cx="696913" cy="14206"/>
          </a:xfrm>
          <a:prstGeom prst="straightConnector1">
            <a:avLst/>
          </a:prstGeom>
          <a:noFill/>
          <a:ln w="5715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3282633" y="1946923"/>
            <a:ext cx="150390" cy="143111"/>
          </a:xfrm>
          <a:prstGeom prst="rect">
            <a:avLst/>
          </a:prstGeom>
          <a:solidFill>
            <a:srgbClr val="FF6600"/>
          </a:solidFill>
          <a:ln w="9525" cap="flat" cmpd="sng" algn="ctr">
            <a:solidFill>
              <a:srgbClr val="FF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12</a:t>
            </a:fld>
            <a:endParaRPr lang="en-US" altLang="en-US" sz="1400" dirty="0"/>
          </a:p>
        </p:txBody>
      </p:sp>
      <p:sp>
        <p:nvSpPr>
          <p:cNvPr id="13" name="Oval 2"/>
          <p:cNvSpPr>
            <a:spLocks noChangeArrowheads="1"/>
          </p:cNvSpPr>
          <p:nvPr/>
        </p:nvSpPr>
        <p:spPr bwMode="auto">
          <a:xfrm>
            <a:off x="6229351" y="3314700"/>
            <a:ext cx="400049" cy="4000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Tree>
    <p:extLst>
      <p:ext uri="{BB962C8B-B14F-4D97-AF65-F5344CB8AC3E}">
        <p14:creationId xmlns:p14="http://schemas.microsoft.com/office/powerpoint/2010/main" val="3325635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Pareto-Optimal Weighting</a:t>
            </a:r>
          </a:p>
        </p:txBody>
      </p:sp>
      <p:sp>
        <p:nvSpPr>
          <p:cNvPr id="2" name="Content Placeholder 1"/>
          <p:cNvSpPr>
            <a:spLocks noGrp="1"/>
          </p:cNvSpPr>
          <p:nvPr>
            <p:ph idx="1"/>
          </p:nvPr>
        </p:nvSpPr>
        <p:spPr>
          <a:xfrm>
            <a:off x="457204" y="914401"/>
            <a:ext cx="8226425" cy="3677841"/>
          </a:xfrm>
        </p:spPr>
        <p:txBody>
          <a:bodyPr/>
          <a:lstStyle/>
          <a:p>
            <a:pPr>
              <a:buFont typeface="Arial" pitchFamily="34" charset="0"/>
              <a:buChar char="•"/>
            </a:pPr>
            <a:r>
              <a:rPr lang="en-US" altLang="en-US" sz="1800" dirty="0">
                <a:solidFill>
                  <a:srgbClr val="002060"/>
                </a:solidFill>
                <a:latin typeface="Georgia" pitchFamily="18" charset="0"/>
              </a:rPr>
              <a:t>De Corte, </a:t>
            </a:r>
            <a:r>
              <a:rPr lang="en-US" altLang="en-US" sz="1800" dirty="0" err="1">
                <a:solidFill>
                  <a:srgbClr val="002060"/>
                </a:solidFill>
                <a:latin typeface="Georgia" pitchFamily="18" charset="0"/>
              </a:rPr>
              <a:t>Lievens</a:t>
            </a:r>
            <a:r>
              <a:rPr lang="en-US" altLang="en-US" sz="1800" dirty="0">
                <a:solidFill>
                  <a:srgbClr val="002060"/>
                </a:solidFill>
                <a:latin typeface="Georgia" pitchFamily="18" charset="0"/>
              </a:rPr>
              <a:t>, &amp; </a:t>
            </a:r>
            <a:r>
              <a:rPr lang="en-US" altLang="en-US" sz="1800" dirty="0" err="1">
                <a:solidFill>
                  <a:srgbClr val="002060"/>
                </a:solidFill>
                <a:latin typeface="Georgia" pitchFamily="18" charset="0"/>
              </a:rPr>
              <a:t>Sackett</a:t>
            </a:r>
            <a:r>
              <a:rPr lang="en-US" altLang="en-US" sz="1800" dirty="0">
                <a:solidFill>
                  <a:srgbClr val="002060"/>
                </a:solidFill>
                <a:latin typeface="Georgia" pitchFamily="18" charset="0"/>
              </a:rPr>
              <a:t>, 2008</a:t>
            </a:r>
            <a:endParaRPr lang="en-US" altLang="en-US" sz="2000" dirty="0">
              <a:solidFill>
                <a:srgbClr val="002060"/>
              </a:solidFill>
              <a:latin typeface="Georgia" pitchFamily="18" charset="0"/>
            </a:endParaRPr>
          </a:p>
          <a:p>
            <a:pPr marL="800100" lvl="1" indent="-342900">
              <a:buFont typeface="Arial" pitchFamily="34" charset="0"/>
              <a:buChar char="•"/>
            </a:pPr>
            <a:r>
              <a:rPr lang="en-US" altLang="en-US" sz="1600" dirty="0">
                <a:solidFill>
                  <a:srgbClr val="002060"/>
                </a:solidFill>
                <a:latin typeface="Georgia" pitchFamily="18" charset="0"/>
              </a:rPr>
              <a:t>Pareto-weighting a composite of </a:t>
            </a:r>
            <a:r>
              <a:rPr lang="en-US" altLang="en-US" sz="1600" u="sng" dirty="0">
                <a:solidFill>
                  <a:srgbClr val="002060"/>
                </a:solidFill>
                <a:latin typeface="Georgia" pitchFamily="18" charset="0"/>
              </a:rPr>
              <a:t>cognitive and non-cognitive tests</a:t>
            </a:r>
            <a:r>
              <a:rPr lang="en-US" altLang="en-US" sz="1600" dirty="0">
                <a:solidFill>
                  <a:srgbClr val="002060"/>
                </a:solidFill>
                <a:latin typeface="Georgia" pitchFamily="18" charset="0"/>
              </a:rPr>
              <a:t> enhances both the criterion-related validity and the AI ratio, compared with using a cognitive test alone.</a:t>
            </a:r>
          </a:p>
          <a:p>
            <a:pPr marL="800100" lvl="1" indent="-342900">
              <a:buFont typeface="Arial" pitchFamily="34" charset="0"/>
              <a:buChar char="•"/>
            </a:pPr>
            <a:r>
              <a:rPr lang="en-US" altLang="en-US" sz="1600" u="sng" dirty="0">
                <a:solidFill>
                  <a:srgbClr val="002060"/>
                </a:solidFill>
                <a:latin typeface="Georgia" pitchFamily="18" charset="0"/>
              </a:rPr>
              <a:t>Cognitive tests are given less weight.</a:t>
            </a:r>
          </a:p>
          <a:p>
            <a:pPr>
              <a:spcBef>
                <a:spcPts val="3000"/>
              </a:spcBef>
              <a:buFont typeface="Arial" pitchFamily="34" charset="0"/>
              <a:buChar char="•"/>
            </a:pPr>
            <a:r>
              <a:rPr lang="en-US" altLang="en-US" sz="1800" dirty="0">
                <a:solidFill>
                  <a:srgbClr val="002060"/>
                </a:solidFill>
                <a:latin typeface="Georgia" pitchFamily="18" charset="0"/>
              </a:rPr>
              <a:t>Wee, Newman, &amp; Joseph, 2014</a:t>
            </a:r>
          </a:p>
          <a:p>
            <a:pPr marL="800100" lvl="1" indent="-342900">
              <a:buFont typeface="Arial" pitchFamily="34" charset="0"/>
              <a:buChar char="•"/>
            </a:pPr>
            <a:r>
              <a:rPr lang="en-US" altLang="en-US" sz="1600" dirty="0">
                <a:solidFill>
                  <a:srgbClr val="002060"/>
                </a:solidFill>
                <a:latin typeface="Georgia" pitchFamily="18" charset="0"/>
              </a:rPr>
              <a:t>Pareto-weights of </a:t>
            </a:r>
            <a:r>
              <a:rPr lang="en-US" altLang="en-US" sz="1600" u="sng" dirty="0">
                <a:solidFill>
                  <a:srgbClr val="002060"/>
                </a:solidFill>
                <a:latin typeface="Georgia" pitchFamily="18" charset="0"/>
              </a:rPr>
              <a:t>cognitive ability subtests</a:t>
            </a:r>
            <a:r>
              <a:rPr lang="en-US" altLang="en-US" sz="1600" dirty="0">
                <a:solidFill>
                  <a:srgbClr val="002060"/>
                </a:solidFill>
                <a:latin typeface="Georgia" pitchFamily="18" charset="0"/>
              </a:rPr>
              <a:t> (verbal, numerical, technical, clerical ability subtests) could result in substantial </a:t>
            </a:r>
            <a:r>
              <a:rPr lang="en-US" altLang="en-US" sz="1600" i="1" dirty="0">
                <a:solidFill>
                  <a:srgbClr val="002060"/>
                </a:solidFill>
                <a:latin typeface="Georgia" pitchFamily="18" charset="0"/>
              </a:rPr>
              <a:t>diversity improvement</a:t>
            </a:r>
            <a:r>
              <a:rPr lang="en-US" altLang="en-US" sz="1600" dirty="0">
                <a:solidFill>
                  <a:srgbClr val="002060"/>
                </a:solidFill>
                <a:latin typeface="Georgia" pitchFamily="18" charset="0"/>
              </a:rPr>
              <a:t> (i.e., adverse impact ratio increases) </a:t>
            </a:r>
            <a:r>
              <a:rPr lang="en-US" altLang="en-US" sz="1600" u="sng" dirty="0">
                <a:solidFill>
                  <a:srgbClr val="002060"/>
                </a:solidFill>
                <a:latin typeface="Georgia" pitchFamily="18" charset="0"/>
              </a:rPr>
              <a:t>in contrast to unit weighting</a:t>
            </a:r>
            <a:r>
              <a:rPr lang="en-US" altLang="en-US" sz="1600" dirty="0">
                <a:solidFill>
                  <a:srgbClr val="002060"/>
                </a:solidFill>
                <a:latin typeface="Georgia" pitchFamily="18" charset="0"/>
              </a:rPr>
              <a:t>.</a:t>
            </a:r>
          </a:p>
          <a:p>
            <a:pPr marL="800100" lvl="1" indent="-342900">
              <a:buFont typeface="Arial" pitchFamily="34" charset="0"/>
              <a:buChar char="•"/>
            </a:pPr>
            <a:r>
              <a:rPr lang="en-US" altLang="en-US" sz="1600" u="sng" dirty="0">
                <a:solidFill>
                  <a:srgbClr val="002060"/>
                </a:solidFill>
                <a:latin typeface="Georgia" pitchFamily="18" charset="0"/>
              </a:rPr>
              <a:t>Verbal ability and technical knowledge subtests (ASVAB) are given less weight</a:t>
            </a:r>
            <a:r>
              <a:rPr lang="en-US" altLang="en-US" sz="1600" dirty="0">
                <a:solidFill>
                  <a:srgbClr val="002060"/>
                </a:solidFill>
                <a:latin typeface="Georgia" pitchFamily="18" charset="0"/>
              </a:rPr>
              <a:t>, but math and clerical tests are given more weight.</a:t>
            </a:r>
          </a:p>
          <a:p>
            <a:endParaRPr lang="en-US" sz="2000"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13</a:t>
            </a:fld>
            <a:endParaRPr lang="en-US" altLang="en-US" sz="14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Pareto-Optimal Method - Caveat</a:t>
            </a:r>
          </a:p>
        </p:txBody>
      </p:sp>
      <p:sp>
        <p:nvSpPr>
          <p:cNvPr id="2" name="Content Placeholder 1"/>
          <p:cNvSpPr>
            <a:spLocks noGrp="1"/>
          </p:cNvSpPr>
          <p:nvPr>
            <p:ph idx="1"/>
          </p:nvPr>
        </p:nvSpPr>
        <p:spPr>
          <a:xfrm>
            <a:off x="457204" y="914401"/>
            <a:ext cx="8226425" cy="3677841"/>
          </a:xfrm>
        </p:spPr>
        <p:txBody>
          <a:bodyPr/>
          <a:lstStyle/>
          <a:p>
            <a:pPr>
              <a:buFont typeface="Arial" pitchFamily="34" charset="0"/>
              <a:buChar char="•"/>
            </a:pPr>
            <a:r>
              <a:rPr lang="en-US" altLang="en-US" sz="2400" dirty="0" smtClean="0">
                <a:solidFill>
                  <a:srgbClr val="002060"/>
                </a:solidFill>
                <a:latin typeface="Georgia" pitchFamily="18" charset="0"/>
              </a:rPr>
              <a:t>How well do Pareto-weights cross-validate to a new sample?</a:t>
            </a:r>
          </a:p>
          <a:p>
            <a:pPr marL="0" indent="0"/>
            <a:endParaRPr lang="en-US" altLang="en-US" sz="2400" dirty="0" smtClean="0">
              <a:solidFill>
                <a:srgbClr val="002060"/>
              </a:solidFill>
              <a:latin typeface="Georgia" pitchFamily="18" charset="0"/>
            </a:endParaRPr>
          </a:p>
          <a:p>
            <a:pPr lvl="1">
              <a:buFont typeface="Arial" pitchFamily="34" charset="0"/>
              <a:buChar char="•"/>
            </a:pPr>
            <a:r>
              <a:rPr lang="en-US" altLang="en-US" sz="2000" dirty="0" smtClean="0">
                <a:solidFill>
                  <a:srgbClr val="002060"/>
                </a:solidFill>
                <a:latin typeface="Georgia" pitchFamily="18" charset="0"/>
              </a:rPr>
              <a:t>De Corte et al. (2011)</a:t>
            </a:r>
          </a:p>
          <a:p>
            <a:pPr lvl="2">
              <a:buFont typeface="Arial" pitchFamily="34" charset="0"/>
              <a:buChar char="•"/>
            </a:pPr>
            <a:r>
              <a:rPr lang="en-US" altLang="en-US" sz="1600" dirty="0">
                <a:solidFill>
                  <a:srgbClr val="002060"/>
                </a:solidFill>
                <a:latin typeface="Georgia" pitchFamily="18" charset="0"/>
              </a:rPr>
              <a:t>Discussed cross-validation for Pareto-optimal selection system from population to sample and from sample to population</a:t>
            </a:r>
          </a:p>
          <a:p>
            <a:pPr lvl="2">
              <a:buFont typeface="Arial" pitchFamily="34" charset="0"/>
              <a:buChar char="•"/>
            </a:pPr>
            <a:r>
              <a:rPr lang="en-US" altLang="en-US" sz="1600" dirty="0">
                <a:solidFill>
                  <a:srgbClr val="002060"/>
                </a:solidFill>
                <a:latin typeface="Georgia" pitchFamily="18" charset="0"/>
              </a:rPr>
              <a:t>Did not address sample to sample cross-validation </a:t>
            </a:r>
          </a:p>
          <a:p>
            <a:pPr lvl="2">
              <a:buFont typeface="Arial" pitchFamily="34" charset="0"/>
              <a:buChar char="•"/>
            </a:pPr>
            <a:r>
              <a:rPr lang="en-US" altLang="en-US" sz="1600" dirty="0">
                <a:solidFill>
                  <a:srgbClr val="002060"/>
                </a:solidFill>
                <a:latin typeface="Georgia" pitchFamily="18" charset="0"/>
              </a:rPr>
              <a:t>Only used one population input </a:t>
            </a:r>
            <a:r>
              <a:rPr lang="en-US" altLang="en-US" sz="1600" dirty="0" smtClean="0">
                <a:solidFill>
                  <a:srgbClr val="002060"/>
                </a:solidFill>
                <a:latin typeface="Georgia" pitchFamily="18" charset="0"/>
              </a:rPr>
              <a:t>matrix</a:t>
            </a:r>
            <a:endParaRPr lang="en-US" altLang="en-US" sz="1600"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14</a:t>
            </a:fld>
            <a:endParaRPr lang="en-US" altLang="en-US" dirty="0">
              <a:solidFill>
                <a:srgbClr val="002060"/>
              </a:solidFill>
            </a:endParaRPr>
          </a:p>
        </p:txBody>
      </p:sp>
    </p:spTree>
    <p:extLst>
      <p:ext uri="{BB962C8B-B14F-4D97-AF65-F5344CB8AC3E}">
        <p14:creationId xmlns:p14="http://schemas.microsoft.com/office/powerpoint/2010/main" val="169692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628650" y="971550"/>
                <a:ext cx="7886700" cy="971550"/>
              </a:xfrm>
            </p:spPr>
            <p:txBody>
              <a:bodyPr/>
              <a:lstStyle/>
              <a:p>
                <a:pPr marL="457200" indent="-457200">
                  <a:buFont typeface="Wingdings" pitchFamily="2" charset="2"/>
                  <a:buChar char="§"/>
                </a:pPr>
                <a:r>
                  <a:rPr lang="en-US" altLang="en-US" sz="2400" b="1" dirty="0" smtClean="0">
                    <a:solidFill>
                      <a:srgbClr val="002060"/>
                    </a:solidFill>
                  </a:rPr>
                  <a:t>Validity shrinkage</a:t>
                </a:r>
                <a:r>
                  <a:rPr lang="en-US" altLang="en-US" sz="2000" dirty="0" smtClean="0">
                    <a:solidFill>
                      <a:srgbClr val="002060"/>
                    </a:solidFill>
                  </a:rPr>
                  <a:t>:</a:t>
                </a:r>
                <a:r>
                  <a:rPr lang="en-US" altLang="en-US" sz="2400" dirty="0" smtClean="0">
                    <a:solidFill>
                      <a:srgbClr val="002060"/>
                    </a:solidFill>
                  </a:rPr>
                  <a:t> </a:t>
                </a:r>
                <a:r>
                  <a:rPr lang="en-US" altLang="en-US" sz="2000" dirty="0" smtClean="0">
                    <a:solidFill>
                      <a:srgbClr val="002060"/>
                    </a:solidFill>
                  </a:rPr>
                  <a:t>decrease in </a:t>
                </a:r>
                <a14:m>
                  <m:oMath xmlns:m="http://schemas.openxmlformats.org/officeDocument/2006/math">
                    <m:sSup>
                      <m:sSupPr>
                        <m:ctrlPr>
                          <a:rPr lang="en-US" altLang="en-US" sz="2000" b="0" i="1" smtClean="0">
                            <a:solidFill>
                              <a:srgbClr val="002060"/>
                            </a:solidFill>
                            <a:latin typeface="Cambria Math" panose="02040503050406030204" pitchFamily="18" charset="0"/>
                          </a:rPr>
                        </m:ctrlPr>
                      </m:sSupPr>
                      <m:e>
                        <m:r>
                          <a:rPr lang="en-US" altLang="en-US" sz="2000" b="0" i="1" smtClean="0">
                            <a:solidFill>
                              <a:srgbClr val="002060"/>
                            </a:solidFill>
                            <a:latin typeface="Cambria Math"/>
                          </a:rPr>
                          <m:t>𝑅</m:t>
                        </m:r>
                      </m:e>
                      <m:sup>
                        <m:r>
                          <a:rPr lang="en-US" altLang="en-US" sz="2000" b="0" i="1" smtClean="0">
                            <a:solidFill>
                              <a:srgbClr val="002060"/>
                            </a:solidFill>
                            <a:latin typeface="Cambria Math"/>
                          </a:rPr>
                          <m:t>2</m:t>
                        </m:r>
                      </m:sup>
                    </m:sSup>
                  </m:oMath>
                </a14:m>
                <a:r>
                  <a:rPr lang="en-US" altLang="en-US" sz="2000" dirty="0" smtClean="0">
                    <a:solidFill>
                      <a:srgbClr val="002060"/>
                    </a:solidFill>
                  </a:rPr>
                  <a:t> when applying optimal weights (OLS or Pareto) from the original sample to the population or to a new sample.</a:t>
                </a:r>
              </a:p>
              <a:p>
                <a:pPr lvl="1"/>
                <a:endParaRPr lang="en-US" altLang="en-US" sz="2400" dirty="0" smtClean="0">
                  <a:solidFill>
                    <a:srgbClr val="002060"/>
                  </a:solidFill>
                </a:endParaRPr>
              </a:p>
              <a:p>
                <a:pPr lvl="1"/>
                <a:endParaRPr lang="en-US" altLang="en-US" sz="2400" dirty="0" smtClean="0">
                  <a:solidFill>
                    <a:srgbClr val="002060"/>
                  </a:solidFill>
                </a:endParaRPr>
              </a:p>
              <a:p>
                <a:pPr lvl="1"/>
                <a:endParaRPr lang="en-US" altLang="en-US" sz="2400" dirty="0" smtClean="0">
                  <a:solidFill>
                    <a:srgbClr val="002060"/>
                  </a:solidFill>
                </a:endParaRPr>
              </a:p>
              <a:p>
                <a:pPr lvl="1"/>
                <a:endParaRPr lang="en-US" altLang="en-US" sz="1100" dirty="0" smtClean="0">
                  <a:solidFill>
                    <a:srgbClr val="002060"/>
                  </a:solidFill>
                </a:endParaRPr>
              </a:p>
              <a:p>
                <a:pPr lvl="1">
                  <a:buFont typeface="Wingdings" pitchFamily="2" charset="2"/>
                  <a:buChar char=""/>
                </a:pPr>
                <a:endParaRPr lang="en-US" altLang="en-US" sz="2000" dirty="0" smtClean="0">
                  <a:solidFill>
                    <a:srgbClr val="002060"/>
                  </a:solidFill>
                </a:endParaRPr>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628650" y="971550"/>
                <a:ext cx="7886700" cy="971550"/>
              </a:xfrm>
              <a:blipFill rotWithShape="1">
                <a:blip r:embed="rId3"/>
                <a:stretch>
                  <a:fillRect l="-1005" t="-4375" r="-1391" b="-21250"/>
                </a:stretch>
              </a:blipFill>
            </p:spPr>
            <p:txBody>
              <a:bodyPr/>
              <a:lstStyle/>
              <a:p>
                <a:r>
                  <a:rPr lang="en-US">
                    <a:noFill/>
                  </a:rPr>
                  <a:t> </a:t>
                </a:r>
              </a:p>
            </p:txBody>
          </p:sp>
        </mc:Fallback>
      </mc:AlternateContent>
      <p:pic>
        <p:nvPicPr>
          <p:cNvPr id="194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Validity/Diversity Shrinkage</a:t>
            </a:r>
          </a:p>
        </p:txBody>
      </p:sp>
      <p:graphicFrame>
        <p:nvGraphicFramePr>
          <p:cNvPr id="6" name="Diagram 5"/>
          <p:cNvGraphicFramePr/>
          <p:nvPr>
            <p:extLst>
              <p:ext uri="{D42A27DB-BD31-4B8C-83A1-F6EECF244321}">
                <p14:modId xmlns:p14="http://schemas.microsoft.com/office/powerpoint/2010/main" val="1644077338"/>
              </p:ext>
            </p:extLst>
          </p:nvPr>
        </p:nvGraphicFramePr>
        <p:xfrm>
          <a:off x="307351" y="1885951"/>
          <a:ext cx="8521037" cy="1142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3365504" y="2774156"/>
            <a:ext cx="2428875" cy="483394"/>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algn="ctr" eaLnBrk="1" hangingPunct="1">
              <a:buClr>
                <a:srgbClr val="000000"/>
              </a:buClr>
              <a:buSzPct val="100000"/>
              <a:buFont typeface="Times New Roman" panose="02020603050405020304" pitchFamily="18" charset="0"/>
              <a:buNone/>
              <a:defRPr/>
            </a:pPr>
            <a:r>
              <a:rPr lang="en-US" sz="1600" dirty="0" err="1" smtClean="0"/>
              <a:t>Wherry</a:t>
            </a:r>
            <a:r>
              <a:rPr lang="en-US" sz="1600" dirty="0" smtClean="0"/>
              <a:t> </a:t>
            </a:r>
            <a:r>
              <a:rPr lang="en-US" sz="1600" dirty="0"/>
              <a:t>(1931); </a:t>
            </a:r>
          </a:p>
          <a:p>
            <a:pPr algn="ctr" eaLnBrk="1" hangingPunct="1">
              <a:buClr>
                <a:srgbClr val="000000"/>
              </a:buClr>
              <a:buSzPct val="100000"/>
              <a:buFont typeface="Times New Roman" panose="02020603050405020304" pitchFamily="18" charset="0"/>
              <a:buNone/>
              <a:defRPr/>
            </a:pPr>
            <a:r>
              <a:rPr lang="en-US" sz="1600" b="1" dirty="0" err="1"/>
              <a:t>Olkin</a:t>
            </a:r>
            <a:r>
              <a:rPr lang="en-US" sz="1600" b="1" dirty="0"/>
              <a:t> &amp; Pratt (1958)</a:t>
            </a:r>
          </a:p>
        </p:txBody>
      </p:sp>
      <p:sp>
        <p:nvSpPr>
          <p:cNvPr id="8" name="Rounded Rectangle 7"/>
          <p:cNvSpPr/>
          <p:nvPr/>
        </p:nvSpPr>
        <p:spPr>
          <a:xfrm>
            <a:off x="6356354" y="2769394"/>
            <a:ext cx="2424113" cy="488156"/>
          </a:xfrm>
          <a:prstGeom prst="roundRect">
            <a:avLst/>
          </a:prstGeom>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algn="ctr" eaLnBrk="1" hangingPunct="1">
              <a:buClr>
                <a:srgbClr val="000000"/>
              </a:buClr>
              <a:buSzPct val="100000"/>
              <a:buFont typeface="Times New Roman" panose="02020603050405020304" pitchFamily="18" charset="0"/>
              <a:buNone/>
              <a:defRPr/>
            </a:pPr>
            <a:r>
              <a:rPr lang="en-US" sz="1600" dirty="0" smtClean="0">
                <a:solidFill>
                  <a:schemeClr val="tx1"/>
                </a:solidFill>
              </a:rPr>
              <a:t>Lord </a:t>
            </a:r>
            <a:r>
              <a:rPr lang="en-US" sz="1600" dirty="0">
                <a:solidFill>
                  <a:schemeClr val="tx1"/>
                </a:solidFill>
              </a:rPr>
              <a:t>(1950); Nicholson (1960); </a:t>
            </a:r>
            <a:r>
              <a:rPr lang="en-US" sz="1600" b="1" dirty="0">
                <a:solidFill>
                  <a:schemeClr val="tx1"/>
                </a:solidFill>
              </a:rPr>
              <a:t>Browne (1975)</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15</a:t>
            </a:fld>
            <a:endParaRPr lang="en-US" altLang="en-US" sz="1400" dirty="0">
              <a:solidFill>
                <a:srgbClr val="002060"/>
              </a:solidFill>
            </a:endParaRPr>
          </a:p>
        </p:txBody>
      </p:sp>
    </p:spTree>
    <p:extLst>
      <p:ext uri="{BB962C8B-B14F-4D97-AF65-F5344CB8AC3E}">
        <p14:creationId xmlns:p14="http://schemas.microsoft.com/office/powerpoint/2010/main" val="4275881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Validity/Diversity Shrinkage</a:t>
            </a:r>
          </a:p>
        </p:txBody>
      </p:sp>
      <p:graphicFrame>
        <p:nvGraphicFramePr>
          <p:cNvPr id="6" name="Diagram 5"/>
          <p:cNvGraphicFramePr/>
          <p:nvPr>
            <p:extLst>
              <p:ext uri="{D42A27DB-BD31-4B8C-83A1-F6EECF244321}">
                <p14:modId xmlns:p14="http://schemas.microsoft.com/office/powerpoint/2010/main" val="2173446598"/>
              </p:ext>
            </p:extLst>
          </p:nvPr>
        </p:nvGraphicFramePr>
        <p:xfrm>
          <a:off x="307351" y="1809750"/>
          <a:ext cx="8521037" cy="1142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2"/>
          <p:cNvSpPr>
            <a:spLocks noGrp="1"/>
          </p:cNvSpPr>
          <p:nvPr>
            <p:ph idx="1"/>
          </p:nvPr>
        </p:nvSpPr>
        <p:spPr>
          <a:xfrm>
            <a:off x="628650" y="971550"/>
            <a:ext cx="7886700" cy="3581400"/>
          </a:xfrm>
        </p:spPr>
        <p:txBody>
          <a:bodyPr/>
          <a:lstStyle/>
          <a:p>
            <a:pPr marL="457200" indent="-457200">
              <a:buFont typeface="Wingdings" panose="05000000000000000000" pitchFamily="2" charset="2"/>
              <a:buChar char="§"/>
              <a:defRPr/>
            </a:pPr>
            <a:r>
              <a:rPr lang="en-US" altLang="en-US" sz="2400" b="1" dirty="0" smtClean="0">
                <a:solidFill>
                  <a:srgbClr val="002060"/>
                </a:solidFill>
              </a:rPr>
              <a:t>Diversity shrinkage</a:t>
            </a:r>
            <a:r>
              <a:rPr lang="en-US" altLang="en-US" sz="2000" dirty="0" smtClean="0">
                <a:solidFill>
                  <a:srgbClr val="002060"/>
                </a:solidFill>
              </a:rPr>
              <a:t>:</a:t>
            </a:r>
            <a:r>
              <a:rPr lang="en-US" altLang="en-US" sz="2400" dirty="0" smtClean="0">
                <a:solidFill>
                  <a:srgbClr val="002060"/>
                </a:solidFill>
              </a:rPr>
              <a:t> </a:t>
            </a:r>
            <a:r>
              <a:rPr lang="en-US" altLang="en-US" sz="2000" dirty="0" smtClean="0">
                <a:solidFill>
                  <a:srgbClr val="002060"/>
                </a:solidFill>
              </a:rPr>
              <a:t>decrease in diversity/AI ratio when applying </a:t>
            </a:r>
            <a:r>
              <a:rPr lang="en-US" altLang="en-US" sz="2000" dirty="0">
                <a:solidFill>
                  <a:srgbClr val="002060"/>
                </a:solidFill>
              </a:rPr>
              <a:t>optimal weights (OLS or Pareto) from </a:t>
            </a:r>
            <a:r>
              <a:rPr lang="en-US" altLang="en-US" sz="2000" dirty="0" smtClean="0">
                <a:solidFill>
                  <a:srgbClr val="002060"/>
                </a:solidFill>
              </a:rPr>
              <a:t>the original sample to the population or to a new sample.</a:t>
            </a:r>
          </a:p>
          <a:p>
            <a:pPr lvl="1">
              <a:defRPr/>
            </a:pPr>
            <a:endParaRPr lang="en-US" altLang="en-US" sz="2400" dirty="0" smtClean="0">
              <a:solidFill>
                <a:srgbClr val="002060"/>
              </a:solidFill>
            </a:endParaRPr>
          </a:p>
          <a:p>
            <a:pPr lvl="1">
              <a:defRPr/>
            </a:pPr>
            <a:endParaRPr lang="en-US" altLang="en-US" sz="1400" dirty="0" smtClean="0">
              <a:solidFill>
                <a:srgbClr val="002060"/>
              </a:solidFill>
            </a:endParaRPr>
          </a:p>
          <a:p>
            <a:pPr marL="514350" indent="-457200">
              <a:buFont typeface="Wingdings" panose="05000000000000000000" pitchFamily="2" charset="2"/>
              <a:buChar char="§"/>
              <a:defRPr/>
            </a:pPr>
            <a:r>
              <a:rPr lang="en-US" altLang="en-US" sz="2000" dirty="0" smtClean="0">
                <a:solidFill>
                  <a:srgbClr val="002060"/>
                </a:solidFill>
              </a:rPr>
              <a:t>Two aspects of shrinkage in Pareto-optimal weighting: criterion validity shrinkage vs. diversity shrinkage</a:t>
            </a:r>
          </a:p>
          <a:p>
            <a:pPr lvl="1">
              <a:defRPr/>
            </a:pPr>
            <a:endParaRPr lang="en-US" altLang="en-US" sz="2400" dirty="0" smtClean="0">
              <a:solidFill>
                <a:srgbClr val="002060"/>
              </a:solidFill>
            </a:endParaRPr>
          </a:p>
          <a:p>
            <a:pPr lvl="1">
              <a:defRPr/>
            </a:pPr>
            <a:endParaRPr lang="en-US" altLang="en-US" sz="2400" dirty="0" smtClean="0">
              <a:solidFill>
                <a:srgbClr val="002060"/>
              </a:solidFill>
            </a:endParaRPr>
          </a:p>
          <a:p>
            <a:pPr lvl="1">
              <a:defRPr/>
            </a:pPr>
            <a:endParaRPr lang="en-US" altLang="en-US" sz="1100" dirty="0" smtClean="0">
              <a:solidFill>
                <a:srgbClr val="002060"/>
              </a:solidFill>
            </a:endParaRPr>
          </a:p>
          <a:p>
            <a:pPr lvl="1">
              <a:buFont typeface="Wingdings" panose="05000000000000000000" pitchFamily="2" charset="2"/>
              <a:buChar char=""/>
              <a:defRPr/>
            </a:pPr>
            <a:endParaRPr lang="en-US" altLang="en-US" sz="2000" dirty="0" smtClean="0">
              <a:solidFill>
                <a:srgbClr val="002060"/>
              </a:solidFill>
            </a:endParaRPr>
          </a:p>
        </p:txBody>
      </p:sp>
      <p:graphicFrame>
        <p:nvGraphicFramePr>
          <p:cNvPr id="7" name="Diagram 6"/>
          <p:cNvGraphicFramePr/>
          <p:nvPr>
            <p:extLst>
              <p:ext uri="{D42A27DB-BD31-4B8C-83A1-F6EECF244321}">
                <p14:modId xmlns:p14="http://schemas.microsoft.com/office/powerpoint/2010/main" val="3659316708"/>
              </p:ext>
            </p:extLst>
          </p:nvPr>
        </p:nvGraphicFramePr>
        <p:xfrm>
          <a:off x="1557965" y="3657602"/>
          <a:ext cx="6019800" cy="7440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16</a:t>
            </a:fld>
            <a:endParaRPr lang="en-US" altLang="en-US" sz="14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Validity/Diversity Shrinkage</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17</a:t>
            </a:fld>
            <a:endParaRPr lang="en-US" altLang="en-US" sz="1400" dirty="0">
              <a:solidFill>
                <a:srgbClr val="002060"/>
              </a:solidFill>
            </a:endParaRPr>
          </a:p>
        </p:txBody>
      </p:sp>
      <p:pic>
        <p:nvPicPr>
          <p:cNvPr id="10"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t="12730" r="51282" b="3935"/>
          <a:stretch>
            <a:fillRect/>
          </a:stretch>
        </p:blipFill>
        <p:spPr>
          <a:xfrm>
            <a:off x="2057400" y="889794"/>
            <a:ext cx="5029200" cy="4253705"/>
          </a:xfrm>
        </p:spPr>
      </p:pic>
      <p:sp>
        <p:nvSpPr>
          <p:cNvPr id="11" name="Down Arrow 10"/>
          <p:cNvSpPr/>
          <p:nvPr/>
        </p:nvSpPr>
        <p:spPr bwMode="auto">
          <a:xfrm>
            <a:off x="3048000" y="3282553"/>
            <a:ext cx="914400" cy="660797"/>
          </a:xfrm>
          <a:prstGeom prst="downArrow">
            <a:avLst/>
          </a:prstGeom>
          <a:solidFill>
            <a:srgbClr val="FF9900"/>
          </a:solidFill>
          <a:ln w="9525" cap="flat" cmpd="sng" algn="ctr">
            <a:solidFill>
              <a:schemeClr val="tx1"/>
            </a:solidFill>
            <a:prstDash val="solid"/>
            <a:round/>
            <a:headEnd type="none" w="med" len="med"/>
            <a:tailEnd type="none" w="med" len="med"/>
          </a:ln>
          <a:effectLst/>
          <a:extLst/>
        </p:spPr>
        <p:txBody>
          <a:bodyPr lIns="102410" tIns="51206" rIns="102410" bIns="51206"/>
          <a:lstStyle/>
          <a:p>
            <a:endParaRPr lang="x-none" altLang="x-none"/>
          </a:p>
        </p:txBody>
      </p:sp>
      <p:sp>
        <p:nvSpPr>
          <p:cNvPr id="12" name="Down Arrow 11"/>
          <p:cNvSpPr/>
          <p:nvPr/>
        </p:nvSpPr>
        <p:spPr bwMode="auto">
          <a:xfrm rot="5400000">
            <a:off x="4933950" y="3238500"/>
            <a:ext cx="571500" cy="1143000"/>
          </a:xfrm>
          <a:prstGeom prst="downArrow">
            <a:avLst/>
          </a:prstGeom>
          <a:solidFill>
            <a:srgbClr val="FF9900"/>
          </a:solidFill>
          <a:ln w="9525" cap="flat" cmpd="sng" algn="ctr">
            <a:solidFill>
              <a:schemeClr val="tx1"/>
            </a:solidFill>
            <a:prstDash val="solid"/>
            <a:round/>
            <a:headEnd type="none" w="med" len="med"/>
            <a:tailEnd type="none" w="med" len="med"/>
          </a:ln>
          <a:effectLst/>
          <a:extLst/>
        </p:spPr>
        <p:txBody>
          <a:bodyPr lIns="102410" tIns="51206" rIns="102410" bIns="51206"/>
          <a:lstStyle/>
          <a:p>
            <a:endParaRPr lang="x-none" altLang="x-none"/>
          </a:p>
        </p:txBody>
      </p:sp>
      <p:sp>
        <p:nvSpPr>
          <p:cNvPr id="13" name="TextBox 12"/>
          <p:cNvSpPr txBox="1"/>
          <p:nvPr/>
        </p:nvSpPr>
        <p:spPr>
          <a:xfrm>
            <a:off x="2895600" y="2600140"/>
            <a:ext cx="1322510" cy="657410"/>
          </a:xfrm>
          <a:prstGeom prst="rect">
            <a:avLst/>
          </a:prstGeom>
          <a:noFill/>
        </p:spPr>
        <p:txBody>
          <a:bodyPr wrap="none" lIns="102410" tIns="51206" rIns="102410" bIns="51206">
            <a:spAutoFit/>
          </a:bodyPr>
          <a:lstStyle/>
          <a:p>
            <a:pPr algn="ctr">
              <a:defRPr/>
            </a:pPr>
            <a:r>
              <a:rPr lang="en-US" b="1" dirty="0">
                <a:solidFill>
                  <a:srgbClr val="FF9900"/>
                </a:solidFill>
                <a:latin typeface="Arial" panose="020B0604020202020204" pitchFamily="34" charset="0"/>
                <a:ea typeface="ＭＳ Ｐゴシック" panose="020B0600070205080204" pitchFamily="34" charset="-128"/>
              </a:rPr>
              <a:t>Validity </a:t>
            </a:r>
          </a:p>
          <a:p>
            <a:pPr>
              <a:defRPr/>
            </a:pPr>
            <a:r>
              <a:rPr lang="en-US" b="1" dirty="0">
                <a:solidFill>
                  <a:srgbClr val="FF9900"/>
                </a:solidFill>
                <a:latin typeface="Arial" panose="020B0604020202020204" pitchFamily="34" charset="0"/>
                <a:ea typeface="ＭＳ Ｐゴシック" panose="020B0600070205080204" pitchFamily="34" charset="-128"/>
              </a:rPr>
              <a:t>Shrinkage</a:t>
            </a:r>
          </a:p>
        </p:txBody>
      </p:sp>
      <p:sp>
        <p:nvSpPr>
          <p:cNvPr id="14" name="TextBox 13"/>
          <p:cNvSpPr txBox="1"/>
          <p:nvPr/>
        </p:nvSpPr>
        <p:spPr>
          <a:xfrm>
            <a:off x="5791200" y="3438340"/>
            <a:ext cx="1322510" cy="657410"/>
          </a:xfrm>
          <a:prstGeom prst="rect">
            <a:avLst/>
          </a:prstGeom>
          <a:noFill/>
        </p:spPr>
        <p:txBody>
          <a:bodyPr wrap="none" lIns="102410" tIns="51206" rIns="102410" bIns="51206">
            <a:spAutoFit/>
          </a:bodyPr>
          <a:lstStyle/>
          <a:p>
            <a:pPr algn="ctr">
              <a:defRPr/>
            </a:pPr>
            <a:r>
              <a:rPr lang="en-US" b="1" dirty="0">
                <a:solidFill>
                  <a:srgbClr val="FF9900"/>
                </a:solidFill>
                <a:latin typeface="Arial" panose="020B0604020202020204" pitchFamily="34" charset="0"/>
                <a:ea typeface="ＭＳ Ｐゴシック" panose="020B0600070205080204" pitchFamily="34" charset="-128"/>
              </a:rPr>
              <a:t>Diversity</a:t>
            </a:r>
            <a:r>
              <a:rPr lang="en-US" b="1" dirty="0">
                <a:solidFill>
                  <a:schemeClr val="accent6">
                    <a:lumMod val="75000"/>
                  </a:schemeClr>
                </a:solidFill>
                <a:latin typeface="Arial" panose="020B0604020202020204" pitchFamily="34" charset="0"/>
                <a:ea typeface="ＭＳ Ｐゴシック" panose="020B0600070205080204" pitchFamily="34" charset="-128"/>
              </a:rPr>
              <a:t> </a:t>
            </a:r>
          </a:p>
          <a:p>
            <a:pPr>
              <a:defRPr/>
            </a:pPr>
            <a:r>
              <a:rPr lang="en-US" b="1" dirty="0">
                <a:solidFill>
                  <a:srgbClr val="FF9900"/>
                </a:solidFill>
                <a:latin typeface="Arial" panose="020B0604020202020204" pitchFamily="34" charset="0"/>
                <a:ea typeface="ＭＳ Ｐゴシック" panose="020B0600070205080204" pitchFamily="34" charset="-128"/>
              </a:rPr>
              <a:t>Shrinkage</a:t>
            </a:r>
          </a:p>
        </p:txBody>
      </p:sp>
    </p:spTree>
    <p:extLst>
      <p:ext uri="{BB962C8B-B14F-4D97-AF65-F5344CB8AC3E}">
        <p14:creationId xmlns:p14="http://schemas.microsoft.com/office/powerpoint/2010/main" val="1231112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Validity/Diversity Shrinkage</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18</a:t>
            </a:fld>
            <a:endParaRPr lang="en-US" altLang="en-US" sz="1400" dirty="0">
              <a:solidFill>
                <a:srgbClr val="002060"/>
              </a:solidFill>
            </a:endParaRPr>
          </a:p>
        </p:txBody>
      </p:sp>
      <p:pic>
        <p:nvPicPr>
          <p:cNvPr id="1026" name="Picture 2" descr="Z:\home\chelsea\Desktop\Research\Pareto\Shrinkage_Formula\check_shrinkage_formula_01-17\try_shrinkage_formula_OLS\Writing\example_Pareto_plot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822960"/>
            <a:ext cx="5029200" cy="432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82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Research Question #1</a:t>
            </a:r>
          </a:p>
        </p:txBody>
      </p:sp>
      <p:sp>
        <p:nvSpPr>
          <p:cNvPr id="2" name="Content Placeholder 1"/>
          <p:cNvSpPr>
            <a:spLocks noGrp="1"/>
          </p:cNvSpPr>
          <p:nvPr>
            <p:ph idx="1"/>
          </p:nvPr>
        </p:nvSpPr>
        <p:spPr>
          <a:xfrm>
            <a:off x="457204" y="1028700"/>
            <a:ext cx="8226425" cy="3563542"/>
          </a:xfrm>
        </p:spPr>
        <p:txBody>
          <a:bodyPr/>
          <a:lstStyle/>
          <a:p>
            <a:pPr marL="457200" indent="-457200" fontAlgn="ctr">
              <a:spcAft>
                <a:spcPts val="1200"/>
              </a:spcAft>
              <a:buFont typeface="Arial" pitchFamily="34" charset="0"/>
              <a:buChar char="•"/>
            </a:pPr>
            <a:r>
              <a:rPr lang="en-US" altLang="en-US" sz="2400" dirty="0">
                <a:solidFill>
                  <a:srgbClr val="002060"/>
                </a:solidFill>
                <a:latin typeface="Georgia" pitchFamily="18" charset="0"/>
              </a:rPr>
              <a:t>How large are job performance </a:t>
            </a:r>
            <a:r>
              <a:rPr lang="en-US" altLang="en-US" sz="2400" i="1" dirty="0">
                <a:solidFill>
                  <a:srgbClr val="002060"/>
                </a:solidFill>
                <a:latin typeface="Georgia" pitchFamily="18" charset="0"/>
              </a:rPr>
              <a:t>validity shrinkage </a:t>
            </a:r>
            <a:r>
              <a:rPr lang="en-US" altLang="en-US" sz="2400" dirty="0">
                <a:solidFill>
                  <a:srgbClr val="002060"/>
                </a:solidFill>
                <a:latin typeface="Georgia" pitchFamily="18" charset="0"/>
              </a:rPr>
              <a:t>and </a:t>
            </a:r>
            <a:r>
              <a:rPr lang="en-US" altLang="en-US" sz="2400" i="1" dirty="0">
                <a:solidFill>
                  <a:srgbClr val="002060"/>
                </a:solidFill>
                <a:latin typeface="Georgia" pitchFamily="18" charset="0"/>
              </a:rPr>
              <a:t>diversity shrinkage</a:t>
            </a:r>
            <a:r>
              <a:rPr lang="en-US" altLang="en-US" sz="2400" dirty="0">
                <a:solidFill>
                  <a:srgbClr val="002060"/>
                </a:solidFill>
                <a:latin typeface="Georgia" pitchFamily="18" charset="0"/>
              </a:rPr>
              <a:t>? </a:t>
            </a:r>
          </a:p>
          <a:p>
            <a:pPr marL="914400" lvl="1" indent="-457200" fontAlgn="ctr">
              <a:buFont typeface="Arial" pitchFamily="34" charset="0"/>
              <a:buChar char="•"/>
            </a:pPr>
            <a:r>
              <a:rPr lang="en-US" altLang="en-US" sz="2000" dirty="0">
                <a:solidFill>
                  <a:srgbClr val="002060"/>
                </a:solidFill>
                <a:latin typeface="Georgia" pitchFamily="18" charset="0"/>
              </a:rPr>
              <a:t>Is job performance </a:t>
            </a:r>
            <a:r>
              <a:rPr lang="en-US" altLang="en-US" sz="2000" u="sng" dirty="0">
                <a:solidFill>
                  <a:srgbClr val="002060"/>
                </a:solidFill>
                <a:latin typeface="Georgia" pitchFamily="18" charset="0"/>
              </a:rPr>
              <a:t>validity shrinkage</a:t>
            </a:r>
            <a:r>
              <a:rPr lang="en-US" altLang="en-US" sz="2000" dirty="0">
                <a:solidFill>
                  <a:srgbClr val="002060"/>
                </a:solidFill>
                <a:latin typeface="Georgia" pitchFamily="18" charset="0"/>
              </a:rPr>
              <a:t> greater when </a:t>
            </a:r>
            <a:r>
              <a:rPr lang="en-US" altLang="en-US" sz="2000" u="sng" dirty="0">
                <a:solidFill>
                  <a:srgbClr val="002060"/>
                </a:solidFill>
                <a:latin typeface="Georgia" pitchFamily="18" charset="0"/>
              </a:rPr>
              <a:t>job performance is being maximized</a:t>
            </a:r>
            <a:r>
              <a:rPr lang="en-US" altLang="en-US" sz="2000" dirty="0">
                <a:solidFill>
                  <a:srgbClr val="002060"/>
                </a:solidFill>
                <a:latin typeface="Georgia" pitchFamily="18" charset="0"/>
              </a:rPr>
              <a:t>?</a:t>
            </a:r>
          </a:p>
          <a:p>
            <a:pPr marL="914400" lvl="1" indent="-457200" fontAlgn="ctr">
              <a:buFont typeface="Arial" pitchFamily="34" charset="0"/>
              <a:buChar char="•"/>
            </a:pPr>
            <a:r>
              <a:rPr lang="en-US" altLang="en-US" sz="2000" dirty="0">
                <a:solidFill>
                  <a:srgbClr val="002060"/>
                </a:solidFill>
                <a:latin typeface="Georgia" pitchFamily="18" charset="0"/>
              </a:rPr>
              <a:t>Is </a:t>
            </a:r>
            <a:r>
              <a:rPr lang="en-US" altLang="en-US" sz="2000" u="sng" dirty="0">
                <a:solidFill>
                  <a:srgbClr val="002060"/>
                </a:solidFill>
                <a:latin typeface="Georgia" pitchFamily="18" charset="0"/>
              </a:rPr>
              <a:t>diversity shrinkage</a:t>
            </a:r>
            <a:r>
              <a:rPr lang="en-US" altLang="en-US" sz="2000" dirty="0">
                <a:solidFill>
                  <a:srgbClr val="002060"/>
                </a:solidFill>
                <a:latin typeface="Georgia" pitchFamily="18" charset="0"/>
              </a:rPr>
              <a:t> greater when </a:t>
            </a:r>
            <a:r>
              <a:rPr lang="en-US" altLang="en-US" sz="2000" u="sng" dirty="0">
                <a:solidFill>
                  <a:srgbClr val="002060"/>
                </a:solidFill>
                <a:latin typeface="Georgia" pitchFamily="18" charset="0"/>
              </a:rPr>
              <a:t>diversity is being maximized</a:t>
            </a:r>
            <a:r>
              <a:rPr lang="en-US" altLang="en-US" sz="2000" dirty="0">
                <a:solidFill>
                  <a:srgbClr val="002060"/>
                </a:solidFill>
                <a:latin typeface="Georgia" pitchFamily="18" charset="0"/>
              </a:rPr>
              <a:t>?</a:t>
            </a:r>
          </a:p>
          <a:p>
            <a:pPr>
              <a:buFont typeface="Arial" pitchFamily="34" charset="0"/>
              <a:buChar char="•"/>
            </a:pPr>
            <a:endParaRPr lang="en-US" sz="1400"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19</a:t>
            </a:fld>
            <a:endParaRPr lang="en-US" altLang="en-US" sz="1400" dirty="0">
              <a:solidFill>
                <a:srgbClr val="002060"/>
              </a:solidFill>
            </a:endParaRPr>
          </a:p>
        </p:txBody>
      </p:sp>
    </p:spTree>
    <p:extLst>
      <p:ext uri="{BB962C8B-B14F-4D97-AF65-F5344CB8AC3E}">
        <p14:creationId xmlns:p14="http://schemas.microsoft.com/office/powerpoint/2010/main" val="3792102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Diversity and Adverse Impact</a:t>
            </a:r>
          </a:p>
        </p:txBody>
      </p:sp>
      <p:sp>
        <p:nvSpPr>
          <p:cNvPr id="5124" name="Content Placeholder 3"/>
          <p:cNvSpPr>
            <a:spLocks noGrp="1"/>
          </p:cNvSpPr>
          <p:nvPr>
            <p:ph idx="1"/>
          </p:nvPr>
        </p:nvSpPr>
        <p:spPr>
          <a:xfrm>
            <a:off x="457204" y="857251"/>
            <a:ext cx="8226425" cy="3734991"/>
          </a:xfrm>
        </p:spPr>
        <p:txBody>
          <a:bodyPr/>
          <a:lstStyle/>
          <a:p>
            <a:pPr marL="457200" indent="-457200">
              <a:spcBef>
                <a:spcPts val="1200"/>
              </a:spcBef>
              <a:spcAft>
                <a:spcPts val="600"/>
              </a:spcAft>
              <a:buFont typeface="Arial" charset="0"/>
              <a:buChar char="•"/>
            </a:pPr>
            <a:r>
              <a:rPr lang="en-US" sz="2000" dirty="0">
                <a:solidFill>
                  <a:srgbClr val="002060"/>
                </a:solidFill>
                <a:latin typeface="Georgia" pitchFamily="18" charset="0"/>
              </a:rPr>
              <a:t>Diversity can be valued for a variety of reasons: </a:t>
            </a:r>
          </a:p>
          <a:p>
            <a:pPr marL="857250" lvl="2" indent="-457200">
              <a:spcBef>
                <a:spcPts val="1200"/>
              </a:spcBef>
              <a:spcAft>
                <a:spcPts val="600"/>
              </a:spcAft>
              <a:buFont typeface="Arial" charset="0"/>
              <a:buChar char="•"/>
            </a:pPr>
            <a:r>
              <a:rPr lang="en-US" sz="2000" u="sng" dirty="0">
                <a:solidFill>
                  <a:srgbClr val="002060"/>
                </a:solidFill>
                <a:latin typeface="Georgia" pitchFamily="18" charset="0"/>
              </a:rPr>
              <a:t>Moral and ethical imperatives</a:t>
            </a:r>
            <a:r>
              <a:rPr lang="en-US" sz="2000" dirty="0">
                <a:solidFill>
                  <a:srgbClr val="002060"/>
                </a:solidFill>
                <a:latin typeface="Georgia" pitchFamily="18" charset="0"/>
              </a:rPr>
              <a:t> related to fairness and equality of the treatment, rewards, and opportunities afforded to different demographic subgroups</a:t>
            </a:r>
          </a:p>
          <a:p>
            <a:pPr marL="857250" lvl="2" indent="-457200">
              <a:spcBef>
                <a:spcPts val="1200"/>
              </a:spcBef>
              <a:spcAft>
                <a:spcPts val="600"/>
              </a:spcAft>
              <a:buFont typeface="Arial" charset="0"/>
              <a:buChar char="•"/>
            </a:pPr>
            <a:r>
              <a:rPr lang="en-US" sz="2000" u="sng" dirty="0">
                <a:solidFill>
                  <a:srgbClr val="002060"/>
                </a:solidFill>
                <a:latin typeface="Georgia" pitchFamily="18" charset="0"/>
              </a:rPr>
              <a:t>Business case</a:t>
            </a:r>
            <a:r>
              <a:rPr lang="en-US" sz="2000" dirty="0">
                <a:solidFill>
                  <a:srgbClr val="002060"/>
                </a:solidFill>
                <a:latin typeface="Georgia" pitchFamily="18" charset="0"/>
              </a:rPr>
              <a:t> for enhancing organizational diversity (mixed evidence), based on the ideas that diversity initiatives improve access to talent, help the organization understand its diverse customers better, and improve team performance</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latin typeface="+mn-lt"/>
              </a:rPr>
              <a:pPr algn="r"/>
              <a:t>2</a:t>
            </a:fld>
            <a:endParaRPr lang="en-US" altLang="en-US" sz="1400" dirty="0">
              <a:solidFill>
                <a:srgbClr val="002060"/>
              </a:solidFill>
              <a:latin typeface="+mn-lt"/>
            </a:endParaRPr>
          </a:p>
        </p:txBody>
      </p:sp>
    </p:spTree>
    <p:extLst>
      <p:ext uri="{BB962C8B-B14F-4D97-AF65-F5344CB8AC3E}">
        <p14:creationId xmlns:p14="http://schemas.microsoft.com/office/powerpoint/2010/main" val="2613046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Research Question #2</a:t>
            </a:r>
          </a:p>
        </p:txBody>
      </p:sp>
      <p:sp>
        <p:nvSpPr>
          <p:cNvPr id="2" name="Content Placeholder 1"/>
          <p:cNvSpPr>
            <a:spLocks noGrp="1"/>
          </p:cNvSpPr>
          <p:nvPr>
            <p:ph idx="1"/>
          </p:nvPr>
        </p:nvSpPr>
        <p:spPr>
          <a:xfrm>
            <a:off x="457204" y="1028700"/>
            <a:ext cx="8226425" cy="3563542"/>
          </a:xfrm>
        </p:spPr>
        <p:txBody>
          <a:bodyPr/>
          <a:lstStyle/>
          <a:p>
            <a:pPr marL="457200" indent="-457200" fontAlgn="ctr">
              <a:spcAft>
                <a:spcPts val="1200"/>
              </a:spcAft>
              <a:buFont typeface="Arial" pitchFamily="34" charset="0"/>
              <a:buChar char="•"/>
            </a:pPr>
            <a:r>
              <a:rPr lang="en-US" altLang="en-US" sz="2400" dirty="0">
                <a:solidFill>
                  <a:srgbClr val="002060"/>
                </a:solidFill>
                <a:latin typeface="Georgia" pitchFamily="18" charset="0"/>
              </a:rPr>
              <a:t>At what sample size do shrunken Pareto weights outperform unit weights</a:t>
            </a:r>
            <a:r>
              <a:rPr lang="en-US" altLang="en-US" sz="2400" dirty="0" smtClean="0">
                <a:solidFill>
                  <a:srgbClr val="002060"/>
                </a:solidFill>
                <a:latin typeface="Georgia" pitchFamily="18" charset="0"/>
              </a:rPr>
              <a:t>?</a:t>
            </a:r>
            <a:endParaRPr lang="en-US" altLang="en-US" sz="2400" dirty="0">
              <a:solidFill>
                <a:srgbClr val="002060"/>
              </a:solidFill>
              <a:latin typeface="Georgia" pitchFamily="18" charset="0"/>
            </a:endParaRPr>
          </a:p>
          <a:p>
            <a:pPr marL="457200" indent="-457200" fontAlgn="ctr">
              <a:buFont typeface="Arial" pitchFamily="34" charset="0"/>
              <a:buChar char="•"/>
            </a:pPr>
            <a:r>
              <a:rPr lang="en-US" altLang="en-US" sz="2400" dirty="0">
                <a:solidFill>
                  <a:srgbClr val="002060"/>
                </a:solidFill>
                <a:latin typeface="Georgia" pitchFamily="18" charset="0"/>
              </a:rPr>
              <a:t>Do results differ when using different predictor combinations?</a:t>
            </a:r>
          </a:p>
          <a:p>
            <a:pPr marL="914400" lvl="1" indent="-457200" fontAlgn="ctr">
              <a:buFont typeface="Arial" pitchFamily="34" charset="0"/>
              <a:buChar char="•"/>
            </a:pPr>
            <a:r>
              <a:rPr lang="en-US" altLang="en-US" sz="2000" dirty="0">
                <a:solidFill>
                  <a:srgbClr val="002060"/>
                </a:solidFill>
                <a:latin typeface="Georgia" pitchFamily="18" charset="0"/>
              </a:rPr>
              <a:t>Cognitive and non-cognitive predictor composites </a:t>
            </a:r>
            <a:r>
              <a:rPr lang="en-US" altLang="en-US" sz="1600" dirty="0" smtClean="0">
                <a:solidFill>
                  <a:srgbClr val="002060"/>
                </a:solidFill>
                <a:latin typeface="Georgia" pitchFamily="18" charset="0"/>
              </a:rPr>
              <a:t>(</a:t>
            </a:r>
            <a:r>
              <a:rPr lang="en-US" altLang="en-US" sz="1600" dirty="0">
                <a:solidFill>
                  <a:srgbClr val="002060"/>
                </a:solidFill>
                <a:latin typeface="Georgia" pitchFamily="18" charset="0"/>
              </a:rPr>
              <a:t>De Corte et al., 2008)</a:t>
            </a:r>
          </a:p>
          <a:p>
            <a:pPr marL="914400" lvl="1" indent="-457200" fontAlgn="ctr">
              <a:buFont typeface="Arial" pitchFamily="34" charset="0"/>
              <a:buChar char="•"/>
            </a:pPr>
            <a:r>
              <a:rPr lang="en-US" altLang="en-US" sz="2000" dirty="0">
                <a:solidFill>
                  <a:srgbClr val="002060"/>
                </a:solidFill>
                <a:latin typeface="Georgia" pitchFamily="18" charset="0"/>
              </a:rPr>
              <a:t>Cognitive subtest composites </a:t>
            </a:r>
            <a:r>
              <a:rPr lang="en-US" altLang="en-US" sz="1600" dirty="0">
                <a:solidFill>
                  <a:srgbClr val="002060"/>
                </a:solidFill>
                <a:latin typeface="Georgia" pitchFamily="18" charset="0"/>
              </a:rPr>
              <a:t>(Wee et al., 2014)</a:t>
            </a:r>
          </a:p>
          <a:p>
            <a:pPr>
              <a:buFont typeface="Arial" pitchFamily="34" charset="0"/>
              <a:buChar char="•"/>
            </a:pPr>
            <a:endParaRPr lang="en-US" sz="1400"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20</a:t>
            </a:fld>
            <a:endParaRPr lang="en-US" altLang="en-US" sz="1400" dirty="0">
              <a:solidFill>
                <a:srgbClr val="002060"/>
              </a:solidFill>
            </a:endParaRPr>
          </a:p>
        </p:txBody>
      </p:sp>
    </p:spTree>
    <p:extLst>
      <p:ext uri="{BB962C8B-B14F-4D97-AF65-F5344CB8AC3E}">
        <p14:creationId xmlns:p14="http://schemas.microsoft.com/office/powerpoint/2010/main" val="1081941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Contributions</a:t>
            </a:r>
          </a:p>
        </p:txBody>
      </p:sp>
      <p:sp>
        <p:nvSpPr>
          <p:cNvPr id="2" name="Content Placeholder 1"/>
          <p:cNvSpPr>
            <a:spLocks noGrp="1"/>
          </p:cNvSpPr>
          <p:nvPr>
            <p:ph idx="1"/>
          </p:nvPr>
        </p:nvSpPr>
        <p:spPr>
          <a:xfrm>
            <a:off x="457204" y="1028700"/>
            <a:ext cx="8226425" cy="3563542"/>
          </a:xfrm>
        </p:spPr>
        <p:txBody>
          <a:bodyPr/>
          <a:lstStyle/>
          <a:p>
            <a:pPr marL="512052" indent="-512052" fontAlgn="ctr">
              <a:spcAft>
                <a:spcPts val="1200"/>
              </a:spcAft>
              <a:buFont typeface="Georgia" pitchFamily="16" charset="0"/>
              <a:buAutoNum type="arabicPeriod"/>
            </a:pPr>
            <a:r>
              <a:rPr lang="en-US" altLang="en-US" sz="2400" dirty="0">
                <a:solidFill>
                  <a:srgbClr val="002060"/>
                </a:solidFill>
                <a:latin typeface="Georgia" pitchFamily="18" charset="0"/>
              </a:rPr>
              <a:t>Extend cross-validation to multiple objective optimization. </a:t>
            </a:r>
            <a:endParaRPr lang="en-US" altLang="en-US" sz="1200" dirty="0">
              <a:solidFill>
                <a:srgbClr val="002060"/>
              </a:solidFill>
              <a:latin typeface="Georgia" pitchFamily="18" charset="0"/>
            </a:endParaRPr>
          </a:p>
          <a:p>
            <a:pPr marL="512052" indent="-512052" fontAlgn="ctr">
              <a:spcAft>
                <a:spcPts val="1200"/>
              </a:spcAft>
              <a:buFont typeface="Georgia" pitchFamily="16" charset="0"/>
              <a:buAutoNum type="arabicPeriod"/>
            </a:pPr>
            <a:r>
              <a:rPr lang="en-US" altLang="en-US" sz="2400" dirty="0">
                <a:solidFill>
                  <a:srgbClr val="002060"/>
                </a:solidFill>
                <a:latin typeface="Georgia" pitchFamily="18" charset="0"/>
              </a:rPr>
              <a:t>Examine the extent to which different predictor combinations and sample sizes impact validity shrinkage and diversity shrinkage</a:t>
            </a:r>
            <a:r>
              <a:rPr lang="en-US" altLang="en-US" sz="2400" dirty="0" smtClean="0">
                <a:solidFill>
                  <a:srgbClr val="002060"/>
                </a:solidFill>
                <a:latin typeface="Georgia" pitchFamily="18" charset="0"/>
              </a:rPr>
              <a:t>.</a:t>
            </a:r>
            <a:endParaRPr lang="en-US" altLang="en-US" sz="1200" dirty="0">
              <a:solidFill>
                <a:srgbClr val="002060"/>
              </a:solidFill>
              <a:latin typeface="Georgia" pitchFamily="18" charset="0"/>
            </a:endParaRPr>
          </a:p>
          <a:p>
            <a:pPr marL="512052" indent="-512052" fontAlgn="ctr">
              <a:spcAft>
                <a:spcPts val="1200"/>
              </a:spcAft>
              <a:buFont typeface="Georgia" pitchFamily="16" charset="0"/>
              <a:buAutoNum type="arabicPeriod"/>
            </a:pPr>
            <a:r>
              <a:rPr lang="en-US" altLang="en-US" sz="2400" dirty="0">
                <a:solidFill>
                  <a:srgbClr val="002060"/>
                </a:solidFill>
                <a:latin typeface="Georgia" pitchFamily="18" charset="0"/>
              </a:rPr>
              <a:t>Compare shrunken Pareto solutions to unit-weighted solutions. </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21</a:t>
            </a:fld>
            <a:endParaRPr lang="en-US" altLang="en-US" sz="1400" dirty="0">
              <a:solidFill>
                <a:srgbClr val="002060"/>
              </a:solidFill>
            </a:endParaRPr>
          </a:p>
        </p:txBody>
      </p:sp>
    </p:spTree>
    <p:extLst>
      <p:ext uri="{BB962C8B-B14F-4D97-AF65-F5344CB8AC3E}">
        <p14:creationId xmlns:p14="http://schemas.microsoft.com/office/powerpoint/2010/main" val="1983331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graphicFrame>
        <p:nvGraphicFramePr>
          <p:cNvPr id="14" name="Content Placeholder 4"/>
          <p:cNvGraphicFramePr>
            <a:graphicFrameLocks/>
          </p:cNvGraphicFramePr>
          <p:nvPr>
            <p:extLst>
              <p:ext uri="{D42A27DB-BD31-4B8C-83A1-F6EECF244321}">
                <p14:modId xmlns:p14="http://schemas.microsoft.com/office/powerpoint/2010/main" val="981272462"/>
              </p:ext>
            </p:extLst>
          </p:nvPr>
        </p:nvGraphicFramePr>
        <p:xfrm>
          <a:off x="457200" y="1485900"/>
          <a:ext cx="8305800" cy="3371851"/>
        </p:xfrm>
        <a:graphic>
          <a:graphicData uri="http://schemas.openxmlformats.org/drawingml/2006/table">
            <a:tbl>
              <a:tblPr/>
              <a:tblGrid>
                <a:gridCol w="5029200"/>
                <a:gridCol w="3276600"/>
              </a:tblGrid>
              <a:tr h="3371851">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x-none" sz="1800" b="1" i="0" u="sng" strike="noStrike" cap="none" normalizeH="0" baseline="0" dirty="0" smtClean="0">
                          <a:ln>
                            <a:noFill/>
                          </a:ln>
                          <a:solidFill>
                            <a:srgbClr val="002060"/>
                          </a:solidFill>
                          <a:effectLst/>
                          <a:latin typeface="Georgia" pitchFamily="18" charset="0"/>
                          <a:ea typeface="ＭＳ Ｐゴシック" pitchFamily="16" charset="-128"/>
                        </a:rPr>
                        <a:t>Population Correlation Matrix</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x-none" sz="800" b="0" i="0" u="none" strike="noStrike" cap="none" normalizeH="0" baseline="0" dirty="0" smtClean="0">
                        <a:ln>
                          <a:noFill/>
                        </a:ln>
                        <a:solidFill>
                          <a:srgbClr val="002060"/>
                        </a:solidFill>
                        <a:effectLst/>
                        <a:latin typeface="Georgia" pitchFamily="18" charset="0"/>
                        <a:ea typeface="ＭＳ Ｐゴシック" pitchFamily="16"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err="1" smtClean="0">
                          <a:ln>
                            <a:noFill/>
                          </a:ln>
                          <a:solidFill>
                            <a:srgbClr val="002060"/>
                          </a:solidFill>
                          <a:effectLst/>
                          <a:latin typeface="Georgia" pitchFamily="18" charset="0"/>
                          <a:ea typeface="ＭＳ Ｐゴシック" pitchFamily="16" charset="-128"/>
                        </a:rPr>
                        <a:t>Bobko</a:t>
                      </a: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-Roth Cognitive &amp; Non-Cognitive Predictors</a:t>
                      </a:r>
                    </a:p>
                    <a:p>
                      <a:pPr marL="800100" marR="0" lvl="1"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400" b="0" i="0" u="none" strike="noStrike" cap="none" normalizeH="0" baseline="0" dirty="0" smtClean="0">
                          <a:ln>
                            <a:noFill/>
                          </a:ln>
                          <a:solidFill>
                            <a:srgbClr val="002060"/>
                          </a:solidFill>
                          <a:effectLst/>
                          <a:latin typeface="Georgia" pitchFamily="18" charset="0"/>
                          <a:ea typeface="ＭＳ Ｐゴシック" pitchFamily="16" charset="-128"/>
                        </a:rPr>
                        <a:t>Obtained from </a:t>
                      </a:r>
                      <a:r>
                        <a:rPr kumimoji="0" lang="en-US" altLang="x-none" sz="1400" b="0" i="0" u="none" strike="noStrike" cap="none" normalizeH="0" baseline="0" dirty="0" err="1" smtClean="0">
                          <a:ln>
                            <a:noFill/>
                          </a:ln>
                          <a:solidFill>
                            <a:srgbClr val="002060"/>
                          </a:solidFill>
                          <a:effectLst/>
                          <a:latin typeface="Georgia" pitchFamily="18" charset="0"/>
                          <a:ea typeface="ＭＳ Ｐゴシック" pitchFamily="16" charset="-128"/>
                        </a:rPr>
                        <a:t>Bobko</a:t>
                      </a:r>
                      <a:r>
                        <a:rPr kumimoji="0" lang="en-US" altLang="x-none" sz="1400" b="0" i="0" u="none" strike="noStrike" cap="none" normalizeH="0" baseline="0" dirty="0" smtClean="0">
                          <a:ln>
                            <a:noFill/>
                          </a:ln>
                          <a:solidFill>
                            <a:srgbClr val="002060"/>
                          </a:solidFill>
                          <a:effectLst/>
                          <a:latin typeface="Georgia" pitchFamily="18" charset="0"/>
                          <a:ea typeface="ＭＳ Ｐゴシック" pitchFamily="16" charset="-128"/>
                        </a:rPr>
                        <a:t> &amp; Roth, 2013; Roth et al., 2011, Van </a:t>
                      </a:r>
                      <a:r>
                        <a:rPr kumimoji="0" lang="en-US" altLang="x-none" sz="1400" b="0" i="0" u="none" strike="noStrike" cap="none" normalizeH="0" baseline="0" dirty="0" err="1" smtClean="0">
                          <a:ln>
                            <a:noFill/>
                          </a:ln>
                          <a:solidFill>
                            <a:srgbClr val="002060"/>
                          </a:solidFill>
                          <a:effectLst/>
                          <a:latin typeface="Georgia" pitchFamily="18" charset="0"/>
                          <a:ea typeface="ＭＳ Ｐゴシック" pitchFamily="16" charset="-128"/>
                        </a:rPr>
                        <a:t>Iddekinge</a:t>
                      </a:r>
                      <a:r>
                        <a:rPr kumimoji="0" lang="en-US" altLang="x-none" sz="1400" b="0" i="0" u="none" strike="noStrike" cap="none" normalizeH="0" baseline="0" dirty="0" smtClean="0">
                          <a:ln>
                            <a:noFill/>
                          </a:ln>
                          <a:solidFill>
                            <a:srgbClr val="002060"/>
                          </a:solidFill>
                          <a:effectLst/>
                          <a:latin typeface="Georgia" pitchFamily="18" charset="0"/>
                          <a:ea typeface="ＭＳ Ｐゴシック" pitchFamily="16" charset="-128"/>
                        </a:rPr>
                        <a:t>  et al., 2012; McKay &amp; McDaniel, 2006</a:t>
                      </a:r>
                    </a:p>
                    <a:p>
                      <a:pPr marL="800100" marR="0" lvl="1"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Cognitive Subtest Predictors </a:t>
                      </a:r>
                      <a:r>
                        <a:rPr kumimoji="0" lang="en-US" altLang="x-none" sz="1400" b="0" i="0" u="none" strike="noStrike" cap="none" normalizeH="0" baseline="0" dirty="0" smtClean="0">
                          <a:ln>
                            <a:noFill/>
                          </a:ln>
                          <a:solidFill>
                            <a:srgbClr val="002060"/>
                          </a:solidFill>
                          <a:effectLst/>
                          <a:latin typeface="Georgia" pitchFamily="18" charset="0"/>
                          <a:ea typeface="ＭＳ Ｐゴシック" pitchFamily="16" charset="-128"/>
                        </a:rPr>
                        <a:t>(ASVAB; 7 job families)</a:t>
                      </a:r>
                      <a:endPar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endParaRPr>
                    </a:p>
                    <a:p>
                      <a:pPr marL="800100" marR="0" lvl="1"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400" b="0" i="0" u="none" strike="noStrike" cap="none" normalizeH="0" baseline="0" dirty="0" smtClean="0">
                          <a:ln>
                            <a:noFill/>
                          </a:ln>
                          <a:solidFill>
                            <a:srgbClr val="002060"/>
                          </a:solidFill>
                          <a:effectLst/>
                          <a:latin typeface="Georgia" pitchFamily="18" charset="0"/>
                          <a:ea typeface="ＭＳ Ｐゴシック" pitchFamily="16" charset="-128"/>
                        </a:rPr>
                        <a:t>Obtained from Wee et al., 2014</a:t>
                      </a:r>
                    </a:p>
                  </a:txBody>
                  <a:tcPr marL="68584" marR="68584" marT="25715" marB="2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x-none" sz="1800" b="1" i="0" u="sng" strike="noStrike" cap="none" normalizeH="0" baseline="0" dirty="0" smtClean="0">
                          <a:ln>
                            <a:noFill/>
                          </a:ln>
                          <a:solidFill>
                            <a:srgbClr val="002060"/>
                          </a:solidFill>
                          <a:effectLst/>
                          <a:latin typeface="Georgia" pitchFamily="18" charset="0"/>
                          <a:ea typeface="ＭＳ Ｐゴシック" pitchFamily="16" charset="-128"/>
                        </a:rPr>
                        <a:t>Samples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Calibration Sample</a:t>
                      </a:r>
                    </a:p>
                    <a:p>
                      <a:pPr marL="800100" marR="0" lvl="1"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500" b="0" i="0" u="none" strike="noStrike" cap="none" normalizeH="0" baseline="0" dirty="0" smtClean="0">
                          <a:ln>
                            <a:noFill/>
                          </a:ln>
                          <a:solidFill>
                            <a:srgbClr val="002060"/>
                          </a:solidFill>
                          <a:effectLst/>
                          <a:latin typeface="Georgia" pitchFamily="18" charset="0"/>
                          <a:ea typeface="ＭＳ Ｐゴシック" pitchFamily="16" charset="-128"/>
                        </a:rPr>
                        <a:t>N = 40, 100, 200, 500, 1000</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Validation Sample</a:t>
                      </a:r>
                    </a:p>
                    <a:p>
                      <a:pPr marL="800100" marR="0" lvl="1"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500" b="0" i="0" u="none" strike="noStrike" cap="none" normalizeH="0" baseline="0" dirty="0" smtClean="0">
                          <a:ln>
                            <a:noFill/>
                          </a:ln>
                          <a:solidFill>
                            <a:srgbClr val="002060"/>
                          </a:solidFill>
                          <a:effectLst/>
                          <a:latin typeface="Georgia" pitchFamily="18" charset="0"/>
                          <a:ea typeface="ＭＳ Ｐゴシック" pitchFamily="16" charset="-128"/>
                        </a:rPr>
                        <a:t>N = 10,000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800" b="1" i="0" u="sng" strike="noStrike" cap="none" normalizeH="0" baseline="0" dirty="0" smtClean="0">
                        <a:ln>
                          <a:noFill/>
                        </a:ln>
                        <a:solidFill>
                          <a:srgbClr val="002060"/>
                        </a:solidFill>
                        <a:effectLst/>
                        <a:latin typeface="Georgia" pitchFamily="18" charset="0"/>
                        <a:ea typeface="ＭＳ Ｐゴシック" pitchFamily="16"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1" i="0" u="sng" strike="noStrike" cap="none" normalizeH="0" baseline="0" dirty="0" smtClean="0">
                          <a:ln>
                            <a:noFill/>
                          </a:ln>
                          <a:solidFill>
                            <a:srgbClr val="002060"/>
                          </a:solidFill>
                          <a:effectLst/>
                          <a:latin typeface="Georgia" pitchFamily="18" charset="0"/>
                          <a:ea typeface="ＭＳ Ｐゴシック" pitchFamily="16" charset="-128"/>
                        </a:rPr>
                        <a:t>Weighting methods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Pareto weighting</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x-none" sz="1800" b="0" i="0" u="none" strike="noStrike" cap="none" normalizeH="0" baseline="0" dirty="0" smtClean="0">
                          <a:ln>
                            <a:noFill/>
                          </a:ln>
                          <a:solidFill>
                            <a:srgbClr val="002060"/>
                          </a:solidFill>
                          <a:effectLst/>
                          <a:latin typeface="Georgia" pitchFamily="18" charset="0"/>
                          <a:ea typeface="ＭＳ Ｐゴシック" pitchFamily="16" charset="-128"/>
                        </a:rPr>
                        <a:t>Unit weighting</a:t>
                      </a:r>
                    </a:p>
                  </a:txBody>
                  <a:tcPr marL="68584" marR="68584" marT="25715" marB="25715" horzOverflow="overflow">
                    <a:lnL>
                      <a:noFill/>
                    </a:lnL>
                    <a:lnR>
                      <a:noFill/>
                    </a:lnR>
                    <a:lnT>
                      <a:noFill/>
                    </a:lnT>
                    <a:lnB>
                      <a:noFill/>
                    </a:lnB>
                    <a:lnTlToBr>
                      <a:noFill/>
                    </a:lnTlToBr>
                    <a:lnBlToTr>
                      <a:noFill/>
                    </a:lnBlToTr>
                    <a:noFill/>
                  </a:tcPr>
                </a:tc>
              </a:tr>
            </a:tbl>
          </a:graphicData>
        </a:graphic>
      </p:graphicFrame>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Method</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22</a:t>
            </a:fld>
            <a:endParaRPr lang="en-US" altLang="en-US" sz="1400" dirty="0">
              <a:solidFill>
                <a:srgbClr val="002060"/>
              </a:solidFill>
            </a:endParaRPr>
          </a:p>
        </p:txBody>
      </p:sp>
      <p:sp>
        <p:nvSpPr>
          <p:cNvPr id="5" name="Content Placeholder 4"/>
          <p:cNvSpPr>
            <a:spLocks noGrp="1"/>
          </p:cNvSpPr>
          <p:nvPr>
            <p:ph idx="1"/>
          </p:nvPr>
        </p:nvSpPr>
        <p:spPr>
          <a:xfrm>
            <a:off x="457204" y="971550"/>
            <a:ext cx="8226425" cy="3620692"/>
          </a:xfrm>
        </p:spPr>
        <p:txBody>
          <a:bodyPr/>
          <a:lstStyle/>
          <a:p>
            <a:r>
              <a:rPr lang="en-US" sz="2800" dirty="0" smtClean="0">
                <a:solidFill>
                  <a:srgbClr val="002060"/>
                </a:solidFill>
                <a:latin typeface="Georgia" pitchFamily="18" charset="0"/>
              </a:rPr>
              <a:t>Monte-Carlo Simulation Conditions</a:t>
            </a:r>
            <a:endParaRPr lang="en-US" sz="2800" dirty="0">
              <a:solidFill>
                <a:srgbClr val="002060"/>
              </a:solidFill>
              <a:latin typeface="Georgia" pitchFamily="18" charset="0"/>
            </a:endParaRPr>
          </a:p>
        </p:txBody>
      </p:sp>
      <p:sp>
        <p:nvSpPr>
          <p:cNvPr id="9" name="Rectangle 2"/>
          <p:cNvSpPr>
            <a:spLocks noChangeArrowheads="1"/>
          </p:cNvSpPr>
          <p:nvPr/>
        </p:nvSpPr>
        <p:spPr bwMode="auto">
          <a:xfrm>
            <a:off x="457200" y="2000250"/>
            <a:ext cx="4419600" cy="5715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solidFill>
                <a:srgbClr val="FF9900"/>
              </a:solidFill>
            </a:endParaRPr>
          </a:p>
        </p:txBody>
      </p:sp>
      <p:sp>
        <p:nvSpPr>
          <p:cNvPr id="10" name="Rectangle 5"/>
          <p:cNvSpPr>
            <a:spLocks noChangeArrowheads="1"/>
          </p:cNvSpPr>
          <p:nvPr/>
        </p:nvSpPr>
        <p:spPr bwMode="auto">
          <a:xfrm>
            <a:off x="533400" y="3467100"/>
            <a:ext cx="2971800" cy="32385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extLst>
      <p:ext uri="{BB962C8B-B14F-4D97-AF65-F5344CB8AC3E}">
        <p14:creationId xmlns:p14="http://schemas.microsoft.com/office/powerpoint/2010/main" val="3000834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Method</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sp>
        <p:nvSpPr>
          <p:cNvPr id="6" name="Content Placeholder 3"/>
          <p:cNvSpPr txBox="1">
            <a:spLocks/>
          </p:cNvSpPr>
          <p:nvPr/>
        </p:nvSpPr>
        <p:spPr bwMode="auto">
          <a:xfrm>
            <a:off x="457200" y="971551"/>
            <a:ext cx="853440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Calibri" pitchFamily="34" charset="0"/>
                <a:ea typeface="Noto Sans CJK SC Regular" charset="0"/>
                <a:cs typeface="Noto Sans CJK SC Regular" charset="0"/>
              </a:defRPr>
            </a:lvl1pPr>
            <a:lvl2pPr>
              <a:defRPr sz="2800">
                <a:solidFill>
                  <a:srgbClr val="000000"/>
                </a:solidFill>
                <a:latin typeface="Calibri" pitchFamily="34" charset="0"/>
                <a:ea typeface="Noto Sans CJK SC Regular" charset="0"/>
                <a:cs typeface="Noto Sans CJK SC Regular" charset="0"/>
              </a:defRPr>
            </a:lvl2pPr>
            <a:lvl3pPr>
              <a:defRPr sz="2400">
                <a:solidFill>
                  <a:srgbClr val="000000"/>
                </a:solidFill>
                <a:latin typeface="Calibri" pitchFamily="34" charset="0"/>
                <a:ea typeface="Noto Sans CJK SC Regular" charset="0"/>
                <a:cs typeface="Noto Sans CJK SC Regular" charset="0"/>
              </a:defRPr>
            </a:lvl3pPr>
            <a:lvl4pPr>
              <a:defRPr sz="2000">
                <a:solidFill>
                  <a:srgbClr val="000000"/>
                </a:solidFill>
                <a:latin typeface="Calibri" pitchFamily="34" charset="0"/>
                <a:ea typeface="Noto Sans CJK SC Regular" charset="0"/>
                <a:cs typeface="Noto Sans CJK SC Regular" charset="0"/>
              </a:defRPr>
            </a:lvl4pPr>
            <a:lvl5pPr>
              <a:defRPr sz="2000">
                <a:solidFill>
                  <a:srgbClr val="000000"/>
                </a:solidFill>
                <a:latin typeface="Calibri" pitchFamily="34" charset="0"/>
                <a:ea typeface="Noto Sans CJK SC Regular" charset="0"/>
                <a:cs typeface="Noto Sans CJK SC Regular" charset="0"/>
              </a:defRPr>
            </a:lvl5pPr>
            <a:lvl6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6pPr>
            <a:lvl7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7pPr>
            <a:lvl8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8pPr>
            <a:lvl9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9pPr>
          </a:lstStyle>
          <a:p>
            <a:pPr algn="ctr">
              <a:buClr>
                <a:srgbClr val="000000"/>
              </a:buClr>
              <a:buSzPct val="100000"/>
              <a:buFont typeface="Times New Roman" pitchFamily="18" charset="0"/>
              <a:buNone/>
            </a:pPr>
            <a:r>
              <a:rPr lang="en-US" altLang="en-US" sz="2400" dirty="0">
                <a:solidFill>
                  <a:srgbClr val="002060"/>
                </a:solidFill>
                <a:latin typeface="Georgia" pitchFamily="18" charset="0"/>
              </a:rPr>
              <a:t>Population Correlation Matrix</a:t>
            </a:r>
          </a:p>
          <a:p>
            <a:pPr algn="ctr">
              <a:buClr>
                <a:srgbClr val="000000"/>
              </a:buClr>
              <a:buSzPct val="100000"/>
              <a:buFont typeface="Times New Roman" pitchFamily="18" charset="0"/>
              <a:buNone/>
            </a:pPr>
            <a:r>
              <a:rPr lang="en-US" altLang="en-US" sz="2400" b="1" dirty="0" err="1">
                <a:solidFill>
                  <a:srgbClr val="002060"/>
                </a:solidFill>
                <a:latin typeface="Georgia" pitchFamily="18" charset="0"/>
              </a:rPr>
              <a:t>Bobko</a:t>
            </a:r>
            <a:r>
              <a:rPr lang="en-US" altLang="en-US" sz="2400" b="1" dirty="0">
                <a:solidFill>
                  <a:srgbClr val="002060"/>
                </a:solidFill>
                <a:latin typeface="Georgia" pitchFamily="18" charset="0"/>
              </a:rPr>
              <a:t>-Roth Predictors</a:t>
            </a:r>
          </a:p>
        </p:txBody>
      </p:sp>
      <p:graphicFrame>
        <p:nvGraphicFramePr>
          <p:cNvPr id="7" name="Content Placeholder 18"/>
          <p:cNvGraphicFramePr>
            <a:graphicFrameLocks/>
          </p:cNvGraphicFramePr>
          <p:nvPr>
            <p:extLst>
              <p:ext uri="{D42A27DB-BD31-4B8C-83A1-F6EECF244321}">
                <p14:modId xmlns:p14="http://schemas.microsoft.com/office/powerpoint/2010/main" val="1456548301"/>
              </p:ext>
            </p:extLst>
          </p:nvPr>
        </p:nvGraphicFramePr>
        <p:xfrm>
          <a:off x="1022350" y="1771651"/>
          <a:ext cx="7126288" cy="2352999"/>
        </p:xfrm>
        <a:graphic>
          <a:graphicData uri="http://schemas.openxmlformats.org/drawingml/2006/table">
            <a:tbl>
              <a:tblPr/>
              <a:tblGrid>
                <a:gridCol w="3016250"/>
                <a:gridCol w="762000"/>
                <a:gridCol w="839788"/>
                <a:gridCol w="847725"/>
                <a:gridCol w="785812"/>
                <a:gridCol w="874713"/>
              </a:tblGrid>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Variable</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4</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291">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Roth et al., 2011 predictors</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    1. </a:t>
                      </a:r>
                      <a:r>
                        <a:rPr kumimoji="0" lang="en-US" altLang="en-US" sz="1500" b="0" i="0" u="none" strike="noStrike" cap="none" normalizeH="0" baseline="0" dirty="0" err="1" smtClean="0">
                          <a:ln>
                            <a:noFill/>
                          </a:ln>
                          <a:solidFill>
                            <a:srgbClr val="002060"/>
                          </a:solidFill>
                          <a:effectLst/>
                          <a:latin typeface="Calibri" panose="020F0502020204030204" pitchFamily="34" charset="0"/>
                          <a:ea typeface="MS PGothic" panose="020B0600070205080204" pitchFamily="34" charset="-128"/>
                        </a:rPr>
                        <a:t>Biodata</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2. Cognitive Ability</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.37</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64368">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    3. Conscientiousness</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4. Structured Int.</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.16</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5. Integrity Test</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.25</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.34</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r>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cs typeface="+mn-cs"/>
                        </a:rPr>
                        <a:t>Job Performance</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.48</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.18</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r>
              <a:tr h="279848">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Black-White race </a:t>
                      </a:r>
                      <a:r>
                        <a:rPr kumimoji="0" lang="en-US" altLang="en-US" sz="12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(Subgroup </a:t>
                      </a:r>
                      <a:r>
                        <a:rPr kumimoji="0" lang="en-US" altLang="en-US" sz="1200" b="0" i="1"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d</a:t>
                      </a:r>
                      <a:r>
                        <a:rPr kumimoji="0" lang="en-US" altLang="en-US" sz="12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a:t>
                      </a:r>
                      <a:endParaRPr kumimoji="0" lang="en-US" altLang="en-US" sz="12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.72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.04</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a:spLocks noChangeArrowheads="1"/>
          </p:cNvSpPr>
          <p:nvPr/>
        </p:nvSpPr>
        <p:spPr bwMode="auto">
          <a:xfrm>
            <a:off x="1066800" y="2347913"/>
            <a:ext cx="2362200" cy="1252538"/>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sz="2400">
              <a:solidFill>
                <a:schemeClr val="tx1"/>
              </a:solidFill>
              <a:latin typeface="Arial" charset="0"/>
              <a:ea typeface="MS PGothic" pitchFamily="34" charset="-128"/>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23</a:t>
            </a:fld>
            <a:endParaRPr lang="en-US" altLang="en-US" sz="14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graphicFrame>
        <p:nvGraphicFramePr>
          <p:cNvPr id="10" name="Content Placeholder 17"/>
          <p:cNvGraphicFramePr>
            <a:graphicFrameLocks/>
          </p:cNvGraphicFramePr>
          <p:nvPr>
            <p:extLst>
              <p:ext uri="{D42A27DB-BD31-4B8C-83A1-F6EECF244321}">
                <p14:modId xmlns:p14="http://schemas.microsoft.com/office/powerpoint/2010/main" val="2832074540"/>
              </p:ext>
            </p:extLst>
          </p:nvPr>
        </p:nvGraphicFramePr>
        <p:xfrm>
          <a:off x="935038" y="1770855"/>
          <a:ext cx="7446963" cy="2446020"/>
        </p:xfrm>
        <a:graphic>
          <a:graphicData uri="http://schemas.openxmlformats.org/drawingml/2006/table">
            <a:tbl>
              <a:tblPr/>
              <a:tblGrid>
                <a:gridCol w="3178175"/>
                <a:gridCol w="1068388"/>
                <a:gridCol w="1066800"/>
                <a:gridCol w="1066800"/>
                <a:gridCol w="1066800"/>
              </a:tblGrid>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Variable</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1</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2</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3</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4</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ASVAB cognitive subtests</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1. Verbal Ability</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1.00</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2. Mathematical Ability</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.79</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1.00</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3. Technical Knowledge</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.78</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.68</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1.00</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x-none" altLang="x-none" sz="1500" b="0" i="0" u="none" strike="noStrike" cap="none" normalizeH="0" baseline="0" smtClean="0">
                        <a:ln>
                          <a:noFill/>
                        </a:ln>
                        <a:solidFill>
                          <a:srgbClr val="002060"/>
                        </a:solidFill>
                        <a:effectLst/>
                        <a:latin typeface="+mn-lt"/>
                        <a:ea typeface="ＭＳ Ｐゴシック" pitchFamily="16" charset="-128"/>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4. Clerical Speed</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.46</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.64</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.23</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1.00</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Predictor Validities</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 </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15240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Machinery Repair</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.52</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.58</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.54</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.36</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   Control &amp; Communication</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.40</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.55</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.37</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smtClean="0">
                          <a:ln>
                            <a:noFill/>
                          </a:ln>
                          <a:solidFill>
                            <a:srgbClr val="002060"/>
                          </a:solidFill>
                          <a:effectLst/>
                          <a:latin typeface="+mn-lt"/>
                          <a:ea typeface="ＭＳ Ｐゴシック" pitchFamily="16" charset="-128"/>
                        </a:rPr>
                        <a:t>.43</a:t>
                      </a:r>
                      <a:endParaRPr kumimoji="0" lang="en-US" altLang="x-none" sz="1500" b="0" i="0" u="none" strike="noStrike" cap="none" normalizeH="0" baseline="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a:noFill/>
                    </a:lnB>
                    <a:lnTlToBr>
                      <a:noFill/>
                    </a:lnTlToBr>
                    <a:lnBlToTr>
                      <a:noFill/>
                    </a:lnBlToTr>
                    <a:noFill/>
                  </a:tcPr>
                </a:tc>
              </a:tr>
              <a:tr h="244602">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Black-White race </a:t>
                      </a:r>
                      <a:r>
                        <a:rPr kumimoji="0" lang="en-US" altLang="x-none" sz="1200" b="0" i="0" u="none" strike="noStrike" cap="none" normalizeH="0" baseline="0" dirty="0" smtClean="0">
                          <a:ln>
                            <a:noFill/>
                          </a:ln>
                          <a:solidFill>
                            <a:srgbClr val="002060"/>
                          </a:solidFill>
                          <a:effectLst/>
                          <a:latin typeface="+mn-lt"/>
                          <a:ea typeface="ＭＳ Ｐゴシック" pitchFamily="16" charset="-128"/>
                        </a:rPr>
                        <a:t>(Subgroup </a:t>
                      </a:r>
                      <a:r>
                        <a:rPr kumimoji="0" lang="en-US" altLang="x-none" sz="1200" b="0" i="1" u="none" strike="noStrike" cap="none" normalizeH="0" baseline="0" dirty="0" smtClean="0">
                          <a:ln>
                            <a:noFill/>
                          </a:ln>
                          <a:solidFill>
                            <a:srgbClr val="002060"/>
                          </a:solidFill>
                          <a:effectLst/>
                          <a:latin typeface="+mn-lt"/>
                          <a:ea typeface="ＭＳ Ｐゴシック" pitchFamily="16" charset="-128"/>
                        </a:rPr>
                        <a:t>d</a:t>
                      </a:r>
                      <a:r>
                        <a:rPr kumimoji="0" lang="en-US" altLang="x-none" sz="1200" b="0" i="0" u="none" strike="noStrike" cap="none" normalizeH="0" baseline="0" dirty="0" smtClean="0">
                          <a:ln>
                            <a:noFill/>
                          </a:ln>
                          <a:solidFill>
                            <a:srgbClr val="002060"/>
                          </a:solidFill>
                          <a:effectLst/>
                          <a:latin typeface="+mn-lt"/>
                          <a:ea typeface="ＭＳ Ｐゴシック" pitchFamily="16" charset="-128"/>
                        </a:rPr>
                        <a:t>)</a:t>
                      </a:r>
                      <a:endParaRPr kumimoji="0" lang="en-US" altLang="x-none" sz="12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.91</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.69</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1.26</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x-none" sz="1500" b="0" i="0" u="none" strike="noStrike" cap="none" normalizeH="0" baseline="0" dirty="0" smtClean="0">
                          <a:ln>
                            <a:noFill/>
                          </a:ln>
                          <a:solidFill>
                            <a:srgbClr val="002060"/>
                          </a:solidFill>
                          <a:effectLst/>
                          <a:latin typeface="+mn-lt"/>
                          <a:ea typeface="ＭＳ Ｐゴシック" pitchFamily="16" charset="-128"/>
                        </a:rPr>
                        <a:t>.06</a:t>
                      </a:r>
                      <a:endParaRPr kumimoji="0" lang="en-US" altLang="x-none" sz="1500" b="0" i="0" u="none" strike="noStrike" cap="none" normalizeH="0" baseline="0" dirty="0" smtClean="0">
                        <a:ln>
                          <a:noFill/>
                        </a:ln>
                        <a:solidFill>
                          <a:srgbClr val="002060"/>
                        </a:solidFill>
                        <a:effectLst/>
                        <a:latin typeface="+mn-lt"/>
                        <a:ea typeface="SimSun" pitchFamily="2" charset="-122"/>
                        <a:cs typeface="Times New Roman" pitchFamily="18" charset="0"/>
                      </a:endParaRPr>
                    </a:p>
                  </a:txBody>
                  <a:tcPr marL="51428" marR="51428"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Method</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sp>
        <p:nvSpPr>
          <p:cNvPr id="6" name="Content Placeholder 3"/>
          <p:cNvSpPr txBox="1">
            <a:spLocks/>
          </p:cNvSpPr>
          <p:nvPr/>
        </p:nvSpPr>
        <p:spPr bwMode="auto">
          <a:xfrm>
            <a:off x="457200" y="971550"/>
            <a:ext cx="8534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Calibri" pitchFamily="34" charset="0"/>
                <a:ea typeface="Noto Sans CJK SC Regular" charset="0"/>
                <a:cs typeface="Noto Sans CJK SC Regular" charset="0"/>
              </a:defRPr>
            </a:lvl1pPr>
            <a:lvl2pPr>
              <a:defRPr sz="2800">
                <a:solidFill>
                  <a:srgbClr val="000000"/>
                </a:solidFill>
                <a:latin typeface="Calibri" pitchFamily="34" charset="0"/>
                <a:ea typeface="Noto Sans CJK SC Regular" charset="0"/>
                <a:cs typeface="Noto Sans CJK SC Regular" charset="0"/>
              </a:defRPr>
            </a:lvl2pPr>
            <a:lvl3pPr>
              <a:defRPr sz="2400">
                <a:solidFill>
                  <a:srgbClr val="000000"/>
                </a:solidFill>
                <a:latin typeface="Calibri" pitchFamily="34" charset="0"/>
                <a:ea typeface="Noto Sans CJK SC Regular" charset="0"/>
                <a:cs typeface="Noto Sans CJK SC Regular" charset="0"/>
              </a:defRPr>
            </a:lvl3pPr>
            <a:lvl4pPr>
              <a:defRPr sz="2000">
                <a:solidFill>
                  <a:srgbClr val="000000"/>
                </a:solidFill>
                <a:latin typeface="Calibri" pitchFamily="34" charset="0"/>
                <a:ea typeface="Noto Sans CJK SC Regular" charset="0"/>
                <a:cs typeface="Noto Sans CJK SC Regular" charset="0"/>
              </a:defRPr>
            </a:lvl4pPr>
            <a:lvl5pPr>
              <a:defRPr sz="2000">
                <a:solidFill>
                  <a:srgbClr val="000000"/>
                </a:solidFill>
                <a:latin typeface="Calibri" pitchFamily="34" charset="0"/>
                <a:ea typeface="Noto Sans CJK SC Regular" charset="0"/>
                <a:cs typeface="Noto Sans CJK SC Regular" charset="0"/>
              </a:defRPr>
            </a:lvl5pPr>
            <a:lvl6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6pPr>
            <a:lvl7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7pPr>
            <a:lvl8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8pPr>
            <a:lvl9pPr defTabSz="457200" eaLnBrk="0" fontAlgn="base" hangingPunct="0">
              <a:spcAft>
                <a:spcPct val="0"/>
              </a:spcAft>
              <a:buClr>
                <a:srgbClr val="000000"/>
              </a:buClr>
              <a:buSzPct val="100000"/>
              <a:buFont typeface="Times New Roman" pitchFamily="18" charset="0"/>
              <a:defRPr sz="2000">
                <a:solidFill>
                  <a:srgbClr val="000000"/>
                </a:solidFill>
                <a:latin typeface="Calibri" pitchFamily="34" charset="0"/>
                <a:ea typeface="Noto Sans CJK SC Regular" charset="0"/>
                <a:cs typeface="Noto Sans CJK SC Regular" charset="0"/>
              </a:defRPr>
            </a:lvl9pPr>
          </a:lstStyle>
          <a:p>
            <a:pPr algn="ctr">
              <a:buClr>
                <a:srgbClr val="000000"/>
              </a:buClr>
              <a:buSzPct val="100000"/>
              <a:buFont typeface="Times New Roman" pitchFamily="18" charset="0"/>
              <a:buNone/>
            </a:pPr>
            <a:r>
              <a:rPr lang="en-US" altLang="en-US" sz="2400" dirty="0">
                <a:solidFill>
                  <a:srgbClr val="002060"/>
                </a:solidFill>
                <a:latin typeface="Georgia" pitchFamily="18" charset="0"/>
              </a:rPr>
              <a:t>Population Correlation Matrix</a:t>
            </a:r>
          </a:p>
          <a:p>
            <a:pPr algn="ctr">
              <a:buClr>
                <a:srgbClr val="000000"/>
              </a:buClr>
              <a:buSzPct val="100000"/>
              <a:buFont typeface="Times New Roman" pitchFamily="18" charset="0"/>
              <a:buNone/>
            </a:pPr>
            <a:r>
              <a:rPr lang="en-US" altLang="en-US" sz="2400" b="1" dirty="0" smtClean="0">
                <a:solidFill>
                  <a:srgbClr val="002060"/>
                </a:solidFill>
                <a:latin typeface="Georgia" pitchFamily="18" charset="0"/>
              </a:rPr>
              <a:t>Cognitive Subtest Predictors (ASVAB)</a:t>
            </a:r>
            <a:endParaRPr lang="en-US" altLang="en-US" sz="2400" b="1" dirty="0">
              <a:solidFill>
                <a:srgbClr val="002060"/>
              </a:solidFill>
              <a:latin typeface="Georgia" pitchFamily="18" charset="0"/>
            </a:endParaRPr>
          </a:p>
        </p:txBody>
      </p:sp>
      <p:sp>
        <p:nvSpPr>
          <p:cNvPr id="8" name="Rectangle 4"/>
          <p:cNvSpPr>
            <a:spLocks noChangeArrowheads="1"/>
          </p:cNvSpPr>
          <p:nvPr/>
        </p:nvSpPr>
        <p:spPr bwMode="auto">
          <a:xfrm>
            <a:off x="990600" y="2286001"/>
            <a:ext cx="2819400" cy="971549"/>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sz="2400">
              <a:solidFill>
                <a:schemeClr val="tx1"/>
              </a:solidFill>
              <a:latin typeface="Arial" charset="0"/>
              <a:ea typeface="MS PGothic" pitchFamily="34" charset="-128"/>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24</a:t>
            </a:fld>
            <a:endParaRPr lang="en-US" altLang="en-US" sz="1400" dirty="0">
              <a:solidFill>
                <a:srgbClr val="002060"/>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0422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Method</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25</a:t>
            </a:fld>
            <a:endParaRPr lang="en-US" altLang="en-US" sz="1400" dirty="0">
              <a:solidFill>
                <a:srgbClr val="002060"/>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Diagram 8"/>
          <p:cNvGraphicFramePr/>
          <p:nvPr>
            <p:extLst>
              <p:ext uri="{D42A27DB-BD31-4B8C-83A1-F6EECF244321}">
                <p14:modId xmlns:p14="http://schemas.microsoft.com/office/powerpoint/2010/main" val="1290205722"/>
              </p:ext>
            </p:extLst>
          </p:nvPr>
        </p:nvGraphicFramePr>
        <p:xfrm>
          <a:off x="628650" y="1000125"/>
          <a:ext cx="7886700" cy="3343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2"/>
          <p:cNvSpPr txBox="1">
            <a:spLocks/>
          </p:cNvSpPr>
          <p:nvPr/>
        </p:nvSpPr>
        <p:spPr bwMode="auto">
          <a:xfrm>
            <a:off x="1295400" y="4171950"/>
            <a:ext cx="6934200" cy="22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noAutofit/>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ltLang="en-US" sz="1600" dirty="0" smtClean="0">
                <a:solidFill>
                  <a:srgbClr val="002060"/>
                </a:solidFill>
              </a:rPr>
              <a:t>*R programming language (R Core Team, 2015) was used</a:t>
            </a:r>
            <a:endParaRPr lang="en-US" altLang="en-US" sz="1600" dirty="0">
              <a:solidFill>
                <a:srgbClr val="002060"/>
              </a:solidFill>
            </a:endParaRPr>
          </a:p>
        </p:txBody>
      </p:sp>
    </p:spTree>
    <p:extLst>
      <p:ext uri="{BB962C8B-B14F-4D97-AF65-F5344CB8AC3E}">
        <p14:creationId xmlns:p14="http://schemas.microsoft.com/office/powerpoint/2010/main" val="1631066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Results: </a:t>
            </a:r>
            <a:r>
              <a:rPr lang="en-US" altLang="en-US" sz="3600" dirty="0" err="1" smtClean="0">
                <a:solidFill>
                  <a:srgbClr val="002060"/>
                </a:solidFill>
                <a:latin typeface="Georgia" pitchFamily="18" charset="0"/>
              </a:rPr>
              <a:t>Bobko</a:t>
            </a:r>
            <a:r>
              <a:rPr lang="en-US" altLang="en-US" sz="3600" dirty="0" smtClean="0">
                <a:solidFill>
                  <a:srgbClr val="002060"/>
                </a:solidFill>
                <a:latin typeface="Georgia" pitchFamily="18" charset="0"/>
              </a:rPr>
              <a:t>-Roth Predictors</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pic>
        <p:nvPicPr>
          <p:cNvPr id="26629" name="Picture 7" descr="C:\Users\Chelsea\AppData\Local\Microsoft\Windows\INetCache\Content.Word\_Roth_trade-off_validity_transAIratio.png"/>
          <p:cNvPicPr>
            <a:picLocks noChangeAspect="1" noChangeArrowheads="1"/>
          </p:cNvPicPr>
          <p:nvPr/>
        </p:nvPicPr>
        <p:blipFill>
          <a:blip r:embed="rId4">
            <a:extLst>
              <a:ext uri="{28A0092B-C50C-407E-A947-70E740481C1C}">
                <a14:useLocalDpi xmlns:a14="http://schemas.microsoft.com/office/drawing/2010/main" val="0"/>
              </a:ext>
            </a:extLst>
          </a:blip>
          <a:srcRect t="2563"/>
          <a:stretch>
            <a:fillRect/>
          </a:stretch>
        </p:blipFill>
        <p:spPr bwMode="auto">
          <a:xfrm>
            <a:off x="2362200" y="800101"/>
            <a:ext cx="4572000"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26</a:t>
            </a:fld>
            <a:endParaRPr lang="en-US" altLang="en-US" sz="1400" dirty="0">
              <a:solidFill>
                <a:srgbClr val="002060"/>
              </a:solidFill>
            </a:endParaRPr>
          </a:p>
        </p:txBody>
      </p:sp>
    </p:spTree>
    <p:extLst>
      <p:ext uri="{BB962C8B-B14F-4D97-AF65-F5344CB8AC3E}">
        <p14:creationId xmlns:p14="http://schemas.microsoft.com/office/powerpoint/2010/main" val="964839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Results: </a:t>
            </a:r>
            <a:r>
              <a:rPr lang="en-US" altLang="en-US" sz="3600" dirty="0" err="1" smtClean="0">
                <a:solidFill>
                  <a:srgbClr val="002060"/>
                </a:solidFill>
                <a:latin typeface="Georgia" pitchFamily="18" charset="0"/>
              </a:rPr>
              <a:t>Bobko</a:t>
            </a:r>
            <a:r>
              <a:rPr lang="en-US" altLang="en-US" sz="3600" dirty="0" smtClean="0">
                <a:solidFill>
                  <a:srgbClr val="002060"/>
                </a:solidFill>
                <a:latin typeface="Georgia" pitchFamily="18" charset="0"/>
              </a:rPr>
              <a:t>-Roth Predictors</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27</a:t>
            </a:fld>
            <a:endParaRPr lang="en-US" altLang="en-US" sz="1400" dirty="0">
              <a:solidFill>
                <a:srgbClr val="002060"/>
              </a:solidFill>
            </a:endParaRPr>
          </a:p>
        </p:txBody>
      </p:sp>
      <p:pic>
        <p:nvPicPr>
          <p:cNvPr id="7" name="Picture 2" descr="Z:\home\chelsea\Desktop\Research\Pareto\Shrinkage_Formula\check_shrinkage_formula_01-17\try_shrinkage_formula_OLS\Writing\example_Pareto_plot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802386"/>
            <a:ext cx="4572000" cy="434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77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Results: </a:t>
            </a:r>
            <a:r>
              <a:rPr lang="en-US" altLang="en-US" sz="3600" dirty="0" err="1" smtClean="0">
                <a:solidFill>
                  <a:srgbClr val="002060"/>
                </a:solidFill>
                <a:latin typeface="Georgia" pitchFamily="18" charset="0"/>
              </a:rPr>
              <a:t>Bobko</a:t>
            </a:r>
            <a:r>
              <a:rPr lang="en-US" altLang="en-US" sz="3600" dirty="0" smtClean="0">
                <a:solidFill>
                  <a:srgbClr val="002060"/>
                </a:solidFill>
                <a:latin typeface="Georgia" pitchFamily="18" charset="0"/>
              </a:rPr>
              <a:t>-Roth Predictors</a:t>
            </a:r>
          </a:p>
        </p:txBody>
      </p:sp>
      <p:sp>
        <p:nvSpPr>
          <p:cNvPr id="26628" name="Content Placeholder 2"/>
          <p:cNvSpPr>
            <a:spLocks noGrp="1"/>
          </p:cNvSpPr>
          <p:nvPr>
            <p:ph idx="1"/>
          </p:nvPr>
        </p:nvSpPr>
        <p:spPr>
          <a:xfrm>
            <a:off x="628650" y="971550"/>
            <a:ext cx="7886700" cy="3581400"/>
          </a:xfrm>
        </p:spPr>
        <p:txBody>
          <a:bodyPr/>
          <a:lstStyle/>
          <a:p>
            <a:pPr lvl="1"/>
            <a:endParaRPr lang="en-US" altLang="en-US" sz="1200" smtClean="0"/>
          </a:p>
          <a:p>
            <a:pPr lvl="1">
              <a:buFont typeface="Wingdings" pitchFamily="2" charset="2"/>
              <a:buChar char=""/>
            </a:pPr>
            <a:endParaRPr lang="en-US" altLang="en-US" sz="2400" smtClean="0">
              <a:solidFill>
                <a:schemeClr val="tx1"/>
              </a:solidFill>
            </a:endParaRPr>
          </a:p>
        </p:txBody>
      </p:sp>
      <p:pic>
        <p:nvPicPr>
          <p:cNvPr id="26629" name="Picture 7" descr="C:\Users\Chelsea\AppData\Local\Microsoft\Windows\INetCache\Content.Word\_Roth_trade-off_validity_transAIratio.png"/>
          <p:cNvPicPr>
            <a:picLocks noChangeAspect="1" noChangeArrowheads="1"/>
          </p:cNvPicPr>
          <p:nvPr/>
        </p:nvPicPr>
        <p:blipFill>
          <a:blip r:embed="rId4">
            <a:extLst>
              <a:ext uri="{28A0092B-C50C-407E-A947-70E740481C1C}">
                <a14:useLocalDpi xmlns:a14="http://schemas.microsoft.com/office/drawing/2010/main" val="0"/>
              </a:ext>
            </a:extLst>
          </a:blip>
          <a:srcRect t="2563"/>
          <a:stretch>
            <a:fillRect/>
          </a:stretch>
        </p:blipFill>
        <p:spPr bwMode="auto">
          <a:xfrm>
            <a:off x="2286000" y="800101"/>
            <a:ext cx="4572000"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28</a:t>
            </a:fld>
            <a:endParaRPr lang="en-US" altLang="en-US" sz="1400" dirty="0">
              <a:solidFill>
                <a:srgbClr val="002060"/>
              </a:solidFill>
            </a:endParaRPr>
          </a:p>
        </p:txBody>
      </p:sp>
    </p:spTree>
    <p:extLst>
      <p:ext uri="{BB962C8B-B14F-4D97-AF65-F5344CB8AC3E}">
        <p14:creationId xmlns:p14="http://schemas.microsoft.com/office/powerpoint/2010/main" val="3088050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Results: Cog. Subtest </a:t>
            </a:r>
            <a:r>
              <a:rPr lang="en-US" altLang="en-US" sz="2800" dirty="0" smtClean="0">
                <a:solidFill>
                  <a:srgbClr val="002060"/>
                </a:solidFill>
                <a:latin typeface="Georgia" pitchFamily="18" charset="0"/>
              </a:rPr>
              <a:t>(Machinery Repair)</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latin typeface="+mn-lt"/>
              </a:rPr>
              <a:pPr algn="r"/>
              <a:t>29</a:t>
            </a:fld>
            <a:endParaRPr lang="en-US" altLang="en-US" sz="1400">
              <a:solidFill>
                <a:srgbClr val="002060"/>
              </a:solidFill>
              <a:latin typeface="+mn-lt"/>
            </a:endParaRPr>
          </a:p>
        </p:txBody>
      </p:sp>
      <p:pic>
        <p:nvPicPr>
          <p:cNvPr id="8" name="Picture 7" descr="_ASVAB"/>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02386"/>
            <a:ext cx="4572000" cy="4341114"/>
          </a:xfrm>
          <a:prstGeom prst="rect">
            <a:avLst/>
          </a:prstGeom>
          <a:noFill/>
          <a:ln>
            <a:noFill/>
          </a:ln>
        </p:spPr>
      </p:pic>
    </p:spTree>
    <p:extLst>
      <p:ext uri="{BB962C8B-B14F-4D97-AF65-F5344CB8AC3E}">
        <p14:creationId xmlns:p14="http://schemas.microsoft.com/office/powerpoint/2010/main" val="272468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Diversity and Adverse Impact</a:t>
            </a:r>
          </a:p>
        </p:txBody>
      </p:sp>
      <mc:AlternateContent xmlns:mc="http://schemas.openxmlformats.org/markup-compatibility/2006" xmlns:a14="http://schemas.microsoft.com/office/drawing/2010/main">
        <mc:Choice Requires="a14">
          <p:sp>
            <p:nvSpPr>
              <p:cNvPr id="5124" name="Content Placeholder 3"/>
              <p:cNvSpPr>
                <a:spLocks noGrp="1"/>
              </p:cNvSpPr>
              <p:nvPr>
                <p:ph idx="1"/>
              </p:nvPr>
            </p:nvSpPr>
            <p:spPr>
              <a:xfrm>
                <a:off x="457204" y="857251"/>
                <a:ext cx="8226425" cy="3734991"/>
              </a:xfrm>
            </p:spPr>
            <p:txBody>
              <a:bodyPr/>
              <a:lstStyle/>
              <a:p>
                <a:pPr marL="457200" indent="-457200">
                  <a:spcBef>
                    <a:spcPts val="1200"/>
                  </a:spcBef>
                  <a:spcAft>
                    <a:spcPts val="600"/>
                  </a:spcAft>
                  <a:buFont typeface="Arial" charset="0"/>
                  <a:buChar char="•"/>
                </a:pPr>
                <a:r>
                  <a:rPr lang="en-US" sz="2000" dirty="0" smtClean="0">
                    <a:solidFill>
                      <a:srgbClr val="002060"/>
                    </a:solidFill>
                    <a:latin typeface="Georgia" pitchFamily="18" charset="0"/>
                  </a:rPr>
                  <a:t>Title VII of the 1964 Civil Rights </a:t>
                </a:r>
                <a:r>
                  <a:rPr lang="en-US" sz="2000" dirty="0">
                    <a:solidFill>
                      <a:srgbClr val="002060"/>
                    </a:solidFill>
                    <a:latin typeface="Georgia" pitchFamily="18" charset="0"/>
                  </a:rPr>
                  <a:t>Act</a:t>
                </a:r>
              </a:p>
              <a:p>
                <a:pPr marL="857250" lvl="1" indent="-457200">
                  <a:spcBef>
                    <a:spcPts val="1200"/>
                  </a:spcBef>
                  <a:spcAft>
                    <a:spcPts val="600"/>
                  </a:spcAft>
                  <a:buFont typeface="Arial" charset="0"/>
                  <a:buChar char="•"/>
                </a:pPr>
                <a:r>
                  <a:rPr lang="en-US" sz="1800" u="sng" dirty="0">
                    <a:solidFill>
                      <a:srgbClr val="002060"/>
                    </a:solidFill>
                    <a:latin typeface="Georgia" pitchFamily="18" charset="0"/>
                  </a:rPr>
                  <a:t>Protected </a:t>
                </a:r>
                <a:r>
                  <a:rPr lang="en-US" sz="1800" u="sng" dirty="0" smtClean="0">
                    <a:solidFill>
                      <a:srgbClr val="002060"/>
                    </a:solidFill>
                    <a:latin typeface="Georgia" pitchFamily="18" charset="0"/>
                  </a:rPr>
                  <a:t>subgroups</a:t>
                </a:r>
                <a:r>
                  <a:rPr lang="en-US" sz="1800" dirty="0" smtClean="0">
                    <a:solidFill>
                      <a:srgbClr val="002060"/>
                    </a:solidFill>
                    <a:latin typeface="Georgia" pitchFamily="18" charset="0"/>
                  </a:rPr>
                  <a:t>: defined </a:t>
                </a:r>
                <a:r>
                  <a:rPr lang="en-US" sz="1800" dirty="0">
                    <a:solidFill>
                      <a:srgbClr val="002060"/>
                    </a:solidFill>
                    <a:latin typeface="Georgia" pitchFamily="18" charset="0"/>
                  </a:rPr>
                  <a:t>on the basis of </a:t>
                </a:r>
                <a:r>
                  <a:rPr lang="en-US" sz="1800" dirty="0" smtClean="0">
                    <a:solidFill>
                      <a:srgbClr val="002060"/>
                    </a:solidFill>
                    <a:latin typeface="Georgia" pitchFamily="18" charset="0"/>
                  </a:rPr>
                  <a:t>various demographics (e.g., race</a:t>
                </a:r>
                <a:r>
                  <a:rPr lang="en-US" sz="1800" dirty="0">
                    <a:solidFill>
                      <a:srgbClr val="002060"/>
                    </a:solidFill>
                    <a:latin typeface="Georgia" pitchFamily="18" charset="0"/>
                  </a:rPr>
                  <a:t>, sex, age, religion, </a:t>
                </a:r>
                <a:r>
                  <a:rPr lang="en-US" sz="1800" dirty="0" smtClean="0">
                    <a:solidFill>
                      <a:srgbClr val="002060"/>
                    </a:solidFill>
                    <a:latin typeface="Georgia" pitchFamily="18" charset="0"/>
                  </a:rPr>
                  <a:t>national origin)</a:t>
                </a:r>
                <a:endParaRPr lang="en-US" sz="1800" dirty="0">
                  <a:solidFill>
                    <a:srgbClr val="002060"/>
                  </a:solidFill>
                  <a:latin typeface="Georgia" pitchFamily="18" charset="0"/>
                </a:endParaRPr>
              </a:p>
              <a:p>
                <a:pPr marL="857250" lvl="1" indent="-457200">
                  <a:spcBef>
                    <a:spcPts val="1200"/>
                  </a:spcBef>
                  <a:spcAft>
                    <a:spcPts val="3000"/>
                  </a:spcAft>
                  <a:buFont typeface="Arial" charset="0"/>
                  <a:buChar char="•"/>
                </a:pPr>
                <a:r>
                  <a:rPr lang="en-US" sz="1800" u="sng" dirty="0" smtClean="0">
                    <a:solidFill>
                      <a:srgbClr val="002060"/>
                    </a:solidFill>
                    <a:latin typeface="Georgia" pitchFamily="18" charset="0"/>
                  </a:rPr>
                  <a:t>Rule of thumb</a:t>
                </a:r>
                <a:r>
                  <a:rPr lang="en-US" sz="1800" dirty="0">
                    <a:solidFill>
                      <a:srgbClr val="002060"/>
                    </a:solidFill>
                    <a:latin typeface="Georgia" pitchFamily="18" charset="0"/>
                  </a:rPr>
                  <a:t>:</a:t>
                </a:r>
                <a:r>
                  <a:rPr lang="en-US" sz="1800" dirty="0" smtClean="0">
                    <a:solidFill>
                      <a:srgbClr val="002060"/>
                    </a:solidFill>
                    <a:latin typeface="Georgia" pitchFamily="18" charset="0"/>
                  </a:rPr>
                  <a:t> </a:t>
                </a:r>
                <a:r>
                  <a:rPr lang="en-US" sz="1800" dirty="0">
                    <a:solidFill>
                      <a:srgbClr val="002060"/>
                    </a:solidFill>
                    <a:latin typeface="Georgia" pitchFamily="18" charset="0"/>
                  </a:rPr>
                  <a:t>when the AI ratio falls below </a:t>
                </a:r>
                <a:r>
                  <a:rPr lang="en-US" sz="1800" dirty="0" smtClean="0">
                    <a:solidFill>
                      <a:srgbClr val="002060"/>
                    </a:solidFill>
                    <a:latin typeface="Georgia" pitchFamily="18" charset="0"/>
                  </a:rPr>
                  <a:t>4/5ths (i.e., 80%), </a:t>
                </a:r>
                <a:r>
                  <a:rPr lang="en-US" sz="1800" dirty="0">
                    <a:solidFill>
                      <a:srgbClr val="002060"/>
                    </a:solidFill>
                    <a:latin typeface="Georgia" pitchFamily="18" charset="0"/>
                  </a:rPr>
                  <a:t>this is generally considered prima facie evidence of </a:t>
                </a:r>
                <a:r>
                  <a:rPr lang="en-US" sz="1800" dirty="0" smtClean="0">
                    <a:solidFill>
                      <a:srgbClr val="002060"/>
                    </a:solidFill>
                    <a:latin typeface="Georgia" pitchFamily="18" charset="0"/>
                  </a:rPr>
                  <a:t>adverse impact </a:t>
                </a:r>
                <a:r>
                  <a:rPr lang="en-US" sz="1800" dirty="0">
                    <a:solidFill>
                      <a:srgbClr val="002060"/>
                    </a:solidFill>
                    <a:latin typeface="Georgia" pitchFamily="18" charset="0"/>
                  </a:rPr>
                  <a:t>discrimination </a:t>
                </a:r>
                <a:endParaRPr lang="en-US" sz="1800" dirty="0" smtClean="0">
                  <a:solidFill>
                    <a:srgbClr val="002060"/>
                  </a:solidFill>
                  <a:latin typeface="Georgia" pitchFamily="18" charset="0"/>
                </a:endParaRPr>
              </a:p>
              <a:p>
                <a:pPr marL="0" indent="0" algn="ctr">
                  <a:spcBef>
                    <a:spcPts val="1200"/>
                  </a:spcBef>
                  <a:spcAft>
                    <a:spcPts val="600"/>
                  </a:spcAft>
                </a:pPr>
                <a14:m>
                  <m:oMathPara xmlns:m="http://schemas.openxmlformats.org/officeDocument/2006/math">
                    <m:oMathParaPr>
                      <m:jc m:val="left"/>
                    </m:oMathParaPr>
                    <m:oMath xmlns:m="http://schemas.openxmlformats.org/officeDocument/2006/math">
                      <m:r>
                        <a:rPr lang="en-US" sz="1800" i="1" smtClean="0">
                          <a:solidFill>
                            <a:srgbClr val="002060"/>
                          </a:solidFill>
                          <a:latin typeface="Cambria Math"/>
                        </a:rPr>
                        <m:t>𝐴𝐼</m:t>
                      </m:r>
                      <m:r>
                        <a:rPr lang="en-US" sz="1800" i="1" smtClean="0">
                          <a:solidFill>
                            <a:srgbClr val="002060"/>
                          </a:solidFill>
                          <a:latin typeface="Cambria Math"/>
                        </a:rPr>
                        <m:t> </m:t>
                      </m:r>
                      <m:r>
                        <a:rPr lang="en-US" sz="1800" i="1" smtClean="0">
                          <a:solidFill>
                            <a:srgbClr val="002060"/>
                          </a:solidFill>
                          <a:latin typeface="Cambria Math"/>
                        </a:rPr>
                        <m:t>𝑅𝑎𝑡𝑖𝑜</m:t>
                      </m:r>
                      <m:r>
                        <a:rPr lang="en-US" sz="1400" i="1">
                          <a:solidFill>
                            <a:srgbClr val="002060"/>
                          </a:solidFill>
                          <a:latin typeface="Cambria Math"/>
                        </a:rPr>
                        <m:t>=</m:t>
                      </m:r>
                      <m:f>
                        <m:fPr>
                          <m:ctrlPr>
                            <a:rPr lang="en-US" sz="1400" i="1" smtClean="0">
                              <a:solidFill>
                                <a:srgbClr val="002060"/>
                              </a:solidFill>
                              <a:latin typeface="Cambria Math" panose="02040503050406030204" pitchFamily="18" charset="0"/>
                            </a:rPr>
                          </m:ctrlPr>
                        </m:fPr>
                        <m:num>
                          <m:r>
                            <a:rPr lang="en-US" sz="1400" b="0" i="1" smtClean="0">
                              <a:solidFill>
                                <a:srgbClr val="002060"/>
                              </a:solidFill>
                              <a:latin typeface="Cambria Math"/>
                            </a:rPr>
                            <m:t>𝑆</m:t>
                          </m:r>
                          <m:sSub>
                            <m:sSubPr>
                              <m:ctrlPr>
                                <a:rPr lang="en-US" sz="1400" b="0" i="1" smtClean="0">
                                  <a:solidFill>
                                    <a:srgbClr val="002060"/>
                                  </a:solidFill>
                                  <a:latin typeface="Cambria Math" panose="02040503050406030204" pitchFamily="18" charset="0"/>
                                </a:rPr>
                              </m:ctrlPr>
                            </m:sSubPr>
                            <m:e>
                              <m:r>
                                <a:rPr lang="en-US" sz="1400" b="0" i="1" smtClean="0">
                                  <a:solidFill>
                                    <a:srgbClr val="002060"/>
                                  </a:solidFill>
                                  <a:latin typeface="Cambria Math"/>
                                </a:rPr>
                                <m:t>𝑅</m:t>
                              </m:r>
                            </m:e>
                            <m:sub>
                              <m:r>
                                <a:rPr lang="en-US" sz="1400" b="0" i="1" smtClean="0">
                                  <a:solidFill>
                                    <a:srgbClr val="002060"/>
                                  </a:solidFill>
                                  <a:latin typeface="Cambria Math"/>
                                </a:rPr>
                                <m:t>𝑚𝑖𝑛𝑜𝑟𝑖𝑡𝑦</m:t>
                              </m:r>
                            </m:sub>
                          </m:sSub>
                        </m:num>
                        <m:den>
                          <m:r>
                            <a:rPr lang="en-US" sz="1400" b="0" i="1" smtClean="0">
                              <a:solidFill>
                                <a:srgbClr val="002060"/>
                              </a:solidFill>
                              <a:latin typeface="Cambria Math"/>
                            </a:rPr>
                            <m:t>𝑆</m:t>
                          </m:r>
                          <m:sSub>
                            <m:sSubPr>
                              <m:ctrlPr>
                                <a:rPr lang="en-US" sz="1400" b="0" i="1" smtClean="0">
                                  <a:solidFill>
                                    <a:srgbClr val="002060"/>
                                  </a:solidFill>
                                  <a:latin typeface="Cambria Math" panose="02040503050406030204" pitchFamily="18" charset="0"/>
                                </a:rPr>
                              </m:ctrlPr>
                            </m:sSubPr>
                            <m:e>
                              <m:r>
                                <a:rPr lang="en-US" sz="1400" b="0" i="1" smtClean="0">
                                  <a:solidFill>
                                    <a:srgbClr val="002060"/>
                                  </a:solidFill>
                                  <a:latin typeface="Cambria Math"/>
                                </a:rPr>
                                <m:t>𝑅</m:t>
                              </m:r>
                            </m:e>
                            <m:sub>
                              <m:r>
                                <a:rPr lang="en-US" sz="1400" b="0" i="1" smtClean="0">
                                  <a:solidFill>
                                    <a:srgbClr val="002060"/>
                                  </a:solidFill>
                                  <a:latin typeface="Cambria Math"/>
                                </a:rPr>
                                <m:t>𝑚𝑎𝑗𝑜𝑟𝑖𝑡𝑦</m:t>
                              </m:r>
                            </m:sub>
                          </m:sSub>
                        </m:den>
                      </m:f>
                      <m:r>
                        <a:rPr lang="en-US" sz="1400" b="0" i="1" smtClean="0">
                          <a:solidFill>
                            <a:srgbClr val="002060"/>
                          </a:solidFill>
                          <a:latin typeface="Cambria Math"/>
                        </a:rPr>
                        <m:t>=</m:t>
                      </m:r>
                      <m:r>
                        <a:rPr lang="en-US" sz="1400" i="1">
                          <a:solidFill>
                            <a:srgbClr val="002060"/>
                          </a:solidFill>
                          <a:latin typeface="Cambria Math"/>
                        </a:rPr>
                        <m:t> </m:t>
                      </m:r>
                      <m:f>
                        <m:fPr>
                          <m:ctrlPr>
                            <a:rPr lang="en-US" sz="1400" i="1">
                              <a:solidFill>
                                <a:srgbClr val="002060"/>
                              </a:solidFill>
                              <a:latin typeface="Cambria Math" panose="02040503050406030204" pitchFamily="18" charset="0"/>
                            </a:rPr>
                          </m:ctrlPr>
                        </m:fPr>
                        <m:num>
                          <m:f>
                            <m:fPr>
                              <m:type m:val="skw"/>
                              <m:ctrlPr>
                                <a:rPr lang="en-US" sz="1400" i="1">
                                  <a:solidFill>
                                    <a:srgbClr val="002060"/>
                                  </a:solidFill>
                                  <a:latin typeface="Cambria Math" panose="02040503050406030204" pitchFamily="18" charset="0"/>
                                </a:rPr>
                              </m:ctrlPr>
                            </m:fPr>
                            <m:num>
                              <m:r>
                                <a:rPr lang="en-US" sz="1400" i="1">
                                  <a:solidFill>
                                    <a:srgbClr val="002060"/>
                                  </a:solidFill>
                                  <a:latin typeface="Cambria Math"/>
                                </a:rPr>
                                <m:t># </m:t>
                              </m:r>
                              <m:r>
                                <a:rPr lang="en-US" sz="1400" i="1">
                                  <a:solidFill>
                                    <a:srgbClr val="002060"/>
                                  </a:solidFill>
                                  <a:latin typeface="Cambria Math"/>
                                </a:rPr>
                                <m:t>𝑜𝑓</m:t>
                              </m:r>
                              <m:r>
                                <a:rPr lang="en-US" sz="1400" i="1">
                                  <a:solidFill>
                                    <a:srgbClr val="002060"/>
                                  </a:solidFill>
                                  <a:latin typeface="Cambria Math"/>
                                </a:rPr>
                                <m:t> </m:t>
                              </m:r>
                              <m:r>
                                <a:rPr lang="en-US" sz="1400" i="1">
                                  <a:solidFill>
                                    <a:srgbClr val="002060"/>
                                  </a:solidFill>
                                  <a:latin typeface="Cambria Math"/>
                                </a:rPr>
                                <m:t>𝑠𝑒𝑙𝑒𝑐𝑡𝑒𝑑</m:t>
                              </m:r>
                              <m:r>
                                <a:rPr lang="en-US" sz="1400" i="1">
                                  <a:solidFill>
                                    <a:srgbClr val="002060"/>
                                  </a:solidFill>
                                  <a:latin typeface="Cambria Math"/>
                                </a:rPr>
                                <m:t> </m:t>
                              </m:r>
                              <m:r>
                                <a:rPr lang="en-US" sz="1400" i="1">
                                  <a:solidFill>
                                    <a:srgbClr val="002060"/>
                                  </a:solidFill>
                                  <a:latin typeface="Cambria Math"/>
                                </a:rPr>
                                <m:t>𝑚𝑖𝑛𝑜𝑟𝑖𝑡𝑦</m:t>
                              </m:r>
                              <m:r>
                                <a:rPr lang="en-US" sz="1400" i="1">
                                  <a:solidFill>
                                    <a:srgbClr val="002060"/>
                                  </a:solidFill>
                                  <a:latin typeface="Cambria Math"/>
                                </a:rPr>
                                <m:t> </m:t>
                              </m:r>
                              <m:r>
                                <a:rPr lang="en-US" sz="1400" i="1">
                                  <a:solidFill>
                                    <a:srgbClr val="002060"/>
                                  </a:solidFill>
                                  <a:latin typeface="Cambria Math"/>
                                </a:rPr>
                                <m:t>𝑎𝑝𝑝𝑙𝑖𝑐𝑎𝑛𝑡𝑠</m:t>
                              </m:r>
                            </m:num>
                            <m:den>
                              <m:r>
                                <a:rPr lang="en-US" sz="1400" i="1">
                                  <a:solidFill>
                                    <a:srgbClr val="002060"/>
                                  </a:solidFill>
                                  <a:latin typeface="Cambria Math"/>
                                </a:rPr>
                                <m:t>𝑡𝑜𝑡𝑎𝑙</m:t>
                              </m:r>
                              <m:r>
                                <a:rPr lang="en-US" sz="1400" i="1">
                                  <a:solidFill>
                                    <a:srgbClr val="002060"/>
                                  </a:solidFill>
                                  <a:latin typeface="Cambria Math"/>
                                </a:rPr>
                                <m:t> # </m:t>
                              </m:r>
                              <m:r>
                                <a:rPr lang="en-US" sz="1400" i="1">
                                  <a:solidFill>
                                    <a:srgbClr val="002060"/>
                                  </a:solidFill>
                                  <a:latin typeface="Cambria Math"/>
                                </a:rPr>
                                <m:t>𝑜𝑓</m:t>
                              </m:r>
                              <m:r>
                                <a:rPr lang="en-US" sz="1400" i="1">
                                  <a:solidFill>
                                    <a:srgbClr val="002060"/>
                                  </a:solidFill>
                                  <a:latin typeface="Cambria Math"/>
                                </a:rPr>
                                <m:t> </m:t>
                              </m:r>
                              <m:r>
                                <a:rPr lang="en-US" sz="1400" i="1">
                                  <a:solidFill>
                                    <a:srgbClr val="002060"/>
                                  </a:solidFill>
                                  <a:latin typeface="Cambria Math"/>
                                </a:rPr>
                                <m:t>𝑚𝑖𝑛𝑜𝑟𝑖𝑡𝑦</m:t>
                              </m:r>
                              <m:r>
                                <a:rPr lang="en-US" sz="1400" i="1">
                                  <a:solidFill>
                                    <a:srgbClr val="002060"/>
                                  </a:solidFill>
                                  <a:latin typeface="Cambria Math"/>
                                </a:rPr>
                                <m:t> </m:t>
                              </m:r>
                              <m:r>
                                <a:rPr lang="en-US" sz="1400" i="1">
                                  <a:solidFill>
                                    <a:srgbClr val="002060"/>
                                  </a:solidFill>
                                  <a:latin typeface="Cambria Math"/>
                                </a:rPr>
                                <m:t>𝑎𝑝𝑝𝑙𝑖𝑐𝑎𝑛𝑡𝑠</m:t>
                              </m:r>
                            </m:den>
                          </m:f>
                        </m:num>
                        <m:den>
                          <m:f>
                            <m:fPr>
                              <m:type m:val="skw"/>
                              <m:ctrlPr>
                                <a:rPr lang="en-US" sz="1400" i="1">
                                  <a:solidFill>
                                    <a:srgbClr val="002060"/>
                                  </a:solidFill>
                                  <a:latin typeface="Cambria Math" panose="02040503050406030204" pitchFamily="18" charset="0"/>
                                </a:rPr>
                              </m:ctrlPr>
                            </m:fPr>
                            <m:num>
                              <m:r>
                                <a:rPr lang="en-US" sz="1400" i="1">
                                  <a:solidFill>
                                    <a:srgbClr val="002060"/>
                                  </a:solidFill>
                                  <a:latin typeface="Cambria Math"/>
                                </a:rPr>
                                <m:t># </m:t>
                              </m:r>
                              <m:r>
                                <a:rPr lang="en-US" sz="1400" i="1">
                                  <a:solidFill>
                                    <a:srgbClr val="002060"/>
                                  </a:solidFill>
                                  <a:latin typeface="Cambria Math"/>
                                </a:rPr>
                                <m:t>𝑜𝑓</m:t>
                              </m:r>
                              <m:r>
                                <a:rPr lang="en-US" sz="1400" i="1">
                                  <a:solidFill>
                                    <a:srgbClr val="002060"/>
                                  </a:solidFill>
                                  <a:latin typeface="Cambria Math"/>
                                </a:rPr>
                                <m:t> </m:t>
                              </m:r>
                              <m:r>
                                <a:rPr lang="en-US" sz="1400" i="1">
                                  <a:solidFill>
                                    <a:srgbClr val="002060"/>
                                  </a:solidFill>
                                  <a:latin typeface="Cambria Math"/>
                                </a:rPr>
                                <m:t>𝑠𝑒𝑙𝑒𝑐𝑡𝑒𝑑</m:t>
                              </m:r>
                              <m:r>
                                <a:rPr lang="en-US" sz="1400" i="1">
                                  <a:solidFill>
                                    <a:srgbClr val="002060"/>
                                  </a:solidFill>
                                  <a:latin typeface="Cambria Math"/>
                                </a:rPr>
                                <m:t> </m:t>
                              </m:r>
                              <m:r>
                                <a:rPr lang="en-US" sz="1400" i="1">
                                  <a:solidFill>
                                    <a:srgbClr val="002060"/>
                                  </a:solidFill>
                                  <a:latin typeface="Cambria Math"/>
                                </a:rPr>
                                <m:t>𝑚𝑎𝑗𝑜𝑟𝑖𝑡𝑦</m:t>
                              </m:r>
                              <m:r>
                                <a:rPr lang="en-US" sz="1400" i="1">
                                  <a:solidFill>
                                    <a:srgbClr val="002060"/>
                                  </a:solidFill>
                                  <a:latin typeface="Cambria Math"/>
                                </a:rPr>
                                <m:t> </m:t>
                              </m:r>
                              <m:r>
                                <a:rPr lang="en-US" sz="1400" i="1">
                                  <a:solidFill>
                                    <a:srgbClr val="002060"/>
                                  </a:solidFill>
                                  <a:latin typeface="Cambria Math"/>
                                </a:rPr>
                                <m:t>𝑎𝑝𝑝𝑙𝑖𝑐𝑎𝑛𝑡𝑠</m:t>
                              </m:r>
                            </m:num>
                            <m:den>
                              <m:r>
                                <a:rPr lang="en-US" sz="1400" i="1">
                                  <a:solidFill>
                                    <a:srgbClr val="002060"/>
                                  </a:solidFill>
                                  <a:latin typeface="Cambria Math"/>
                                </a:rPr>
                                <m:t>𝑡𝑜𝑡𝑎𝑙</m:t>
                              </m:r>
                              <m:r>
                                <a:rPr lang="en-US" sz="1400" i="1">
                                  <a:solidFill>
                                    <a:srgbClr val="002060"/>
                                  </a:solidFill>
                                  <a:latin typeface="Cambria Math"/>
                                </a:rPr>
                                <m:t> # </m:t>
                              </m:r>
                              <m:r>
                                <a:rPr lang="en-US" sz="1400" i="1">
                                  <a:solidFill>
                                    <a:srgbClr val="002060"/>
                                  </a:solidFill>
                                  <a:latin typeface="Cambria Math"/>
                                </a:rPr>
                                <m:t>𝑜𝑓</m:t>
                              </m:r>
                              <m:r>
                                <a:rPr lang="en-US" sz="1400" i="1">
                                  <a:solidFill>
                                    <a:srgbClr val="002060"/>
                                  </a:solidFill>
                                  <a:latin typeface="Cambria Math"/>
                                </a:rPr>
                                <m:t> </m:t>
                              </m:r>
                              <m:r>
                                <a:rPr lang="en-US" sz="1400" i="1">
                                  <a:solidFill>
                                    <a:srgbClr val="002060"/>
                                  </a:solidFill>
                                  <a:latin typeface="Cambria Math"/>
                                </a:rPr>
                                <m:t>𝑚𝑎𝑗𝑜𝑟𝑖𝑡𝑦</m:t>
                              </m:r>
                              <m:r>
                                <a:rPr lang="en-US" sz="1400" i="1">
                                  <a:solidFill>
                                    <a:srgbClr val="002060"/>
                                  </a:solidFill>
                                  <a:latin typeface="Cambria Math"/>
                                </a:rPr>
                                <m:t> </m:t>
                              </m:r>
                              <m:r>
                                <a:rPr lang="en-US" sz="1400" i="1">
                                  <a:solidFill>
                                    <a:srgbClr val="002060"/>
                                  </a:solidFill>
                                  <a:latin typeface="Cambria Math"/>
                                </a:rPr>
                                <m:t>𝑎𝑝𝑝𝑙𝑖𝑐𝑎𝑛𝑡𝑠</m:t>
                              </m:r>
                            </m:den>
                          </m:f>
                        </m:den>
                      </m:f>
                    </m:oMath>
                  </m:oMathPara>
                </a14:m>
                <a:endParaRPr lang="en-US" sz="1600" dirty="0">
                  <a:solidFill>
                    <a:srgbClr val="002060"/>
                  </a:solidFill>
                  <a:latin typeface="Georgia" pitchFamily="18" charset="0"/>
                </a:endParaRPr>
              </a:p>
            </p:txBody>
          </p:sp>
        </mc:Choice>
        <mc:Fallback xmlns="">
          <p:sp>
            <p:nvSpPr>
              <p:cNvPr id="5124" name="Content Placeholder 3"/>
              <p:cNvSpPr>
                <a:spLocks noGrp="1" noRot="1" noChangeAspect="1" noMove="1" noResize="1" noEditPoints="1" noAdjustHandles="1" noChangeArrowheads="1" noChangeShapeType="1" noTextEdit="1"/>
              </p:cNvSpPr>
              <p:nvPr>
                <p:ph idx="1"/>
              </p:nvPr>
            </p:nvSpPr>
            <p:spPr>
              <a:xfrm>
                <a:off x="457204" y="857251"/>
                <a:ext cx="8226425" cy="3734991"/>
              </a:xfrm>
              <a:blipFill rotWithShape="1">
                <a:blip r:embed="rId4"/>
                <a:stretch>
                  <a:fillRect l="-667" t="-980"/>
                </a:stretch>
              </a:blipFill>
            </p:spPr>
            <p:txBody>
              <a:bodyPr/>
              <a:lstStyle/>
              <a:p>
                <a:r>
                  <a:rPr lang="en-US">
                    <a:noFill/>
                  </a:rPr>
                  <a:t> </a:t>
                </a:r>
              </a:p>
            </p:txBody>
          </p:sp>
        </mc:Fallback>
      </mc:AlternateContent>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latin typeface="+mn-lt"/>
              </a:rPr>
              <a:pPr algn="r"/>
              <a:t>3</a:t>
            </a:fld>
            <a:endParaRPr lang="en-US" altLang="en-US" sz="1400" dirty="0">
              <a:solidFill>
                <a:srgbClr val="002060"/>
              </a:solidFill>
              <a:latin typeface="+mn-lt"/>
            </a:endParaRPr>
          </a:p>
        </p:txBody>
      </p:sp>
    </p:spTree>
    <p:extLst>
      <p:ext uri="{BB962C8B-B14F-4D97-AF65-F5344CB8AC3E}">
        <p14:creationId xmlns:p14="http://schemas.microsoft.com/office/powerpoint/2010/main" val="111632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6627"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Results: Cog. Subtest </a:t>
            </a:r>
            <a:r>
              <a:rPr lang="en-US" altLang="en-US" sz="2800" dirty="0" smtClean="0">
                <a:solidFill>
                  <a:srgbClr val="002060"/>
                </a:solidFill>
                <a:latin typeface="Georgia" pitchFamily="18" charset="0"/>
              </a:rPr>
              <a:t>(Control &amp; Comm.)</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latin typeface="+mn-lt"/>
              </a:rPr>
              <a:pPr algn="r"/>
              <a:t>30</a:t>
            </a:fld>
            <a:endParaRPr lang="en-US" altLang="en-US" sz="1400">
              <a:solidFill>
                <a:srgbClr val="002060"/>
              </a:solidFill>
              <a:latin typeface="+mn-lt"/>
            </a:endParaRPr>
          </a:p>
        </p:txBody>
      </p:sp>
      <p:pic>
        <p:nvPicPr>
          <p:cNvPr id="5" name="Picture 4" descr="_ASVAB"/>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02386"/>
            <a:ext cx="4572000" cy="4341114"/>
          </a:xfrm>
          <a:prstGeom prst="rect">
            <a:avLst/>
          </a:prstGeom>
          <a:noFill/>
          <a:ln>
            <a:noFill/>
          </a:ln>
        </p:spPr>
      </p:pic>
    </p:spTree>
    <p:extLst>
      <p:ext uri="{BB962C8B-B14F-4D97-AF65-F5344CB8AC3E}">
        <p14:creationId xmlns:p14="http://schemas.microsoft.com/office/powerpoint/2010/main" val="214040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6627" name="Title 2"/>
          <p:cNvSpPr>
            <a:spLocks noGrp="1"/>
          </p:cNvSpPr>
          <p:nvPr>
            <p:ph type="title"/>
          </p:nvPr>
        </p:nvSpPr>
        <p:spPr>
          <a:xfrm>
            <a:off x="457204" y="205980"/>
            <a:ext cx="8226425" cy="822720"/>
          </a:xfrm>
        </p:spPr>
        <p:txBody>
          <a:bodyPr/>
          <a:lstStyle/>
          <a:p>
            <a:r>
              <a:rPr lang="en-US" altLang="en-US" sz="3600" dirty="0" smtClean="0">
                <a:solidFill>
                  <a:srgbClr val="002060"/>
                </a:solidFill>
                <a:latin typeface="Georgia" pitchFamily="18" charset="0"/>
              </a:rPr>
              <a:t>Results: Diversity Improvement</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latin typeface="+mn-lt"/>
              </a:rPr>
              <a:pPr algn="r"/>
              <a:t>31</a:t>
            </a:fld>
            <a:endParaRPr lang="en-US" altLang="en-US" sz="1400">
              <a:solidFill>
                <a:srgbClr val="002060"/>
              </a:solidFill>
              <a:latin typeface="+mn-lt"/>
            </a:endParaRPr>
          </a:p>
        </p:txBody>
      </p:sp>
      <p:pic>
        <p:nvPicPr>
          <p:cNvPr id="6" name="Picture 5" descr="Z:\home\chelsea\Desktop\Research\JAP_R&amp;R\div_improvement\diversity_improvement_figure_01-14-17.png"/>
          <p:cNvPicPr/>
          <p:nvPr/>
        </p:nvPicPr>
        <p:blipFill rotWithShape="1">
          <a:blip r:embed="rId3">
            <a:extLst>
              <a:ext uri="{28A0092B-C50C-407E-A947-70E740481C1C}">
                <a14:useLocalDpi xmlns:a14="http://schemas.microsoft.com/office/drawing/2010/main" val="0"/>
              </a:ext>
            </a:extLst>
          </a:blip>
          <a:srcRect l="2778" t="7202" r="5786" b="6996"/>
          <a:stretch/>
        </p:blipFill>
        <p:spPr bwMode="auto">
          <a:xfrm>
            <a:off x="685800" y="1047750"/>
            <a:ext cx="7772400" cy="3657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2624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Summary of Findings (1)</a:t>
            </a:r>
          </a:p>
        </p:txBody>
      </p:sp>
      <p:sp>
        <p:nvSpPr>
          <p:cNvPr id="2" name="Content Placeholder 1"/>
          <p:cNvSpPr>
            <a:spLocks noGrp="1"/>
          </p:cNvSpPr>
          <p:nvPr>
            <p:ph idx="1"/>
          </p:nvPr>
        </p:nvSpPr>
        <p:spPr>
          <a:xfrm>
            <a:off x="457204" y="1028700"/>
            <a:ext cx="8226425" cy="3563542"/>
          </a:xfrm>
        </p:spPr>
        <p:txBody>
          <a:bodyPr/>
          <a:lstStyle/>
          <a:p>
            <a:pPr lvl="0">
              <a:lnSpc>
                <a:spcPct val="107000"/>
              </a:lnSpc>
              <a:spcBef>
                <a:spcPts val="0"/>
              </a:spcBef>
              <a:spcAft>
                <a:spcPts val="1800"/>
              </a:spcAft>
              <a:buFont typeface="Arial" pitchFamily="34" charset="0"/>
              <a:buChar char="•"/>
            </a:pPr>
            <a:r>
              <a:rPr lang="en-US" sz="2400" dirty="0" smtClean="0">
                <a:solidFill>
                  <a:srgbClr val="002060"/>
                </a:solidFill>
                <a:latin typeface="Georgia" pitchFamily="18" charset="0"/>
              </a:rPr>
              <a:t>Validity </a:t>
            </a:r>
            <a:r>
              <a:rPr lang="en-US" sz="2400" dirty="0">
                <a:solidFill>
                  <a:srgbClr val="002060"/>
                </a:solidFill>
                <a:latin typeface="Georgia" pitchFamily="18" charset="0"/>
              </a:rPr>
              <a:t>shrinkage and diversity shrinkage both decrease when </a:t>
            </a:r>
            <a:r>
              <a:rPr lang="en-US" sz="2400" u="sng" dirty="0">
                <a:solidFill>
                  <a:srgbClr val="002060"/>
                </a:solidFill>
                <a:latin typeface="Georgia" pitchFamily="18" charset="0"/>
              </a:rPr>
              <a:t>sample size </a:t>
            </a:r>
            <a:r>
              <a:rPr lang="en-US" sz="2400" dirty="0">
                <a:solidFill>
                  <a:srgbClr val="002060"/>
                </a:solidFill>
                <a:latin typeface="Georgia" pitchFamily="18" charset="0"/>
              </a:rPr>
              <a:t>increases. The incremental benefit of sample size is greater when sample size is small.</a:t>
            </a:r>
          </a:p>
          <a:p>
            <a:pPr marL="800100" lvl="1" indent="-342900">
              <a:lnSpc>
                <a:spcPct val="107000"/>
              </a:lnSpc>
              <a:spcBef>
                <a:spcPts val="0"/>
              </a:spcBef>
              <a:spcAft>
                <a:spcPts val="1200"/>
              </a:spcAft>
              <a:buFont typeface="Arial" pitchFamily="34" charset="0"/>
              <a:buChar char="•"/>
            </a:pPr>
            <a:r>
              <a:rPr lang="en-US" sz="1600" dirty="0">
                <a:solidFill>
                  <a:srgbClr val="002060"/>
                </a:solidFill>
                <a:latin typeface="Georgia" pitchFamily="18" charset="0"/>
              </a:rPr>
              <a:t>In the current simulation, diversity shrinkage was sizable when using the standard set of </a:t>
            </a:r>
            <a:r>
              <a:rPr lang="en-US" sz="1600" dirty="0" err="1">
                <a:solidFill>
                  <a:srgbClr val="002060"/>
                </a:solidFill>
                <a:latin typeface="Georgia" pitchFamily="18" charset="0"/>
              </a:rPr>
              <a:t>Bobko</a:t>
            </a:r>
            <a:r>
              <a:rPr lang="en-US" sz="1600" dirty="0">
                <a:solidFill>
                  <a:srgbClr val="002060"/>
                </a:solidFill>
                <a:latin typeface="Georgia" pitchFamily="18" charset="0"/>
              </a:rPr>
              <a:t>-Roth predictors (cognitive and </a:t>
            </a:r>
            <a:r>
              <a:rPr lang="en-US" sz="1600" dirty="0" err="1">
                <a:solidFill>
                  <a:srgbClr val="002060"/>
                </a:solidFill>
                <a:latin typeface="Georgia" pitchFamily="18" charset="0"/>
              </a:rPr>
              <a:t>noncognitive</a:t>
            </a:r>
            <a:r>
              <a:rPr lang="en-US" sz="1600" dirty="0">
                <a:solidFill>
                  <a:srgbClr val="002060"/>
                </a:solidFill>
                <a:latin typeface="Georgia" pitchFamily="18" charset="0"/>
              </a:rPr>
              <a:t> tests), whenever sample size was at or below </a:t>
            </a:r>
            <a:r>
              <a:rPr lang="en-US" sz="1600" dirty="0" smtClean="0">
                <a:solidFill>
                  <a:srgbClr val="002060"/>
                </a:solidFill>
                <a:latin typeface="Georgia" pitchFamily="18" charset="0"/>
              </a:rPr>
              <a:t>500.</a:t>
            </a:r>
          </a:p>
          <a:p>
            <a:pPr marL="800100" lvl="1" indent="-342900">
              <a:lnSpc>
                <a:spcPct val="107000"/>
              </a:lnSpc>
              <a:spcBef>
                <a:spcPts val="0"/>
              </a:spcBef>
              <a:spcAft>
                <a:spcPts val="0"/>
              </a:spcAft>
              <a:buFont typeface="Arial" pitchFamily="34" charset="0"/>
              <a:buChar char="•"/>
            </a:pPr>
            <a:r>
              <a:rPr lang="en-US" sz="1600" dirty="0" smtClean="0">
                <a:solidFill>
                  <a:srgbClr val="002060"/>
                </a:solidFill>
                <a:latin typeface="Georgia" pitchFamily="18" charset="0"/>
              </a:rPr>
              <a:t>In the current simulation, diversity shrinkage was typically negligible for cognitive subtest predictors, whenever sample size was at or above 100. </a:t>
            </a:r>
            <a:endParaRPr lang="en-US" sz="1600" dirty="0">
              <a:solidFill>
                <a:srgbClr val="002060"/>
              </a:solidFill>
              <a:latin typeface="Georgia" pitchFamily="18" charset="0"/>
              <a:ea typeface="Times New Roman"/>
              <a:cs typeface="Times New Roman"/>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32</a:t>
            </a:fld>
            <a:endParaRPr lang="en-US" altLang="en-US" sz="1400" dirty="0">
              <a:solidFill>
                <a:srgbClr val="002060"/>
              </a:solidFill>
            </a:endParaRPr>
          </a:p>
        </p:txBody>
      </p:sp>
    </p:spTree>
    <p:extLst>
      <p:ext uri="{BB962C8B-B14F-4D97-AF65-F5344CB8AC3E}">
        <p14:creationId xmlns:p14="http://schemas.microsoft.com/office/powerpoint/2010/main" val="23798491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Summary of Findings (2)</a:t>
            </a:r>
          </a:p>
        </p:txBody>
      </p:sp>
      <p:sp>
        <p:nvSpPr>
          <p:cNvPr id="2" name="Content Placeholder 1"/>
          <p:cNvSpPr>
            <a:spLocks noGrp="1"/>
          </p:cNvSpPr>
          <p:nvPr>
            <p:ph idx="1"/>
          </p:nvPr>
        </p:nvSpPr>
        <p:spPr>
          <a:xfrm>
            <a:off x="457204" y="1028700"/>
            <a:ext cx="8226425" cy="3563542"/>
          </a:xfrm>
        </p:spPr>
        <p:txBody>
          <a:bodyPr/>
          <a:lstStyle/>
          <a:p>
            <a:pPr>
              <a:lnSpc>
                <a:spcPct val="107000"/>
              </a:lnSpc>
              <a:spcBef>
                <a:spcPts val="0"/>
              </a:spcBef>
              <a:spcAft>
                <a:spcPts val="0"/>
              </a:spcAft>
              <a:buFont typeface="Arial" pitchFamily="34" charset="0"/>
              <a:buChar char="•"/>
            </a:pPr>
            <a:r>
              <a:rPr lang="en-US" sz="2400" dirty="0">
                <a:solidFill>
                  <a:srgbClr val="002060"/>
                </a:solidFill>
                <a:latin typeface="Georgia" pitchFamily="18" charset="0"/>
              </a:rPr>
              <a:t>Diversity shrinkage is greater when diversity is being maximized. Validity shrinkage is greater when job performance is being maximized. </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33</a:t>
            </a:fld>
            <a:endParaRPr lang="en-US" altLang="en-US" sz="1400" dirty="0">
              <a:solidFill>
                <a:srgbClr val="002060"/>
              </a:solidFill>
            </a:endParaRPr>
          </a:p>
        </p:txBody>
      </p:sp>
      <p:pic>
        <p:nvPicPr>
          <p:cNvPr id="6" name="Picture 7" descr="C:\Users\Chelsea\AppData\Local\Microsoft\Windows\INetCache\Content.Word\_Roth_trade-off_validity_transAIratio.png"/>
          <p:cNvPicPr>
            <a:picLocks noChangeAspect="1" noChangeArrowheads="1"/>
          </p:cNvPicPr>
          <p:nvPr/>
        </p:nvPicPr>
        <p:blipFill>
          <a:blip r:embed="rId4" cstate="print">
            <a:extLst>
              <a:ext uri="{28A0092B-C50C-407E-A947-70E740481C1C}">
                <a14:useLocalDpi xmlns:a14="http://schemas.microsoft.com/office/drawing/2010/main" val="0"/>
              </a:ext>
            </a:extLst>
          </a:blip>
          <a:srcRect t="2563"/>
          <a:stretch>
            <a:fillRect/>
          </a:stretch>
        </p:blipFill>
        <p:spPr bwMode="auto">
          <a:xfrm>
            <a:off x="3200400" y="2404111"/>
            <a:ext cx="2743200" cy="260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335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Summary of Findings (3)</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4" y="1028700"/>
                <a:ext cx="8226425" cy="3563542"/>
              </a:xfrm>
            </p:spPr>
            <p:txBody>
              <a:bodyPr/>
              <a:lstStyle/>
              <a:p>
                <a:pPr>
                  <a:lnSpc>
                    <a:spcPct val="107000"/>
                  </a:lnSpc>
                  <a:spcBef>
                    <a:spcPts val="0"/>
                  </a:spcBef>
                  <a:spcAft>
                    <a:spcPts val="1800"/>
                  </a:spcAft>
                  <a:buFont typeface="Arial" pitchFamily="34" charset="0"/>
                  <a:buChar char="•"/>
                </a:pPr>
                <a:r>
                  <a:rPr lang="en-US" sz="2400" dirty="0">
                    <a:solidFill>
                      <a:srgbClr val="002060"/>
                    </a:solidFill>
                    <a:latin typeface="Georgia" pitchFamily="18" charset="0"/>
                  </a:rPr>
                  <a:t>Including low impact predictors tends to increase diversity shrinkage.</a:t>
                </a:r>
              </a:p>
              <a:p>
                <a:pPr marL="800100" lvl="1" indent="-342900">
                  <a:lnSpc>
                    <a:spcPct val="107000"/>
                  </a:lnSpc>
                  <a:spcBef>
                    <a:spcPts val="0"/>
                  </a:spcBef>
                  <a:spcAft>
                    <a:spcPts val="1200"/>
                  </a:spcAft>
                  <a:buFont typeface="Arial" pitchFamily="34" charset="0"/>
                  <a:buChar char="•"/>
                </a:pPr>
                <a:r>
                  <a:rPr lang="en-US" sz="1600" dirty="0">
                    <a:solidFill>
                      <a:srgbClr val="002060"/>
                    </a:solidFill>
                    <a:latin typeface="Georgia" pitchFamily="18" charset="0"/>
                  </a:rPr>
                  <a:t>When maximizing a particular criterion, shrinkage decreases as </a:t>
                </a:r>
                <a14:m>
                  <m:oMath xmlns:m="http://schemas.openxmlformats.org/officeDocument/2006/math">
                    <m:sSup>
                      <m:sSupPr>
                        <m:ctrlPr>
                          <a:rPr lang="en-US" sz="1600" i="1">
                            <a:solidFill>
                              <a:srgbClr val="002060"/>
                            </a:solidFill>
                            <a:latin typeface="Cambria Math" panose="02040503050406030204" pitchFamily="18" charset="0"/>
                          </a:rPr>
                        </m:ctrlPr>
                      </m:sSupPr>
                      <m:e>
                        <m:r>
                          <a:rPr lang="en-US" sz="1600">
                            <a:solidFill>
                              <a:srgbClr val="002060"/>
                            </a:solidFill>
                            <a:latin typeface="Cambria Math"/>
                          </a:rPr>
                          <m:t>𝑅</m:t>
                        </m:r>
                      </m:e>
                      <m:sup>
                        <m:r>
                          <a:rPr lang="en-US" sz="1600">
                            <a:solidFill>
                              <a:srgbClr val="002060"/>
                            </a:solidFill>
                            <a:latin typeface="Cambria Math"/>
                          </a:rPr>
                          <m:t>2</m:t>
                        </m:r>
                      </m:sup>
                    </m:sSup>
                  </m:oMath>
                </a14:m>
                <a:r>
                  <a:rPr lang="en-US" sz="1600" dirty="0">
                    <a:solidFill>
                      <a:srgbClr val="002060"/>
                    </a:solidFill>
                    <a:latin typeface="Georgia" pitchFamily="18" charset="0"/>
                  </a:rPr>
                  <a:t>increases (this can be clearly seen in classic shrinkage formulas). </a:t>
                </a:r>
              </a:p>
              <a:p>
                <a:pPr marL="800100" lvl="1" indent="-342900">
                  <a:lnSpc>
                    <a:spcPct val="107000"/>
                  </a:lnSpc>
                  <a:spcBef>
                    <a:spcPts val="0"/>
                  </a:spcBef>
                  <a:spcAft>
                    <a:spcPts val="1200"/>
                  </a:spcAft>
                  <a:buFont typeface="Arial" pitchFamily="34" charset="0"/>
                  <a:buChar char="•"/>
                </a:pPr>
                <a:r>
                  <a:rPr lang="en-US" sz="1600" dirty="0">
                    <a:solidFill>
                      <a:srgbClr val="002060"/>
                    </a:solidFill>
                    <a:latin typeface="Georgia" pitchFamily="18" charset="0"/>
                  </a:rPr>
                  <a:t>For this reason, validity shrinkage should decrease when you have high-validity predictors (because high-validity predictors increase </a:t>
                </a:r>
                <a14:m>
                  <m:oMath xmlns:m="http://schemas.openxmlformats.org/officeDocument/2006/math">
                    <m:sSup>
                      <m:sSupPr>
                        <m:ctrlPr>
                          <a:rPr lang="en-US" sz="1600" i="1">
                            <a:solidFill>
                              <a:srgbClr val="002060"/>
                            </a:solidFill>
                            <a:latin typeface="Cambria Math" panose="02040503050406030204" pitchFamily="18" charset="0"/>
                          </a:rPr>
                        </m:ctrlPr>
                      </m:sSupPr>
                      <m:e>
                        <m:r>
                          <a:rPr lang="en-US" sz="1600">
                            <a:solidFill>
                              <a:srgbClr val="002060"/>
                            </a:solidFill>
                            <a:latin typeface="Cambria Math"/>
                          </a:rPr>
                          <m:t>𝑅</m:t>
                        </m:r>
                      </m:e>
                      <m:sup>
                        <m:r>
                          <a:rPr lang="en-US" sz="1600">
                            <a:solidFill>
                              <a:srgbClr val="002060"/>
                            </a:solidFill>
                            <a:latin typeface="Cambria Math"/>
                          </a:rPr>
                          <m:t>2</m:t>
                        </m:r>
                      </m:sup>
                    </m:sSup>
                  </m:oMath>
                </a14:m>
                <a:r>
                  <a:rPr lang="en-US" sz="1600" dirty="0">
                    <a:solidFill>
                      <a:srgbClr val="002060"/>
                    </a:solidFill>
                    <a:latin typeface="Georgia" pitchFamily="18" charset="0"/>
                  </a:rPr>
                  <a:t>). </a:t>
                </a:r>
              </a:p>
              <a:p>
                <a:pPr marL="800100" lvl="1" indent="-342900">
                  <a:lnSpc>
                    <a:spcPct val="107000"/>
                  </a:lnSpc>
                  <a:spcBef>
                    <a:spcPts val="0"/>
                  </a:spcBef>
                  <a:spcAft>
                    <a:spcPts val="1200"/>
                  </a:spcAft>
                  <a:buFont typeface="Arial" pitchFamily="34" charset="0"/>
                  <a:buChar char="•"/>
                </a:pPr>
                <a:r>
                  <a:rPr lang="en-US" sz="1600" dirty="0">
                    <a:solidFill>
                      <a:srgbClr val="002060"/>
                    </a:solidFill>
                    <a:latin typeface="Georgia" pitchFamily="18" charset="0"/>
                  </a:rPr>
                  <a:t>Likewise, diversity shrinkage should decrease when you have high-impact predictors (because high-impact predictors increase </a:t>
                </a:r>
                <a14:m>
                  <m:oMath xmlns:m="http://schemas.openxmlformats.org/officeDocument/2006/math">
                    <m:sSup>
                      <m:sSupPr>
                        <m:ctrlPr>
                          <a:rPr lang="en-US" sz="1600" i="1">
                            <a:solidFill>
                              <a:srgbClr val="002060"/>
                            </a:solidFill>
                            <a:latin typeface="Cambria Math" panose="02040503050406030204" pitchFamily="18" charset="0"/>
                          </a:rPr>
                        </m:ctrlPr>
                      </m:sSupPr>
                      <m:e>
                        <m:r>
                          <a:rPr lang="en-US" sz="1600">
                            <a:solidFill>
                              <a:srgbClr val="002060"/>
                            </a:solidFill>
                            <a:latin typeface="Cambria Math"/>
                          </a:rPr>
                          <m:t>𝑅</m:t>
                        </m:r>
                      </m:e>
                      <m:sup>
                        <m:r>
                          <a:rPr lang="en-US" sz="1600">
                            <a:solidFill>
                              <a:srgbClr val="002060"/>
                            </a:solidFill>
                            <a:latin typeface="Cambria Math"/>
                          </a:rPr>
                          <m:t>2</m:t>
                        </m:r>
                      </m:sup>
                    </m:sSup>
                  </m:oMath>
                </a14:m>
                <a:r>
                  <a:rPr lang="en-US" sz="1600" dirty="0">
                    <a:solidFill>
                      <a:srgbClr val="002060"/>
                    </a:solidFill>
                    <a:latin typeface="Georgia" pitchFamily="18" charset="0"/>
                  </a:rPr>
                  <a:t> for predicting race). Conversely, low impact predictors would increase diversity shrinkage.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4" y="1028700"/>
                <a:ext cx="8226425" cy="3563542"/>
              </a:xfrm>
              <a:blipFill rotWithShape="1">
                <a:blip r:embed="rId4"/>
                <a:stretch>
                  <a:fillRect l="-1038" t="-1370"/>
                </a:stretch>
              </a:blipFill>
            </p:spPr>
            <p:txBody>
              <a:bodyPr/>
              <a:lstStyle/>
              <a:p>
                <a:r>
                  <a:rPr lang="en-US">
                    <a:noFill/>
                  </a:rPr>
                  <a:t> </a:t>
                </a:r>
              </a:p>
            </p:txBody>
          </p:sp>
        </mc:Fallback>
      </mc:AlternateContent>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34</a:t>
            </a:fld>
            <a:endParaRPr lang="en-US" altLang="en-US" sz="1400" dirty="0">
              <a:solidFill>
                <a:srgbClr val="002060"/>
              </a:solidFill>
            </a:endParaRPr>
          </a:p>
        </p:txBody>
      </p:sp>
    </p:spTree>
    <p:extLst>
      <p:ext uri="{BB962C8B-B14F-4D97-AF65-F5344CB8AC3E}">
        <p14:creationId xmlns:p14="http://schemas.microsoft.com/office/powerpoint/2010/main" val="250186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Summary of Findings (4)</a:t>
            </a:r>
          </a:p>
        </p:txBody>
      </p:sp>
      <p:sp>
        <p:nvSpPr>
          <p:cNvPr id="2" name="Content Placeholder 1"/>
          <p:cNvSpPr>
            <a:spLocks noGrp="1"/>
          </p:cNvSpPr>
          <p:nvPr>
            <p:ph idx="1"/>
          </p:nvPr>
        </p:nvSpPr>
        <p:spPr>
          <a:xfrm>
            <a:off x="304801" y="1028700"/>
            <a:ext cx="8534399" cy="356354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a:lnSpc>
                <a:spcPct val="107000"/>
              </a:lnSpc>
              <a:spcBef>
                <a:spcPts val="0"/>
              </a:spcBef>
              <a:spcAft>
                <a:spcPts val="1800"/>
              </a:spcAft>
              <a:buFont typeface="Arial" pitchFamily="34" charset="0"/>
              <a:buChar char="•"/>
            </a:pPr>
            <a:r>
              <a:rPr lang="en-US" sz="2400" dirty="0">
                <a:solidFill>
                  <a:srgbClr val="002060"/>
                </a:solidFill>
                <a:latin typeface="Georgia" pitchFamily="18" charset="0"/>
              </a:rPr>
              <a:t>Pareto-optimal weights typically outperform unit weights. </a:t>
            </a:r>
          </a:p>
          <a:p>
            <a:pPr marL="800100" lvl="1" indent="-342900">
              <a:lnSpc>
                <a:spcPct val="107000"/>
              </a:lnSpc>
              <a:spcBef>
                <a:spcPts val="0"/>
              </a:spcBef>
              <a:spcAft>
                <a:spcPts val="1200"/>
              </a:spcAft>
              <a:buFont typeface="Arial" pitchFamily="34" charset="0"/>
              <a:buChar char="•"/>
            </a:pPr>
            <a:r>
              <a:rPr lang="en-US" sz="1800" dirty="0">
                <a:solidFill>
                  <a:srgbClr val="002060"/>
                </a:solidFill>
                <a:latin typeface="Georgia" pitchFamily="18" charset="0"/>
              </a:rPr>
              <a:t>Pareto-optimal weights generally (but not always) yield equal or greater job performance outcomes than unit-weights (even after accounting for shrinkage; when calibration sample size is N ≥ 100</a:t>
            </a:r>
            <a:r>
              <a:rPr lang="en-US" sz="1800" dirty="0" smtClean="0">
                <a:solidFill>
                  <a:srgbClr val="002060"/>
                </a:solidFill>
                <a:latin typeface="Georgia" pitchFamily="18" charset="0"/>
              </a:rPr>
              <a:t>) </a:t>
            </a:r>
          </a:p>
          <a:p>
            <a:pPr marL="800100" lvl="1" indent="-342900">
              <a:lnSpc>
                <a:spcPct val="107000"/>
              </a:lnSpc>
              <a:spcBef>
                <a:spcPts val="0"/>
              </a:spcBef>
              <a:spcAft>
                <a:spcPts val="1200"/>
              </a:spcAft>
              <a:buFont typeface="Arial" pitchFamily="34" charset="0"/>
              <a:buChar char="•"/>
            </a:pPr>
            <a:r>
              <a:rPr lang="en-US" sz="1800" dirty="0" smtClean="0">
                <a:solidFill>
                  <a:srgbClr val="002060"/>
                </a:solidFill>
                <a:latin typeface="Georgia" pitchFamily="18" charset="0"/>
              </a:rPr>
              <a:t>Pareto </a:t>
            </a:r>
            <a:r>
              <a:rPr lang="en-US" sz="1800" dirty="0">
                <a:solidFill>
                  <a:srgbClr val="002060"/>
                </a:solidFill>
                <a:latin typeface="Georgia" pitchFamily="18" charset="0"/>
              </a:rPr>
              <a:t>weights can typically yield greater diversity outcomes compared to unit weights, at no cost in terms of job performance. </a:t>
            </a:r>
            <a:endParaRPr lang="en-US" sz="1800" dirty="0" smtClean="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35</a:t>
            </a:fld>
            <a:endParaRPr lang="en-US" altLang="en-US" sz="1400" dirty="0">
              <a:solidFill>
                <a:srgbClr val="002060"/>
              </a:solidFill>
            </a:endParaRPr>
          </a:p>
        </p:txBody>
      </p:sp>
    </p:spTree>
    <p:extLst>
      <p:ext uri="{BB962C8B-B14F-4D97-AF65-F5344CB8AC3E}">
        <p14:creationId xmlns:p14="http://schemas.microsoft.com/office/powerpoint/2010/main" val="3891381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Summary of Findings (4)</a:t>
            </a:r>
          </a:p>
        </p:txBody>
      </p:sp>
      <p:sp>
        <p:nvSpPr>
          <p:cNvPr id="2" name="Content Placeholder 1"/>
          <p:cNvSpPr>
            <a:spLocks noGrp="1"/>
          </p:cNvSpPr>
          <p:nvPr>
            <p:ph idx="1"/>
          </p:nvPr>
        </p:nvSpPr>
        <p:spPr>
          <a:xfrm>
            <a:off x="304801" y="1028700"/>
            <a:ext cx="8534399" cy="356354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a:lnSpc>
                <a:spcPct val="107000"/>
              </a:lnSpc>
              <a:spcBef>
                <a:spcPts val="0"/>
              </a:spcBef>
              <a:spcAft>
                <a:spcPts val="1800"/>
              </a:spcAft>
              <a:buFont typeface="Arial" pitchFamily="34" charset="0"/>
              <a:buChar char="•"/>
            </a:pPr>
            <a:r>
              <a:rPr lang="en-US" sz="2400" dirty="0">
                <a:solidFill>
                  <a:srgbClr val="002060"/>
                </a:solidFill>
                <a:latin typeface="Georgia" pitchFamily="18" charset="0"/>
              </a:rPr>
              <a:t>Pareto-optimal weights typically outperform unit weights. </a:t>
            </a:r>
          </a:p>
          <a:p>
            <a:pPr marL="800100" lvl="1" indent="-342900">
              <a:lnSpc>
                <a:spcPct val="107000"/>
              </a:lnSpc>
              <a:spcBef>
                <a:spcPts val="0"/>
              </a:spcBef>
              <a:spcAft>
                <a:spcPts val="1200"/>
              </a:spcAft>
              <a:buFont typeface="Arial" pitchFamily="34" charset="0"/>
              <a:buChar char="•"/>
            </a:pPr>
            <a:r>
              <a:rPr lang="en-US" sz="1800" dirty="0" smtClean="0">
                <a:solidFill>
                  <a:srgbClr val="002060"/>
                </a:solidFill>
                <a:latin typeface="Georgia" pitchFamily="18" charset="0"/>
              </a:rPr>
              <a:t>Further</a:t>
            </a:r>
            <a:r>
              <a:rPr lang="en-US" sz="1800" dirty="0">
                <a:solidFill>
                  <a:srgbClr val="002060"/>
                </a:solidFill>
                <a:latin typeface="Georgia" pitchFamily="18" charset="0"/>
              </a:rPr>
              <a:t>, if practitioners are willing to sacrifice a moderate amount of job performance (e.g., using R = .50, instead of unit-weighted R = .58 [with </a:t>
            </a:r>
            <a:r>
              <a:rPr lang="en-US" sz="1800" dirty="0" err="1">
                <a:solidFill>
                  <a:srgbClr val="002060"/>
                </a:solidFill>
                <a:latin typeface="Georgia" pitchFamily="18" charset="0"/>
              </a:rPr>
              <a:t>Bobko</a:t>
            </a:r>
            <a:r>
              <a:rPr lang="en-US" sz="1800" dirty="0">
                <a:solidFill>
                  <a:srgbClr val="002060"/>
                </a:solidFill>
                <a:latin typeface="Georgia" pitchFamily="18" charset="0"/>
              </a:rPr>
              <a:t>-Roth predictors]), usually a notably greater diversity outcome can be achieved (e.g., AI ratio = .78, instead of unit-weighted AI ratio = .63 [with </a:t>
            </a:r>
            <a:r>
              <a:rPr lang="en-US" sz="1800" dirty="0" err="1">
                <a:solidFill>
                  <a:srgbClr val="002060"/>
                </a:solidFill>
                <a:latin typeface="Georgia" pitchFamily="18" charset="0"/>
              </a:rPr>
              <a:t>Bobko</a:t>
            </a:r>
            <a:r>
              <a:rPr lang="en-US" sz="1800" dirty="0">
                <a:solidFill>
                  <a:srgbClr val="002060"/>
                </a:solidFill>
                <a:latin typeface="Georgia" pitchFamily="18" charset="0"/>
              </a:rPr>
              <a:t>-Roth predictors]) by using Pareto weights. </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36</a:t>
            </a:fld>
            <a:endParaRPr lang="en-US" altLang="en-US" sz="1400" dirty="0">
              <a:solidFill>
                <a:srgbClr val="002060"/>
              </a:solidFill>
            </a:endParaRPr>
          </a:p>
        </p:txBody>
      </p:sp>
    </p:spTree>
    <p:extLst>
      <p:ext uri="{BB962C8B-B14F-4D97-AF65-F5344CB8AC3E}">
        <p14:creationId xmlns:p14="http://schemas.microsoft.com/office/powerpoint/2010/main" val="58914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a:xfrm>
            <a:off x="457204" y="205981"/>
            <a:ext cx="8226425" cy="613170"/>
          </a:xfrm>
        </p:spPr>
        <p:txBody>
          <a:bodyPr/>
          <a:lstStyle/>
          <a:p>
            <a:r>
              <a:rPr lang="en-US" altLang="en-US" sz="3600" dirty="0">
                <a:solidFill>
                  <a:srgbClr val="002060"/>
                </a:solidFill>
                <a:latin typeface="Georgia" pitchFamily="18" charset="0"/>
              </a:rPr>
              <a:t>Implications</a:t>
            </a:r>
            <a:endParaRPr lang="en-US" altLang="en-US" sz="3600" dirty="0" smtClean="0">
              <a:solidFill>
                <a:srgbClr val="002060"/>
              </a:solidFill>
              <a:latin typeface="Georgia" pitchFamily="18" charset="0"/>
            </a:endParaRPr>
          </a:p>
        </p:txBody>
      </p:sp>
      <p:sp>
        <p:nvSpPr>
          <p:cNvPr id="2" name="Content Placeholder 1"/>
          <p:cNvSpPr>
            <a:spLocks noGrp="1"/>
          </p:cNvSpPr>
          <p:nvPr>
            <p:ph idx="1"/>
          </p:nvPr>
        </p:nvSpPr>
        <p:spPr>
          <a:xfrm>
            <a:off x="304801" y="895350"/>
            <a:ext cx="8534399" cy="369689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marL="0" indent="0"/>
            <a:r>
              <a:rPr lang="en-US" altLang="en-US" sz="2000" b="1" dirty="0">
                <a:solidFill>
                  <a:srgbClr val="002060"/>
                </a:solidFill>
                <a:latin typeface="Georgia" pitchFamily="18" charset="0"/>
              </a:rPr>
              <a:t>R Package – </a:t>
            </a:r>
            <a:r>
              <a:rPr lang="en-US" altLang="en-US" sz="2000" b="1" dirty="0" err="1" smtClean="0">
                <a:solidFill>
                  <a:srgbClr val="002060"/>
                </a:solidFill>
                <a:latin typeface="Georgia" pitchFamily="18" charset="0"/>
              </a:rPr>
              <a:t>ParetoR</a:t>
            </a:r>
            <a:endParaRPr lang="en-US" altLang="en-US" sz="2000" b="1"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37</a:t>
            </a:fld>
            <a:endParaRPr lang="en-US" altLang="en-US" sz="1400" dirty="0">
              <a:solidFill>
                <a:srgbClr val="002060"/>
              </a:solidFill>
            </a:endParaRPr>
          </a:p>
        </p:txBody>
      </p:sp>
      <p:sp>
        <p:nvSpPr>
          <p:cNvPr id="6" name="TextBox 5"/>
          <p:cNvSpPr txBox="1"/>
          <p:nvPr/>
        </p:nvSpPr>
        <p:spPr>
          <a:xfrm>
            <a:off x="1143000" y="1307068"/>
            <a:ext cx="6858000" cy="578882"/>
          </a:xfrm>
          <a:prstGeom prst="roundRect">
            <a:avLst/>
          </a:prstGeom>
          <a:solidFill>
            <a:srgbClr val="99FFCC"/>
          </a:solidFill>
        </p:spPr>
        <p:style>
          <a:lnRef idx="2">
            <a:schemeClr val="accent4"/>
          </a:lnRef>
          <a:fillRef idx="1">
            <a:schemeClr val="lt1"/>
          </a:fillRef>
          <a:effectRef idx="0">
            <a:schemeClr val="accent4"/>
          </a:effectRef>
          <a:fontRef idx="minor">
            <a:schemeClr val="dk1"/>
          </a:fontRef>
        </p:style>
        <p:txBody>
          <a:bodyPr wrap="square">
            <a:spAutoFit/>
          </a:bodyPr>
          <a:lstStyle/>
          <a:p>
            <a:pPr indent="-342900" eaLnBrk="1" hangingPunct="1">
              <a:buClr>
                <a:srgbClr val="000000"/>
              </a:buClr>
              <a:buSzPct val="100000"/>
              <a:buFont typeface="Times New Roman" panose="02020603050405020304" pitchFamily="18" charset="0"/>
              <a:buNone/>
              <a:defRPr/>
            </a:pPr>
            <a:r>
              <a:rPr lang="en-US" sz="1400" dirty="0">
                <a:solidFill>
                  <a:srgbClr val="002060"/>
                </a:solidFill>
                <a:latin typeface="Loma" pitchFamily="34" charset="-34"/>
                <a:cs typeface="Loma" pitchFamily="34" charset="-34"/>
              </a:rPr>
              <a:t>library(‘devtools’)</a:t>
            </a:r>
          </a:p>
          <a:p>
            <a:pPr indent="-342900" eaLnBrk="1" hangingPunct="1">
              <a:buClr>
                <a:srgbClr val="000000"/>
              </a:buClr>
              <a:buSzPct val="100000"/>
              <a:buFont typeface="Times New Roman" panose="02020603050405020304" pitchFamily="18" charset="0"/>
              <a:buNone/>
              <a:defRPr/>
            </a:pPr>
            <a:r>
              <a:rPr lang="en-US" sz="1400" dirty="0">
                <a:solidFill>
                  <a:srgbClr val="002060"/>
                </a:solidFill>
                <a:latin typeface="Loma" pitchFamily="34" charset="-34"/>
                <a:cs typeface="Loma" pitchFamily="34" charset="-34"/>
              </a:rPr>
              <a:t>install_github(‘Diversity-</a:t>
            </a:r>
            <a:r>
              <a:rPr lang="en-US" sz="1400" dirty="0" err="1">
                <a:solidFill>
                  <a:srgbClr val="002060"/>
                </a:solidFill>
                <a:latin typeface="Loma" pitchFamily="34" charset="-34"/>
                <a:cs typeface="Loma" pitchFamily="34" charset="-34"/>
              </a:rPr>
              <a:t>ParetoOptimal</a:t>
            </a:r>
            <a:r>
              <a:rPr lang="en-US" sz="1400" dirty="0">
                <a:solidFill>
                  <a:srgbClr val="002060"/>
                </a:solidFill>
                <a:latin typeface="Loma" pitchFamily="34" charset="-34"/>
                <a:cs typeface="Loma" pitchFamily="34" charset="-34"/>
              </a:rPr>
              <a:t>/</a:t>
            </a:r>
            <a:r>
              <a:rPr lang="en-US" sz="1400" dirty="0" err="1">
                <a:solidFill>
                  <a:srgbClr val="002060"/>
                </a:solidFill>
                <a:latin typeface="Loma" pitchFamily="34" charset="-34"/>
                <a:cs typeface="Loma" pitchFamily="34" charset="-34"/>
              </a:rPr>
              <a:t>ParetoR</a:t>
            </a:r>
            <a:r>
              <a:rPr lang="en-US" sz="1400" dirty="0">
                <a:solidFill>
                  <a:srgbClr val="002060"/>
                </a:solidFill>
                <a:latin typeface="Loma" pitchFamily="34" charset="-34"/>
                <a:cs typeface="Loma" pitchFamily="34" charset="-34"/>
              </a:rPr>
              <a:t>’)</a:t>
            </a:r>
          </a:p>
        </p:txBody>
      </p:sp>
      <p:sp>
        <p:nvSpPr>
          <p:cNvPr id="7" name="TextBox 6"/>
          <p:cNvSpPr txBox="1"/>
          <p:nvPr/>
        </p:nvSpPr>
        <p:spPr>
          <a:xfrm>
            <a:off x="1143000" y="1934527"/>
            <a:ext cx="6858000" cy="408623"/>
          </a:xfrm>
          <a:prstGeom prst="round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indent="-342900" eaLnBrk="1" hangingPunct="1">
              <a:buClr>
                <a:srgbClr val="000000"/>
              </a:buClr>
              <a:buSzPct val="100000"/>
              <a:buFont typeface="Times New Roman" panose="02020603050405020304" pitchFamily="18" charset="0"/>
              <a:buNone/>
              <a:defRPr/>
            </a:pPr>
            <a:r>
              <a:rPr lang="en-US" u="sng" dirty="0">
                <a:solidFill>
                  <a:srgbClr val="0070C0"/>
                </a:solidFill>
                <a:latin typeface="Georgia" panose="02040502050405020303" pitchFamily="18" charset="0"/>
                <a:cs typeface="Lucida Sans" panose="020B0602040502020204" pitchFamily="34" charset="0"/>
              </a:rPr>
              <a:t>https://github.com/Diversity-ParetoOptimal/ParetoR</a:t>
            </a:r>
          </a:p>
        </p:txBody>
      </p:sp>
      <p:pic>
        <p:nvPicPr>
          <p:cNvPr id="8" name="Picture 12" descr="Screen Clipping"/>
          <p:cNvPicPr>
            <a:picLocks noChangeAspect="1"/>
          </p:cNvPicPr>
          <p:nvPr/>
        </p:nvPicPr>
        <p:blipFill>
          <a:blip r:embed="rId4">
            <a:extLst>
              <a:ext uri="{28A0092B-C50C-407E-A947-70E740481C1C}">
                <a14:useLocalDpi xmlns:a14="http://schemas.microsoft.com/office/drawing/2010/main" val="0"/>
              </a:ext>
            </a:extLst>
          </a:blip>
          <a:srcRect t="52222"/>
          <a:stretch>
            <a:fillRect/>
          </a:stretch>
        </p:blipFill>
        <p:spPr bwMode="auto">
          <a:xfrm>
            <a:off x="2209800" y="2419350"/>
            <a:ext cx="4800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416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a:xfrm>
            <a:off x="457204" y="205981"/>
            <a:ext cx="8226425" cy="613170"/>
          </a:xfrm>
        </p:spPr>
        <p:txBody>
          <a:bodyPr/>
          <a:lstStyle/>
          <a:p>
            <a:r>
              <a:rPr lang="en-US" altLang="en-US" sz="3600" dirty="0">
                <a:solidFill>
                  <a:srgbClr val="002060"/>
                </a:solidFill>
                <a:latin typeface="Georgia" pitchFamily="18" charset="0"/>
              </a:rPr>
              <a:t>Implications</a:t>
            </a:r>
            <a:endParaRPr lang="en-US" altLang="en-US" sz="3600" dirty="0" smtClean="0">
              <a:solidFill>
                <a:srgbClr val="002060"/>
              </a:solidFill>
              <a:latin typeface="Georgia" pitchFamily="18" charset="0"/>
            </a:endParaRPr>
          </a:p>
        </p:txBody>
      </p:sp>
      <p:sp>
        <p:nvSpPr>
          <p:cNvPr id="2" name="Content Placeholder 1"/>
          <p:cNvSpPr>
            <a:spLocks noGrp="1"/>
          </p:cNvSpPr>
          <p:nvPr>
            <p:ph idx="1"/>
          </p:nvPr>
        </p:nvSpPr>
        <p:spPr>
          <a:xfrm>
            <a:off x="304801" y="895350"/>
            <a:ext cx="8534399" cy="369689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a:buFont typeface="Arial" pitchFamily="34" charset="0"/>
              <a:buChar char="•"/>
            </a:pPr>
            <a:r>
              <a:rPr lang="en-US" altLang="en-US" sz="2000" b="1" dirty="0" smtClean="0">
                <a:solidFill>
                  <a:srgbClr val="002060"/>
                </a:solidFill>
                <a:latin typeface="Georgia" pitchFamily="18" charset="0"/>
              </a:rPr>
              <a:t>Pareto-Optimal </a:t>
            </a:r>
            <a:r>
              <a:rPr lang="en-US" altLang="en-US" sz="2000" b="1" dirty="0" err="1" smtClean="0">
                <a:solidFill>
                  <a:srgbClr val="002060"/>
                </a:solidFill>
                <a:latin typeface="Georgia" pitchFamily="18" charset="0"/>
              </a:rPr>
              <a:t>ShinyApp</a:t>
            </a:r>
            <a:r>
              <a:rPr lang="en-US" altLang="en-US" sz="2000" b="1" dirty="0" smtClean="0">
                <a:solidFill>
                  <a:srgbClr val="002060"/>
                </a:solidFill>
                <a:latin typeface="Georgia" pitchFamily="18" charset="0"/>
              </a:rPr>
              <a:t> </a:t>
            </a:r>
            <a:r>
              <a:rPr lang="en-US" altLang="en-US" sz="1800" b="1" dirty="0" smtClean="0">
                <a:solidFill>
                  <a:srgbClr val="002060"/>
                </a:solidFill>
                <a:latin typeface="Georgia" pitchFamily="18" charset="0"/>
              </a:rPr>
              <a:t>– click-and-point </a:t>
            </a:r>
            <a:r>
              <a:rPr lang="en-US" altLang="en-US" sz="1800" b="1" dirty="0">
                <a:solidFill>
                  <a:srgbClr val="002060"/>
                </a:solidFill>
                <a:latin typeface="Georgia" pitchFamily="18" charset="0"/>
              </a:rPr>
              <a:t>w</a:t>
            </a:r>
            <a:r>
              <a:rPr lang="en-US" altLang="en-US" sz="1800" b="1" dirty="0" smtClean="0">
                <a:solidFill>
                  <a:srgbClr val="002060"/>
                </a:solidFill>
                <a:latin typeface="Georgia" pitchFamily="18" charset="0"/>
              </a:rPr>
              <a:t>eb </a:t>
            </a:r>
            <a:r>
              <a:rPr lang="en-US" altLang="en-US" sz="1800" b="1" dirty="0">
                <a:solidFill>
                  <a:srgbClr val="002060"/>
                </a:solidFill>
                <a:latin typeface="Georgia" pitchFamily="18" charset="0"/>
              </a:rPr>
              <a:t>a</a:t>
            </a:r>
            <a:r>
              <a:rPr lang="en-US" altLang="en-US" sz="1800" b="1" dirty="0" smtClean="0">
                <a:solidFill>
                  <a:srgbClr val="002060"/>
                </a:solidFill>
                <a:latin typeface="Georgia" pitchFamily="18" charset="0"/>
              </a:rPr>
              <a:t>pplication</a:t>
            </a:r>
            <a:endParaRPr lang="en-US" altLang="en-US" sz="1800" b="1" dirty="0">
              <a:solidFill>
                <a:srgbClr val="002060"/>
              </a:solidFill>
              <a:latin typeface="Georgia" pitchFamily="18" charset="0"/>
            </a:endParaRP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38</a:t>
            </a:fld>
            <a:endParaRPr lang="en-US" altLang="en-US" sz="1400" dirty="0">
              <a:solidFill>
                <a:srgbClr val="002060"/>
              </a:solidFill>
            </a:endParaRPr>
          </a:p>
        </p:txBody>
      </p:sp>
      <p:sp>
        <p:nvSpPr>
          <p:cNvPr id="9" name="TextBox 8"/>
          <p:cNvSpPr txBox="1"/>
          <p:nvPr/>
        </p:nvSpPr>
        <p:spPr>
          <a:xfrm>
            <a:off x="1219200" y="1276350"/>
            <a:ext cx="6858000" cy="442674"/>
          </a:xfrm>
          <a:prstGeom prst="roundRect">
            <a:avLst/>
          </a:prstGeom>
          <a:solidFill>
            <a:srgbClr val="66FFFF"/>
          </a:solidFill>
        </p:spPr>
        <p:style>
          <a:lnRef idx="2">
            <a:schemeClr val="accent4"/>
          </a:lnRef>
          <a:fillRef idx="1">
            <a:schemeClr val="lt1"/>
          </a:fillRef>
          <a:effectRef idx="0">
            <a:schemeClr val="accent4"/>
          </a:effectRef>
          <a:fontRef idx="minor">
            <a:schemeClr val="dk1"/>
          </a:fontRef>
        </p:style>
        <p:txBody>
          <a:bodyPr>
            <a:spAutoFit/>
          </a:bodyPr>
          <a:lstStyle/>
          <a:p>
            <a:pPr indent="-342900" eaLnBrk="1" hangingPunct="1">
              <a:buClr>
                <a:srgbClr val="000000"/>
              </a:buClr>
              <a:buSzPct val="100000"/>
              <a:buFont typeface="Times New Roman" panose="02020603050405020304" pitchFamily="18" charset="0"/>
              <a:buNone/>
              <a:defRPr/>
            </a:pPr>
            <a:r>
              <a:rPr lang="en-US" sz="2000" u="sng" dirty="0">
                <a:solidFill>
                  <a:srgbClr val="0070C0"/>
                </a:solidFill>
                <a:latin typeface="Georgia" panose="02040502050405020303" pitchFamily="18" charset="0"/>
                <a:cs typeface="Lucida Sans" panose="020B0602040502020204" pitchFamily="34" charset="0"/>
              </a:rPr>
              <a:t>https://qchelseasong.shinyapps.io/ParetoR/</a:t>
            </a:r>
          </a:p>
        </p:txBody>
      </p:sp>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809750"/>
            <a:ext cx="6781800" cy="32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85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smtClean="0">
                <a:solidFill>
                  <a:srgbClr val="002060"/>
                </a:solidFill>
                <a:latin typeface="Georgia" pitchFamily="18" charset="0"/>
              </a:rPr>
              <a:t>Conclusion</a:t>
            </a:r>
          </a:p>
        </p:txBody>
      </p:sp>
      <p:sp>
        <p:nvSpPr>
          <p:cNvPr id="2" name="Content Placeholder 1"/>
          <p:cNvSpPr>
            <a:spLocks noGrp="1"/>
          </p:cNvSpPr>
          <p:nvPr>
            <p:ph idx="1"/>
          </p:nvPr>
        </p:nvSpPr>
        <p:spPr>
          <a:xfrm>
            <a:off x="457204" y="1028700"/>
            <a:ext cx="8226425" cy="3563542"/>
          </a:xfrm>
        </p:spPr>
        <p:txBody>
          <a:bodyPr/>
          <a:lstStyle/>
          <a:p>
            <a:pPr marL="0" indent="0">
              <a:spcAft>
                <a:spcPts val="1200"/>
              </a:spcAft>
              <a:buNone/>
            </a:pPr>
            <a:r>
              <a:rPr lang="en-US" altLang="x-none" sz="2400" dirty="0">
                <a:solidFill>
                  <a:srgbClr val="002060"/>
                </a:solidFill>
                <a:latin typeface="Georgia" pitchFamily="18" charset="0"/>
              </a:rPr>
              <a:t>The current work addresses the possibility of diversity shrinkage in Pareto-optimal solutions.</a:t>
            </a:r>
          </a:p>
          <a:p>
            <a:pPr marL="457200" indent="-457200">
              <a:spcAft>
                <a:spcPts val="600"/>
              </a:spcAft>
              <a:buFont typeface="Arial" pitchFamily="34" charset="0"/>
              <a:buChar char="•"/>
            </a:pPr>
            <a:r>
              <a:rPr lang="en-US" altLang="x-none" sz="2000" dirty="0">
                <a:solidFill>
                  <a:srgbClr val="002060"/>
                </a:solidFill>
                <a:latin typeface="Georgia" pitchFamily="18" charset="0"/>
              </a:rPr>
              <a:t>We found evidence for both validity shrinkage and diversity shrinkage.</a:t>
            </a:r>
          </a:p>
          <a:p>
            <a:pPr marL="457200" indent="-457200">
              <a:spcAft>
                <a:spcPts val="600"/>
              </a:spcAft>
              <a:buFont typeface="Arial" pitchFamily="34" charset="0"/>
              <a:buChar char="•"/>
            </a:pPr>
            <a:r>
              <a:rPr lang="en-US" altLang="x-none" sz="2000" dirty="0">
                <a:solidFill>
                  <a:srgbClr val="002060"/>
                </a:solidFill>
                <a:latin typeface="Georgia" pitchFamily="18" charset="0"/>
              </a:rPr>
              <a:t>Despite shrinkage, Pareto weighting often outperforms unit-weighting, especially when calibration sample sizes were above 100.</a:t>
            </a:r>
          </a:p>
          <a:p>
            <a:pPr marL="457200" indent="-457200">
              <a:spcAft>
                <a:spcPts val="600"/>
              </a:spcAft>
              <a:buFont typeface="Arial" pitchFamily="34" charset="0"/>
              <a:buChar char="•"/>
            </a:pPr>
            <a:r>
              <a:rPr lang="en-US" altLang="x-none" sz="2000" dirty="0">
                <a:solidFill>
                  <a:srgbClr val="002060"/>
                </a:solidFill>
                <a:latin typeface="Georgia" pitchFamily="18" charset="0"/>
              </a:rPr>
              <a:t>Some results generalize across both cognitive-</a:t>
            </a:r>
            <a:r>
              <a:rPr lang="en-US" altLang="x-none" sz="2000" dirty="0" err="1">
                <a:solidFill>
                  <a:srgbClr val="002060"/>
                </a:solidFill>
                <a:latin typeface="Georgia" pitchFamily="18" charset="0"/>
              </a:rPr>
              <a:t>noncognitive</a:t>
            </a:r>
            <a:r>
              <a:rPr lang="en-US" altLang="x-none" sz="2000" dirty="0">
                <a:solidFill>
                  <a:srgbClr val="002060"/>
                </a:solidFill>
                <a:latin typeface="Georgia" pitchFamily="18" charset="0"/>
              </a:rPr>
              <a:t> predictor sets and cognitive subtest predictor sets.</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39</a:t>
            </a:fld>
            <a:endParaRPr lang="en-US" altLang="en-US" sz="1400" dirty="0">
              <a:solidFill>
                <a:srgbClr val="002060"/>
              </a:solidFill>
            </a:endParaRPr>
          </a:p>
        </p:txBody>
      </p:sp>
    </p:spTree>
    <p:extLst>
      <p:ext uri="{BB962C8B-B14F-4D97-AF65-F5344CB8AC3E}">
        <p14:creationId xmlns:p14="http://schemas.microsoft.com/office/powerpoint/2010/main" val="3533819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Diversity-Performance Trade-Off</a:t>
            </a:r>
          </a:p>
        </p:txBody>
      </p:sp>
      <p:graphicFrame>
        <p:nvGraphicFramePr>
          <p:cNvPr id="6" name="Diagram 5"/>
          <p:cNvGraphicFramePr/>
          <p:nvPr>
            <p:extLst>
              <p:ext uri="{D42A27DB-BD31-4B8C-83A1-F6EECF244321}">
                <p14:modId xmlns:p14="http://schemas.microsoft.com/office/powerpoint/2010/main" val="1074881137"/>
              </p:ext>
            </p:extLst>
          </p:nvPr>
        </p:nvGraphicFramePr>
        <p:xfrm>
          <a:off x="628650" y="1276351"/>
          <a:ext cx="7886700" cy="2819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4</a:t>
            </a:fld>
            <a:endParaRPr lang="en-US" altLang="en-US" sz="14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itle 2"/>
          <p:cNvSpPr>
            <a:spLocks noGrp="1"/>
          </p:cNvSpPr>
          <p:nvPr>
            <p:ph type="title"/>
          </p:nvPr>
        </p:nvSpPr>
        <p:spPr/>
        <p:txBody>
          <a:bodyPr/>
          <a:lstStyle/>
          <a:p>
            <a:r>
              <a:rPr lang="en-US" altLang="en-US" sz="3600" dirty="0">
                <a:solidFill>
                  <a:srgbClr val="002060"/>
                </a:solidFill>
                <a:latin typeface="Georgia" pitchFamily="18" charset="0"/>
              </a:rPr>
              <a:t>Limitation and Future Direction</a:t>
            </a:r>
            <a:endParaRPr lang="en-US" altLang="en-US" sz="3600" dirty="0" smtClean="0">
              <a:solidFill>
                <a:srgbClr val="002060"/>
              </a:solidFill>
              <a:latin typeface="Georgia" pitchFamily="18" charset="0"/>
            </a:endParaRPr>
          </a:p>
        </p:txBody>
      </p:sp>
      <p:sp>
        <p:nvSpPr>
          <p:cNvPr id="2" name="Content Placeholder 1"/>
          <p:cNvSpPr>
            <a:spLocks noGrp="1"/>
          </p:cNvSpPr>
          <p:nvPr>
            <p:ph idx="1"/>
          </p:nvPr>
        </p:nvSpPr>
        <p:spPr>
          <a:xfrm>
            <a:off x="457204" y="1028700"/>
            <a:ext cx="8226425" cy="3563542"/>
          </a:xfrm>
        </p:spPr>
        <p:txBody>
          <a:bodyPr/>
          <a:lstStyle/>
          <a:p>
            <a:pPr marL="457200" indent="-457200">
              <a:spcAft>
                <a:spcPts val="1800"/>
              </a:spcAft>
              <a:buFont typeface="Arial" pitchFamily="34" charset="0"/>
              <a:buChar char="•"/>
            </a:pPr>
            <a:r>
              <a:rPr lang="en-US" altLang="en-US" sz="2400" dirty="0">
                <a:solidFill>
                  <a:srgbClr val="002060"/>
                </a:solidFill>
                <a:latin typeface="Georgia" pitchFamily="18" charset="0"/>
              </a:rPr>
              <a:t>Future studies can systematically manipulate number of predictors (k).</a:t>
            </a:r>
          </a:p>
          <a:p>
            <a:pPr marL="457200" indent="-457200">
              <a:spcAft>
                <a:spcPts val="600"/>
              </a:spcAft>
              <a:buFont typeface="Arial" pitchFamily="34" charset="0"/>
              <a:buChar char="•"/>
            </a:pPr>
            <a:r>
              <a:rPr lang="en-US" altLang="en-US" sz="2400" dirty="0">
                <a:solidFill>
                  <a:srgbClr val="002060"/>
                </a:solidFill>
                <a:latin typeface="Georgia" pitchFamily="18" charset="0"/>
              </a:rPr>
              <a:t>Shrinkage formulas: Do shrinkage formulas from OLS apply to Pareto-optimal weighting?</a:t>
            </a:r>
          </a:p>
          <a:p>
            <a:pPr marL="857250" lvl="1" indent="-457200">
              <a:spcAft>
                <a:spcPts val="600"/>
              </a:spcAft>
              <a:buFont typeface="Arial" pitchFamily="34" charset="0"/>
              <a:buChar char="•"/>
            </a:pPr>
            <a:r>
              <a:rPr lang="en-US" altLang="en-US" sz="2000" dirty="0">
                <a:solidFill>
                  <a:srgbClr val="002060"/>
                </a:solidFill>
                <a:latin typeface="Georgia" pitchFamily="18" charset="0"/>
              </a:rPr>
              <a:t>If not, how should we estimate validity and diversity shrinkage for Pareto-optimal weighting?</a:t>
            </a:r>
          </a:p>
          <a:p>
            <a:pPr marL="857250" lvl="1" indent="-457200">
              <a:spcAft>
                <a:spcPts val="1800"/>
              </a:spcAft>
              <a:buFont typeface="Arial" pitchFamily="34" charset="0"/>
              <a:buChar char="•"/>
            </a:pPr>
            <a:r>
              <a:rPr lang="en-US" altLang="en-US" sz="2000" dirty="0">
                <a:solidFill>
                  <a:srgbClr val="002060"/>
                </a:solidFill>
                <a:latin typeface="Georgia" pitchFamily="18" charset="0"/>
              </a:rPr>
              <a:t>What aspects are related to shrinkage in Pareto-optimal weighting?</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40</a:t>
            </a:fld>
            <a:endParaRPr lang="en-US" altLang="en-US" sz="1400" dirty="0">
              <a:solidFill>
                <a:srgbClr val="002060"/>
              </a:solidFill>
            </a:endParaRPr>
          </a:p>
        </p:txBody>
      </p:sp>
    </p:spTree>
    <p:extLst>
      <p:ext uri="{BB962C8B-B14F-4D97-AF65-F5344CB8AC3E}">
        <p14:creationId xmlns:p14="http://schemas.microsoft.com/office/powerpoint/2010/main" val="3967934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41</a:t>
            </a:fld>
            <a:endParaRPr lang="en-US" altLang="en-US" sz="1400" dirty="0">
              <a:solidFill>
                <a:srgbClr val="002060"/>
              </a:solidFill>
            </a:endParaRPr>
          </a:p>
        </p:txBody>
      </p:sp>
      <p:sp>
        <p:nvSpPr>
          <p:cNvPr id="8" name="Title 1"/>
          <p:cNvSpPr>
            <a:spLocks noGrp="1"/>
          </p:cNvSpPr>
          <p:nvPr>
            <p:ph type="ctrTitle"/>
          </p:nvPr>
        </p:nvSpPr>
        <p:spPr>
          <a:xfrm>
            <a:off x="685800" y="895350"/>
            <a:ext cx="7772400" cy="633014"/>
          </a:xfrm>
        </p:spPr>
        <p:txBody>
          <a:bodyPr>
            <a:noAutofit/>
          </a:bodyPr>
          <a:lstStyle/>
          <a:p>
            <a:pPr>
              <a:spcBef>
                <a:spcPts val="0"/>
              </a:spcBef>
              <a:spcAft>
                <a:spcPts val="0"/>
              </a:spcAft>
            </a:pPr>
            <a:r>
              <a:rPr lang="en-US" sz="4000" b="1" dirty="0" smtClean="0">
                <a:solidFill>
                  <a:srgbClr val="002060"/>
                </a:solidFill>
                <a:latin typeface="Georgia" pitchFamily="18" charset="0"/>
              </a:rPr>
              <a:t>Study 2 </a:t>
            </a:r>
            <a:endParaRPr lang="en-US" sz="2800" b="1" dirty="0">
              <a:solidFill>
                <a:srgbClr val="002060"/>
              </a:solidFill>
              <a:latin typeface="Georgia" pitchFamily="18" charset="0"/>
            </a:endParaRPr>
          </a:p>
        </p:txBody>
      </p:sp>
      <p:sp>
        <p:nvSpPr>
          <p:cNvPr id="5" name="Title 1"/>
          <p:cNvSpPr txBox="1">
            <a:spLocks/>
          </p:cNvSpPr>
          <p:nvPr/>
        </p:nvSpPr>
        <p:spPr bwMode="auto">
          <a:xfrm>
            <a:off x="304800" y="1943100"/>
            <a:ext cx="8610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noAutofit/>
          </a:bodyPr>
          <a:lstStyle>
            <a:lvl1pPr algn="ctr" defTabSz="457200" rtl="0" eaLnBrk="0" fontAlgn="base" hangingPunct="0">
              <a:spcBef>
                <a:spcPct val="0"/>
              </a:spcBef>
              <a:spcAft>
                <a:spcPct val="0"/>
              </a:spcAft>
              <a:buClr>
                <a:srgbClr val="000000"/>
              </a:buClr>
              <a:buSzPct val="100000"/>
              <a:buFont typeface="Times New Roman" pitchFamily="18" charset="0"/>
              <a:defRPr sz="60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a:lstStyle>
          <a:p>
            <a:pPr>
              <a:spcBef>
                <a:spcPts val="0"/>
              </a:spcBef>
              <a:spcAft>
                <a:spcPts val="0"/>
              </a:spcAft>
            </a:pPr>
            <a:r>
              <a:rPr lang="en-US" sz="3200" dirty="0" smtClean="0">
                <a:solidFill>
                  <a:srgbClr val="002060"/>
                </a:solidFill>
                <a:latin typeface="Georgia" pitchFamily="18" charset="0"/>
              </a:rPr>
              <a:t>Development of Pareto-Optimal </a:t>
            </a:r>
          </a:p>
          <a:p>
            <a:pPr>
              <a:spcBef>
                <a:spcPts val="0"/>
              </a:spcBef>
              <a:spcAft>
                <a:spcPts val="0"/>
              </a:spcAft>
            </a:pPr>
            <a:r>
              <a:rPr lang="en-US" sz="3200" dirty="0" smtClean="0">
                <a:solidFill>
                  <a:srgbClr val="002060"/>
                </a:solidFill>
                <a:latin typeface="Georgia" pitchFamily="18" charset="0"/>
              </a:rPr>
              <a:t>Shrinkage Formula:  </a:t>
            </a:r>
          </a:p>
          <a:p>
            <a:pPr>
              <a:spcBef>
                <a:spcPts val="0"/>
              </a:spcBef>
              <a:spcAft>
                <a:spcPts val="0"/>
              </a:spcAft>
            </a:pPr>
            <a:r>
              <a:rPr lang="en-US" sz="3200" dirty="0" smtClean="0">
                <a:solidFill>
                  <a:srgbClr val="002060"/>
                </a:solidFill>
                <a:latin typeface="Georgia" pitchFamily="18" charset="0"/>
              </a:rPr>
              <a:t>Approximation of Diversity Shrinkage from Pareto Weights</a:t>
            </a:r>
            <a:endParaRPr lang="en-US" sz="3200" dirty="0">
              <a:solidFill>
                <a:srgbClr val="002060"/>
              </a:solidFill>
              <a:latin typeface="Georgia" pitchFamily="18" charset="0"/>
            </a:endParaRPr>
          </a:p>
        </p:txBody>
      </p:sp>
    </p:spTree>
    <p:extLst>
      <p:ext uri="{BB962C8B-B14F-4D97-AF65-F5344CB8AC3E}">
        <p14:creationId xmlns:p14="http://schemas.microsoft.com/office/powerpoint/2010/main" val="865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42</a:t>
            </a:fld>
            <a:endParaRPr lang="en-US" altLang="en-US" sz="1400" dirty="0">
              <a:solidFill>
                <a:srgbClr val="002060"/>
              </a:solidFill>
            </a:endParaRPr>
          </a:p>
        </p:txBody>
      </p:sp>
      <p:sp>
        <p:nvSpPr>
          <p:cNvPr id="8" name="Title 2"/>
          <p:cNvSpPr>
            <a:spLocks noGrp="1"/>
          </p:cNvSpPr>
          <p:nvPr>
            <p:ph type="title"/>
          </p:nvPr>
        </p:nvSpPr>
        <p:spPr>
          <a:xfrm>
            <a:off x="457204" y="205980"/>
            <a:ext cx="8226425" cy="854869"/>
          </a:xfrm>
        </p:spPr>
        <p:txBody>
          <a:bodyPr/>
          <a:lstStyle/>
          <a:p>
            <a:r>
              <a:rPr lang="en-US" altLang="en-US" sz="3600" dirty="0" smtClean="0">
                <a:solidFill>
                  <a:srgbClr val="002060"/>
                </a:solidFill>
                <a:latin typeface="Georgia" pitchFamily="18" charset="0"/>
              </a:rPr>
              <a:t>Study 2: Purpose</a:t>
            </a:r>
          </a:p>
        </p:txBody>
      </p:sp>
      <p:sp>
        <p:nvSpPr>
          <p:cNvPr id="9" name="Content Placeholder 1"/>
          <p:cNvSpPr>
            <a:spLocks noGrp="1"/>
          </p:cNvSpPr>
          <p:nvPr>
            <p:ph idx="1"/>
          </p:nvPr>
        </p:nvSpPr>
        <p:spPr>
          <a:xfrm>
            <a:off x="457204" y="1028700"/>
            <a:ext cx="8226425" cy="3563542"/>
          </a:xfrm>
        </p:spPr>
        <p:txBody>
          <a:bodyPr/>
          <a:lstStyle/>
          <a:p>
            <a:pPr marL="400050">
              <a:spcAft>
                <a:spcPts val="1800"/>
              </a:spcAft>
              <a:buFont typeface="Arial" pitchFamily="34" charset="0"/>
              <a:buChar char="•"/>
            </a:pPr>
            <a:r>
              <a:rPr lang="en-US" sz="2400" dirty="0" smtClean="0">
                <a:solidFill>
                  <a:srgbClr val="002060"/>
                </a:solidFill>
                <a:latin typeface="Georgia" pitchFamily="18" charset="0"/>
              </a:rPr>
              <a:t>Develop closed-form </a:t>
            </a:r>
            <a:r>
              <a:rPr lang="en-US" sz="2400" dirty="0">
                <a:solidFill>
                  <a:srgbClr val="002060"/>
                </a:solidFill>
                <a:latin typeface="Georgia" pitchFamily="18" charset="0"/>
              </a:rPr>
              <a:t>equations to approximately correct for validity shrinkage and diversity shrinkage </a:t>
            </a:r>
            <a:r>
              <a:rPr lang="en-US" sz="2400" dirty="0" smtClean="0">
                <a:solidFill>
                  <a:srgbClr val="002060"/>
                </a:solidFill>
                <a:latin typeface="Georgia" pitchFamily="18" charset="0"/>
              </a:rPr>
              <a:t>in Pareto-optimal weighting </a:t>
            </a:r>
          </a:p>
          <a:p>
            <a:pPr marL="400050">
              <a:spcAft>
                <a:spcPts val="1800"/>
              </a:spcAft>
              <a:buFont typeface="Arial" pitchFamily="34" charset="0"/>
              <a:buChar char="•"/>
            </a:pPr>
            <a:r>
              <a:rPr lang="en-US" sz="2400" dirty="0" smtClean="0">
                <a:solidFill>
                  <a:srgbClr val="002060"/>
                </a:solidFill>
                <a:latin typeface="Georgia" pitchFamily="18" charset="0"/>
              </a:rPr>
              <a:t>Evaluate shrinkage </a:t>
            </a:r>
            <a:r>
              <a:rPr lang="en-US" sz="2400" dirty="0">
                <a:solidFill>
                  <a:srgbClr val="002060"/>
                </a:solidFill>
                <a:latin typeface="Georgia" pitchFamily="18" charset="0"/>
              </a:rPr>
              <a:t>formulas </a:t>
            </a:r>
            <a:r>
              <a:rPr lang="en-US" sz="2400" dirty="0" smtClean="0">
                <a:solidFill>
                  <a:srgbClr val="002060"/>
                </a:solidFill>
                <a:latin typeface="Georgia" pitchFamily="18" charset="0"/>
              </a:rPr>
              <a:t>using </a:t>
            </a:r>
            <a:r>
              <a:rPr lang="en-US" sz="2400" dirty="0">
                <a:solidFill>
                  <a:srgbClr val="002060"/>
                </a:solidFill>
                <a:latin typeface="Georgia" pitchFamily="18" charset="0"/>
              </a:rPr>
              <a:t>Monte-Carlo simulation</a:t>
            </a:r>
          </a:p>
        </p:txBody>
      </p:sp>
    </p:spTree>
    <p:extLst>
      <p:ext uri="{BB962C8B-B14F-4D97-AF65-F5344CB8AC3E}">
        <p14:creationId xmlns:p14="http://schemas.microsoft.com/office/powerpoint/2010/main" val="1721899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itle 2"/>
          <p:cNvSpPr>
            <a:spLocks noGrp="1"/>
          </p:cNvSpPr>
          <p:nvPr>
            <p:ph type="title"/>
          </p:nvPr>
        </p:nvSpPr>
        <p:spPr>
          <a:xfrm>
            <a:off x="457204" y="383384"/>
            <a:ext cx="8226425" cy="588169"/>
          </a:xfrm>
        </p:spPr>
        <p:txBody>
          <a:bodyPr/>
          <a:lstStyle/>
          <a:p>
            <a:r>
              <a:rPr lang="en-US" altLang="en-US" sz="3200" dirty="0" smtClean="0">
                <a:solidFill>
                  <a:srgbClr val="002060"/>
                </a:solidFill>
                <a:latin typeface="Georgia" pitchFamily="18" charset="0"/>
              </a:rPr>
              <a:t>Pareto-Optimal Shrinkage Formula: Development</a:t>
            </a:r>
          </a:p>
        </p:txBody>
      </p:sp>
      <p:sp>
        <p:nvSpPr>
          <p:cNvPr id="7" name="Rounded Rectangle 6"/>
          <p:cNvSpPr/>
          <p:nvPr/>
        </p:nvSpPr>
        <p:spPr bwMode="auto">
          <a:xfrm>
            <a:off x="304800" y="1200149"/>
            <a:ext cx="8610600" cy="1066801"/>
          </a:xfrm>
          <a:prstGeom prst="roundRect">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rgbClr val="002060"/>
              </a:solidFill>
              <a:effectLst/>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381000" y="1296674"/>
                <a:ext cx="8440452" cy="861839"/>
              </a:xfrm>
              <a:prstGeom prst="rect">
                <a:avLst/>
              </a:prstGeom>
              <a:noFill/>
              <a:ln w="38100">
                <a:noFill/>
              </a:ln>
            </p:spPr>
            <p:txBody>
              <a:bodyPr wrap="none" rtlCol="0" anchor="t">
                <a:spAutoFit/>
              </a:bodyPr>
              <a:lstStyle/>
              <a:p>
                <a:pPr>
                  <a:spcBef>
                    <a:spcPts val="0"/>
                  </a:spcBef>
                  <a:spcAft>
                    <a:spcPts val="0"/>
                  </a:spcAft>
                </a:pPr>
                <a14:m>
                  <m:oMathPara xmlns:m="http://schemas.openxmlformats.org/officeDocument/2006/math">
                    <m:oMathParaPr>
                      <m:jc m:val="center"/>
                    </m:oMathParaPr>
                    <m:oMath xmlns:m="http://schemas.openxmlformats.org/officeDocument/2006/math">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𝑨𝒅𝒋</m:t>
                          </m:r>
                          <m:r>
                            <a:rPr lang="en-US" sz="2400" b="1" i="1">
                              <a:solidFill>
                                <a:srgbClr val="002060"/>
                              </a:solidFill>
                              <a:latin typeface="Cambria Math"/>
                            </a:rPr>
                            <m:t>.</m:t>
                          </m:r>
                          <m:r>
                            <a:rPr lang="en-US" sz="2400" b="1" i="1">
                              <a:solidFill>
                                <a:srgbClr val="002060"/>
                              </a:solidFill>
                              <a:latin typeface="Cambria Math"/>
                            </a:rPr>
                            <m:t>𝑷</m:t>
                          </m:r>
                        </m:sub>
                      </m:sSub>
                      <m:r>
                        <a:rPr lang="en-US" sz="2400" b="0" i="1">
                          <a:solidFill>
                            <a:srgbClr val="002060"/>
                          </a:solidFill>
                          <a:latin typeface="Cambria Math"/>
                        </a:rPr>
                        <m:t>=</m:t>
                      </m:r>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𝑨𝒅𝒋</m:t>
                          </m:r>
                          <m:r>
                            <a:rPr lang="en-US" sz="2400" b="1" i="1">
                              <a:solidFill>
                                <a:srgbClr val="002060"/>
                              </a:solidFill>
                              <a:latin typeface="Cambria Math"/>
                            </a:rPr>
                            <m:t>.</m:t>
                          </m:r>
                          <m:r>
                            <a:rPr lang="en-US" sz="2400" b="1" i="1">
                              <a:solidFill>
                                <a:srgbClr val="002060"/>
                              </a:solidFill>
                              <a:latin typeface="Cambria Math"/>
                            </a:rPr>
                            <m:t>𝒎𝒂𝒙</m:t>
                          </m:r>
                        </m:sub>
                      </m:sSub>
                      <m:r>
                        <a:rPr lang="en-US" sz="2400" b="0" i="1">
                          <a:solidFill>
                            <a:srgbClr val="002060"/>
                          </a:solidFill>
                          <a:latin typeface="Cambria Math"/>
                        </a:rPr>
                        <m:t>−</m:t>
                      </m:r>
                      <m:d>
                        <m:dPr>
                          <m:ctrlPr>
                            <a:rPr lang="en-US" sz="2400" i="1">
                              <a:solidFill>
                                <a:srgbClr val="002060"/>
                              </a:solidFill>
                              <a:latin typeface="Cambria Math" panose="02040503050406030204" pitchFamily="18" charset="0"/>
                            </a:rPr>
                          </m:ctrlPr>
                        </m:dPr>
                        <m:e>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𝑪𝒂𝒍</m:t>
                              </m:r>
                              <m:r>
                                <a:rPr lang="en-US" sz="2400" b="1" i="1">
                                  <a:solidFill>
                                    <a:srgbClr val="002060"/>
                                  </a:solidFill>
                                  <a:latin typeface="Cambria Math"/>
                                </a:rPr>
                                <m:t>.</m:t>
                              </m:r>
                              <m:r>
                                <a:rPr lang="en-US" sz="2400" b="1" i="1">
                                  <a:solidFill>
                                    <a:srgbClr val="002060"/>
                                  </a:solidFill>
                                  <a:latin typeface="Cambria Math"/>
                                </a:rPr>
                                <m:t>𝒎𝒂𝒙</m:t>
                              </m:r>
                            </m:sub>
                          </m:sSub>
                          <m:r>
                            <a:rPr lang="en-US" sz="2400" b="0" i="1" smtClean="0">
                              <a:solidFill>
                                <a:srgbClr val="002060"/>
                              </a:solidFill>
                              <a:latin typeface="Cambria Math"/>
                            </a:rPr>
                            <m:t>−</m:t>
                          </m:r>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𝑪𝒂𝒍</m:t>
                              </m:r>
                              <m:r>
                                <a:rPr lang="en-US" sz="2400" b="1" i="1">
                                  <a:solidFill>
                                    <a:srgbClr val="002060"/>
                                  </a:solidFill>
                                  <a:latin typeface="Cambria Math"/>
                                </a:rPr>
                                <m:t>.</m:t>
                              </m:r>
                              <m:r>
                                <a:rPr lang="en-US" sz="2400" b="1" i="1">
                                  <a:solidFill>
                                    <a:srgbClr val="002060"/>
                                  </a:solidFill>
                                  <a:latin typeface="Cambria Math"/>
                                </a:rPr>
                                <m:t>𝑷</m:t>
                              </m:r>
                            </m:sub>
                          </m:sSub>
                        </m:e>
                      </m:d>
                      <m:r>
                        <a:rPr lang="en-US" sz="2400" b="0" i="1">
                          <a:solidFill>
                            <a:srgbClr val="002060"/>
                          </a:solidFill>
                          <a:latin typeface="Cambria Math"/>
                        </a:rPr>
                        <m:t>×</m:t>
                      </m:r>
                      <m:f>
                        <m:fPr>
                          <m:ctrlPr>
                            <a:rPr lang="en-US" sz="2400" i="1">
                              <a:solidFill>
                                <a:srgbClr val="002060"/>
                              </a:solidFill>
                              <a:latin typeface="Cambria Math" panose="02040503050406030204" pitchFamily="18" charset="0"/>
                            </a:rPr>
                          </m:ctrlPr>
                        </m:fPr>
                        <m:num>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𝑨𝒅𝒋</m:t>
                              </m:r>
                              <m:r>
                                <a:rPr lang="en-US" sz="2400" b="1" i="1">
                                  <a:solidFill>
                                    <a:srgbClr val="002060"/>
                                  </a:solidFill>
                                  <a:latin typeface="Cambria Math"/>
                                </a:rPr>
                                <m:t>.</m:t>
                              </m:r>
                              <m:r>
                                <a:rPr lang="en-US" sz="2400" b="1" i="1">
                                  <a:solidFill>
                                    <a:srgbClr val="002060"/>
                                  </a:solidFill>
                                  <a:latin typeface="Cambria Math"/>
                                </a:rPr>
                                <m:t>𝒎𝒂𝒙</m:t>
                              </m:r>
                            </m:sub>
                          </m:sSub>
                          <m:r>
                            <a:rPr lang="en-US" sz="2400" b="0" i="1" smtClean="0">
                              <a:solidFill>
                                <a:srgbClr val="002060"/>
                              </a:solidFill>
                              <a:latin typeface="Cambria Math"/>
                            </a:rPr>
                            <m:t>−</m:t>
                          </m:r>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𝑨𝒅𝒋</m:t>
                              </m:r>
                              <m:r>
                                <a:rPr lang="en-US" sz="2400" b="1" i="1">
                                  <a:solidFill>
                                    <a:srgbClr val="002060"/>
                                  </a:solidFill>
                                  <a:latin typeface="Cambria Math"/>
                                </a:rPr>
                                <m:t>.</m:t>
                              </m:r>
                              <m:r>
                                <a:rPr lang="en-US" sz="2400" b="1" i="1">
                                  <a:solidFill>
                                    <a:srgbClr val="002060"/>
                                  </a:solidFill>
                                  <a:latin typeface="Cambria Math"/>
                                </a:rPr>
                                <m:t>𝒎𝒊𝒏</m:t>
                              </m:r>
                            </m:sub>
                          </m:sSub>
                        </m:num>
                        <m:den>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𝑪𝒂𝒍</m:t>
                              </m:r>
                              <m:r>
                                <a:rPr lang="en-US" sz="2400" b="1" i="1">
                                  <a:solidFill>
                                    <a:srgbClr val="002060"/>
                                  </a:solidFill>
                                  <a:latin typeface="Cambria Math"/>
                                </a:rPr>
                                <m:t>.</m:t>
                              </m:r>
                              <m:r>
                                <a:rPr lang="en-US" sz="2400" b="1" i="1">
                                  <a:solidFill>
                                    <a:srgbClr val="002060"/>
                                  </a:solidFill>
                                  <a:latin typeface="Cambria Math"/>
                                </a:rPr>
                                <m:t>𝒎𝒂𝒙</m:t>
                              </m:r>
                            </m:sub>
                          </m:sSub>
                          <m:r>
                            <a:rPr lang="en-US" sz="2400" b="0" i="1" smtClean="0">
                              <a:solidFill>
                                <a:srgbClr val="002060"/>
                              </a:solidFill>
                              <a:latin typeface="Cambria Math"/>
                            </a:rPr>
                            <m:t>−</m:t>
                          </m:r>
                          <m:sSub>
                            <m:sSubPr>
                              <m:ctrlPr>
                                <a:rPr lang="en-US" sz="2400" b="1" i="1" smtClean="0">
                                  <a:solidFill>
                                    <a:srgbClr val="002060"/>
                                  </a:solidFill>
                                  <a:latin typeface="Cambria Math" panose="02040503050406030204" pitchFamily="18" charset="0"/>
                                </a:rPr>
                              </m:ctrlPr>
                            </m:sSubPr>
                            <m:e>
                              <m:r>
                                <a:rPr lang="en-US" sz="2400" b="1" i="1">
                                  <a:solidFill>
                                    <a:srgbClr val="002060"/>
                                  </a:solidFill>
                                  <a:latin typeface="Cambria Math"/>
                                </a:rPr>
                                <m:t>𝑹</m:t>
                              </m:r>
                            </m:e>
                            <m:sub>
                              <m:r>
                                <a:rPr lang="en-US" sz="2400" b="1" i="1">
                                  <a:solidFill>
                                    <a:srgbClr val="002060"/>
                                  </a:solidFill>
                                  <a:latin typeface="Cambria Math"/>
                                </a:rPr>
                                <m:t>𝑪𝒂𝒍</m:t>
                              </m:r>
                              <m:r>
                                <a:rPr lang="en-US" sz="2400" b="1" i="1">
                                  <a:solidFill>
                                    <a:srgbClr val="002060"/>
                                  </a:solidFill>
                                  <a:latin typeface="Cambria Math"/>
                                </a:rPr>
                                <m:t>.</m:t>
                              </m:r>
                              <m:r>
                                <a:rPr lang="en-US" sz="2400" b="1" i="1">
                                  <a:solidFill>
                                    <a:srgbClr val="002060"/>
                                  </a:solidFill>
                                  <a:latin typeface="Cambria Math"/>
                                </a:rPr>
                                <m:t>𝒎𝒊𝒏</m:t>
                              </m:r>
                            </m:sub>
                          </m:sSub>
                        </m:den>
                      </m:f>
                    </m:oMath>
                  </m:oMathPara>
                </a14:m>
                <a:endParaRPr lang="en-US" sz="24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81000" y="1728897"/>
                <a:ext cx="8440452" cy="861839"/>
              </a:xfrm>
              <a:prstGeom prst="rect">
                <a:avLst/>
              </a:prstGeom>
              <a:blipFill rotWithShape="1">
                <a:blip r:embed="rId4"/>
                <a:stretch>
                  <a:fillRect/>
                </a:stretch>
              </a:blipFill>
              <a:ln w="38100">
                <a:noFill/>
              </a:ln>
            </p:spPr>
            <p:txBody>
              <a:bodyPr/>
              <a:lstStyle/>
              <a:p>
                <a:r>
                  <a:rPr lang="en-US">
                    <a:noFill/>
                  </a:rPr>
                  <a:t> </a:t>
                </a:r>
              </a:p>
            </p:txBody>
          </p:sp>
        </mc:Fallback>
      </mc:AlternateContent>
      <p:sp>
        <p:nvSpPr>
          <p:cNvPr id="4" name="Slide Number Placeholder 3"/>
          <p:cNvSpPr>
            <a:spLocks noGrp="1"/>
          </p:cNvSpPr>
          <p:nvPr>
            <p:ph type="sldNum" idx="10"/>
          </p:nvPr>
        </p:nvSpPr>
        <p:spPr/>
        <p:txBody>
          <a:bodyPr/>
          <a:lstStyle/>
          <a:p>
            <a:pPr algn="r"/>
            <a:fld id="{86430713-ACC4-423C-A6F9-55D81A3BFA1E}" type="slidenum">
              <a:rPr lang="en-US" altLang="en-US" sz="1400" smtClean="0"/>
              <a:pPr algn="r"/>
              <a:t>43</a:t>
            </a:fld>
            <a:endParaRPr lang="en-US" altLang="en-US" sz="1400" dirty="0"/>
          </a:p>
        </p:txBody>
      </p:sp>
    </p:spTree>
    <p:extLst>
      <p:ext uri="{BB962C8B-B14F-4D97-AF65-F5344CB8AC3E}">
        <p14:creationId xmlns:p14="http://schemas.microsoft.com/office/powerpoint/2010/main" val="3877721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 name="Rounded Rectangle 1"/>
          <p:cNvSpPr/>
          <p:nvPr/>
        </p:nvSpPr>
        <p:spPr bwMode="auto">
          <a:xfrm>
            <a:off x="304800" y="1200149"/>
            <a:ext cx="8610600" cy="1066801"/>
          </a:xfrm>
          <a:prstGeom prst="roundRect">
            <a:avLst/>
          </a:prstGeom>
          <a:solidFill>
            <a:schemeClr val="bg1"/>
          </a:solid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34819" name="Title 2"/>
          <p:cNvSpPr>
            <a:spLocks noGrp="1"/>
          </p:cNvSpPr>
          <p:nvPr>
            <p:ph type="title"/>
          </p:nvPr>
        </p:nvSpPr>
        <p:spPr>
          <a:xfrm>
            <a:off x="457204" y="383384"/>
            <a:ext cx="8226425" cy="588169"/>
          </a:xfrm>
        </p:spPr>
        <p:txBody>
          <a:bodyPr/>
          <a:lstStyle/>
          <a:p>
            <a:r>
              <a:rPr lang="en-US" altLang="en-US" sz="3200" dirty="0" smtClean="0">
                <a:solidFill>
                  <a:srgbClr val="002060"/>
                </a:solidFill>
                <a:latin typeface="Georgia" pitchFamily="18" charset="0"/>
              </a:rPr>
              <a:t>Pareto-Optimal Shrinkage Formula: Development</a:t>
            </a:r>
          </a:p>
        </p:txBody>
      </p:sp>
      <mc:AlternateContent xmlns:mc="http://schemas.openxmlformats.org/markup-compatibility/2006" xmlns:a14="http://schemas.microsoft.com/office/drawing/2010/main">
        <mc:Choice Requires="a14">
          <p:sp>
            <p:nvSpPr>
              <p:cNvPr id="3" name="TextBox 2"/>
              <p:cNvSpPr txBox="1"/>
              <p:nvPr/>
            </p:nvSpPr>
            <p:spPr>
              <a:xfrm>
                <a:off x="304800" y="2393229"/>
                <a:ext cx="8763000" cy="2464521"/>
              </a:xfrm>
              <a:prstGeom prst="rect">
                <a:avLst/>
              </a:prstGeom>
              <a:noFill/>
            </p:spPr>
            <p:txBody>
              <a:bodyPr wrap="square" rtlCol="0">
                <a:spAutoFit/>
              </a:bodyPr>
              <a:lstStyle/>
              <a:p>
                <a:pPr marL="285750" indent="-285750">
                  <a:spcBef>
                    <a:spcPts val="600"/>
                  </a:spcBef>
                  <a:buFont typeface="Arial" pitchFamily="34" charset="0"/>
                  <a:buChar char="•"/>
                </a:pPr>
                <a14:m>
                  <m:oMath xmlns:m="http://schemas.openxmlformats.org/officeDocument/2006/math">
                    <m:sSub>
                      <m:sSubPr>
                        <m:ctrlPr>
                          <a:rPr lang="en-US" sz="1400" b="1" i="1" smtClean="0">
                            <a:solidFill>
                              <a:srgbClr val="FF9900"/>
                            </a:solidFill>
                            <a:latin typeface="Cambria Math" panose="02040503050406030204" pitchFamily="18" charset="0"/>
                          </a:rPr>
                        </m:ctrlPr>
                      </m:sSubPr>
                      <m:e>
                        <m:r>
                          <a:rPr lang="en-US" sz="1400" b="1" i="1" smtClean="0">
                            <a:solidFill>
                              <a:srgbClr val="FF9900"/>
                            </a:solidFill>
                            <a:latin typeface="Cambria Math"/>
                          </a:rPr>
                          <m:t>𝑹</m:t>
                        </m:r>
                      </m:e>
                      <m:sub>
                        <m:r>
                          <a:rPr lang="en-US" sz="1400" b="1" i="1" smtClean="0">
                            <a:solidFill>
                              <a:srgbClr val="FF9900"/>
                            </a:solidFill>
                            <a:latin typeface="Cambria Math"/>
                          </a:rPr>
                          <m:t>𝑪𝒂𝒍</m:t>
                        </m:r>
                        <m:r>
                          <a:rPr lang="en-US" sz="1400" b="1" i="1" smtClean="0">
                            <a:solidFill>
                              <a:srgbClr val="FF9900"/>
                            </a:solidFill>
                            <a:latin typeface="Cambria Math"/>
                          </a:rPr>
                          <m:t>.</m:t>
                        </m:r>
                        <m:r>
                          <a:rPr lang="en-US" sz="1400" b="1" i="1" smtClean="0">
                            <a:solidFill>
                              <a:srgbClr val="FF9900"/>
                            </a:solidFill>
                            <a:latin typeface="Cambria Math"/>
                          </a:rPr>
                          <m:t>𝑷</m:t>
                        </m:r>
                      </m:sub>
                    </m:sSub>
                  </m:oMath>
                </a14:m>
                <a:r>
                  <a:rPr lang="en-US" sz="1200" dirty="0" smtClean="0">
                    <a:solidFill>
                      <a:srgbClr val="002060"/>
                    </a:solidFill>
                    <a:latin typeface="Georgia" pitchFamily="18" charset="0"/>
                  </a:rPr>
                  <a:t>: Calibration sample Pareto outcome (performance, diversity) at current Pareto point</a:t>
                </a:r>
              </a:p>
              <a:p>
                <a:pPr marL="285750" indent="-285750">
                  <a:spcBef>
                    <a:spcPts val="600"/>
                  </a:spcBef>
                  <a:buFont typeface="Arial" pitchFamily="34" charset="0"/>
                  <a:buChar char="•"/>
                </a:pPr>
                <a14:m>
                  <m:oMath xmlns:m="http://schemas.openxmlformats.org/officeDocument/2006/math">
                    <m:sSub>
                      <m:sSubPr>
                        <m:ctrlPr>
                          <a:rPr lang="en-US" sz="1400" b="1" i="1" smtClean="0">
                            <a:solidFill>
                              <a:srgbClr val="FF0000"/>
                            </a:solidFill>
                            <a:latin typeface="Cambria Math" panose="02040503050406030204" pitchFamily="18" charset="0"/>
                          </a:rPr>
                        </m:ctrlPr>
                      </m:sSubPr>
                      <m:e>
                        <m:r>
                          <a:rPr lang="en-US" sz="1400" b="1" i="1">
                            <a:solidFill>
                              <a:srgbClr val="FF0000"/>
                            </a:solidFill>
                            <a:latin typeface="Cambria Math"/>
                          </a:rPr>
                          <m:t>𝑹</m:t>
                        </m:r>
                      </m:e>
                      <m:sub>
                        <m:r>
                          <a:rPr lang="en-US" sz="1400" b="1" i="1" smtClean="0">
                            <a:solidFill>
                              <a:srgbClr val="FF0000"/>
                            </a:solidFill>
                            <a:latin typeface="Cambria Math"/>
                          </a:rPr>
                          <m:t>𝑨𝒅𝒋</m:t>
                        </m:r>
                        <m:r>
                          <a:rPr lang="en-US" sz="1400" b="1" i="1">
                            <a:solidFill>
                              <a:srgbClr val="FF0000"/>
                            </a:solidFill>
                            <a:latin typeface="Cambria Math"/>
                          </a:rPr>
                          <m:t>.</m:t>
                        </m:r>
                        <m:r>
                          <a:rPr lang="en-US" sz="1400" b="1" i="1">
                            <a:solidFill>
                              <a:srgbClr val="FF0000"/>
                            </a:solidFill>
                            <a:latin typeface="Cambria Math"/>
                          </a:rPr>
                          <m:t>𝑷</m:t>
                        </m:r>
                      </m:sub>
                    </m:sSub>
                  </m:oMath>
                </a14:m>
                <a:r>
                  <a:rPr lang="en-US" sz="1200" dirty="0">
                    <a:solidFill>
                      <a:srgbClr val="002060"/>
                    </a:solidFill>
                    <a:latin typeface="Georgia" pitchFamily="18" charset="0"/>
                  </a:rPr>
                  <a:t>: </a:t>
                </a:r>
                <a:r>
                  <a:rPr lang="en-US" sz="1200" dirty="0" smtClean="0">
                    <a:solidFill>
                      <a:srgbClr val="002060"/>
                    </a:solidFill>
                    <a:latin typeface="Georgia" pitchFamily="18" charset="0"/>
                  </a:rPr>
                  <a:t>Shrunken Pareto </a:t>
                </a:r>
                <a:r>
                  <a:rPr lang="en-US" sz="1200" dirty="0">
                    <a:solidFill>
                      <a:srgbClr val="002060"/>
                    </a:solidFill>
                    <a:latin typeface="Georgia" pitchFamily="18" charset="0"/>
                  </a:rPr>
                  <a:t>outcome (</a:t>
                </a:r>
                <a:r>
                  <a:rPr lang="en-US" sz="1200" dirty="0" smtClean="0">
                    <a:solidFill>
                      <a:srgbClr val="002060"/>
                    </a:solidFill>
                    <a:latin typeface="Georgia" pitchFamily="18" charset="0"/>
                  </a:rPr>
                  <a:t>performance, diversity</a:t>
                </a:r>
                <a:r>
                  <a:rPr lang="en-US" sz="1200" dirty="0">
                    <a:solidFill>
                      <a:srgbClr val="002060"/>
                    </a:solidFill>
                    <a:latin typeface="Georgia" pitchFamily="18" charset="0"/>
                  </a:rPr>
                  <a:t>) at current Pareto </a:t>
                </a:r>
                <a:r>
                  <a:rPr lang="en-US" sz="1200" dirty="0" smtClean="0">
                    <a:solidFill>
                      <a:srgbClr val="002060"/>
                    </a:solidFill>
                    <a:latin typeface="Georgia" pitchFamily="18" charset="0"/>
                  </a:rPr>
                  <a:t>point</a:t>
                </a:r>
              </a:p>
              <a:p>
                <a:pPr marL="285750" indent="-285750">
                  <a:spcBef>
                    <a:spcPts val="600"/>
                  </a:spcBef>
                  <a:buFont typeface="Arial" pitchFamily="34" charset="0"/>
                  <a:buChar char="•"/>
                </a:pPr>
                <a14:m>
                  <m:oMath xmlns:m="http://schemas.openxmlformats.org/officeDocument/2006/math">
                    <m:sSub>
                      <m:sSubPr>
                        <m:ctrlPr>
                          <a:rPr lang="en-US" sz="1400" b="1" i="1" smtClean="0">
                            <a:solidFill>
                              <a:srgbClr val="0066FF"/>
                            </a:solidFill>
                            <a:latin typeface="Cambria Math" panose="02040503050406030204" pitchFamily="18" charset="0"/>
                          </a:rPr>
                        </m:ctrlPr>
                      </m:sSubPr>
                      <m:e>
                        <m:r>
                          <a:rPr lang="en-US" sz="1400" b="1" i="1">
                            <a:solidFill>
                              <a:srgbClr val="0066FF"/>
                            </a:solidFill>
                            <a:latin typeface="Cambria Math"/>
                          </a:rPr>
                          <m:t>𝑹</m:t>
                        </m:r>
                      </m:e>
                      <m:sub>
                        <m:r>
                          <a:rPr lang="en-US" sz="1400" b="1" i="1">
                            <a:solidFill>
                              <a:srgbClr val="0066FF"/>
                            </a:solidFill>
                            <a:latin typeface="Cambria Math"/>
                          </a:rPr>
                          <m:t>𝑪𝒂𝒍</m:t>
                        </m:r>
                        <m:r>
                          <a:rPr lang="en-US" sz="1400" b="1" i="1">
                            <a:solidFill>
                              <a:srgbClr val="0066FF"/>
                            </a:solidFill>
                            <a:latin typeface="Cambria Math"/>
                          </a:rPr>
                          <m:t>.</m:t>
                        </m:r>
                        <m:r>
                          <a:rPr lang="en-US" sz="1400" b="1" i="1" smtClean="0">
                            <a:solidFill>
                              <a:srgbClr val="0066FF"/>
                            </a:solidFill>
                            <a:latin typeface="Cambria Math"/>
                          </a:rPr>
                          <m:t>𝒎𝒂𝒙</m:t>
                        </m:r>
                      </m:sub>
                    </m:sSub>
                  </m:oMath>
                </a14:m>
                <a:r>
                  <a:rPr lang="en-US" sz="1200" dirty="0">
                    <a:solidFill>
                      <a:srgbClr val="002060"/>
                    </a:solidFill>
                    <a:latin typeface="Georgia" pitchFamily="18" charset="0"/>
                  </a:rPr>
                  <a:t>: Calibration sample Pareto outcome </a:t>
                </a:r>
                <a:r>
                  <a:rPr lang="en-US" sz="1200" dirty="0" smtClean="0">
                    <a:solidFill>
                      <a:srgbClr val="002060"/>
                    </a:solidFill>
                    <a:latin typeface="Georgia" pitchFamily="18" charset="0"/>
                  </a:rPr>
                  <a:t>(performance, diversity) at endpoint where that outcome is maximized</a:t>
                </a:r>
                <a:endParaRPr lang="en-US" sz="1200" dirty="0">
                  <a:solidFill>
                    <a:srgbClr val="002060"/>
                  </a:solidFill>
                  <a:latin typeface="Georgia" pitchFamily="18" charset="0"/>
                </a:endParaRPr>
              </a:p>
              <a:p>
                <a:pPr marL="285750" indent="-285750">
                  <a:spcBef>
                    <a:spcPts val="600"/>
                  </a:spcBef>
                  <a:buFont typeface="Arial" pitchFamily="34" charset="0"/>
                  <a:buChar char="•"/>
                </a:pPr>
                <a14:m>
                  <m:oMath xmlns:m="http://schemas.openxmlformats.org/officeDocument/2006/math">
                    <m:sSub>
                      <m:sSubPr>
                        <m:ctrlPr>
                          <a:rPr lang="en-US" sz="1400" b="1" i="1" smtClean="0">
                            <a:solidFill>
                              <a:srgbClr val="7030A0"/>
                            </a:solidFill>
                            <a:latin typeface="Cambria Math" panose="02040503050406030204" pitchFamily="18" charset="0"/>
                          </a:rPr>
                        </m:ctrlPr>
                      </m:sSubPr>
                      <m:e>
                        <m:r>
                          <a:rPr lang="en-US" sz="1400" b="1" i="1">
                            <a:solidFill>
                              <a:srgbClr val="7030A0"/>
                            </a:solidFill>
                            <a:latin typeface="Cambria Math"/>
                          </a:rPr>
                          <m:t>𝑹</m:t>
                        </m:r>
                      </m:e>
                      <m:sub>
                        <m:r>
                          <a:rPr lang="en-US" sz="1400" b="1" i="1">
                            <a:solidFill>
                              <a:srgbClr val="7030A0"/>
                            </a:solidFill>
                            <a:latin typeface="Cambria Math"/>
                          </a:rPr>
                          <m:t>𝑨𝒅𝒋</m:t>
                        </m:r>
                        <m:r>
                          <a:rPr lang="en-US" sz="1400" b="1" i="1">
                            <a:solidFill>
                              <a:srgbClr val="7030A0"/>
                            </a:solidFill>
                            <a:latin typeface="Cambria Math"/>
                          </a:rPr>
                          <m:t>.</m:t>
                        </m:r>
                        <m:r>
                          <a:rPr lang="en-US" sz="1400" b="1" i="1" smtClean="0">
                            <a:solidFill>
                              <a:srgbClr val="7030A0"/>
                            </a:solidFill>
                            <a:latin typeface="Cambria Math"/>
                          </a:rPr>
                          <m:t>𝒎𝒂𝒙</m:t>
                        </m:r>
                      </m:sub>
                    </m:sSub>
                  </m:oMath>
                </a14:m>
                <a:r>
                  <a:rPr lang="en-US" sz="1200" dirty="0">
                    <a:solidFill>
                      <a:srgbClr val="002060"/>
                    </a:solidFill>
                    <a:latin typeface="Georgia" pitchFamily="18" charset="0"/>
                  </a:rPr>
                  <a:t>: Shrunken Pareto outcome (</a:t>
                </a:r>
                <a:r>
                  <a:rPr lang="en-US" sz="1200" dirty="0" smtClean="0">
                    <a:solidFill>
                      <a:srgbClr val="002060"/>
                    </a:solidFill>
                    <a:latin typeface="Georgia" pitchFamily="18" charset="0"/>
                  </a:rPr>
                  <a:t>performance, diversity</a:t>
                </a:r>
                <a:r>
                  <a:rPr lang="en-US" sz="1200" dirty="0">
                    <a:solidFill>
                      <a:srgbClr val="002060"/>
                    </a:solidFill>
                    <a:latin typeface="Georgia" pitchFamily="18" charset="0"/>
                  </a:rPr>
                  <a:t>) at </a:t>
                </a:r>
                <a:r>
                  <a:rPr lang="en-US" sz="1200" dirty="0" smtClean="0">
                    <a:solidFill>
                      <a:srgbClr val="002060"/>
                    </a:solidFill>
                    <a:latin typeface="Georgia" pitchFamily="18" charset="0"/>
                  </a:rPr>
                  <a:t>endpoint where that outcome is maximized</a:t>
                </a:r>
              </a:p>
              <a:p>
                <a:pPr marL="285750" indent="-285750">
                  <a:spcBef>
                    <a:spcPts val="600"/>
                  </a:spcBef>
                  <a:buFont typeface="Arial" pitchFamily="34" charset="0"/>
                  <a:buChar char="•"/>
                </a:pPr>
                <a14:m>
                  <m:oMath xmlns:m="http://schemas.openxmlformats.org/officeDocument/2006/math">
                    <m:sSub>
                      <m:sSubPr>
                        <m:ctrlPr>
                          <a:rPr lang="en-US" sz="1400" b="1" i="1" smtClean="0">
                            <a:solidFill>
                              <a:srgbClr val="00B050"/>
                            </a:solidFill>
                            <a:latin typeface="Cambria Math" panose="02040503050406030204" pitchFamily="18" charset="0"/>
                          </a:rPr>
                        </m:ctrlPr>
                      </m:sSubPr>
                      <m:e>
                        <m:r>
                          <a:rPr lang="en-US" sz="1400" b="1" i="1">
                            <a:solidFill>
                              <a:srgbClr val="00B050"/>
                            </a:solidFill>
                            <a:latin typeface="Cambria Math"/>
                          </a:rPr>
                          <m:t>𝑹</m:t>
                        </m:r>
                      </m:e>
                      <m:sub>
                        <m:r>
                          <a:rPr lang="en-US" sz="1400" b="1" i="1">
                            <a:solidFill>
                              <a:srgbClr val="00B050"/>
                            </a:solidFill>
                            <a:latin typeface="Cambria Math"/>
                          </a:rPr>
                          <m:t>𝑪𝒂𝒍</m:t>
                        </m:r>
                        <m:r>
                          <a:rPr lang="en-US" sz="1400" b="1" i="1">
                            <a:solidFill>
                              <a:srgbClr val="00B050"/>
                            </a:solidFill>
                            <a:latin typeface="Cambria Math"/>
                          </a:rPr>
                          <m:t>.</m:t>
                        </m:r>
                        <m:r>
                          <a:rPr lang="en-US" sz="1400" b="1" i="1">
                            <a:solidFill>
                              <a:srgbClr val="00B050"/>
                            </a:solidFill>
                            <a:latin typeface="Cambria Math"/>
                          </a:rPr>
                          <m:t>𝒎𝒊𝒏</m:t>
                        </m:r>
                      </m:sub>
                    </m:sSub>
                  </m:oMath>
                </a14:m>
                <a:r>
                  <a:rPr lang="en-US" sz="1200" dirty="0">
                    <a:solidFill>
                      <a:srgbClr val="002060"/>
                    </a:solidFill>
                    <a:latin typeface="Georgia" pitchFamily="18" charset="0"/>
                  </a:rPr>
                  <a:t>: Calibration sample Pareto outcome (</a:t>
                </a:r>
                <a:r>
                  <a:rPr lang="en-US" sz="1200" dirty="0" smtClean="0">
                    <a:solidFill>
                      <a:srgbClr val="002060"/>
                    </a:solidFill>
                    <a:latin typeface="Georgia" pitchFamily="18" charset="0"/>
                  </a:rPr>
                  <a:t>performance, diversity</a:t>
                </a:r>
                <a:r>
                  <a:rPr lang="en-US" sz="1200" dirty="0">
                    <a:solidFill>
                      <a:srgbClr val="002060"/>
                    </a:solidFill>
                    <a:latin typeface="Georgia" pitchFamily="18" charset="0"/>
                  </a:rPr>
                  <a:t>) at endpoint where that outcome is </a:t>
                </a:r>
                <a:r>
                  <a:rPr lang="en-US" sz="1200" u="sng" dirty="0" smtClean="0">
                    <a:solidFill>
                      <a:srgbClr val="002060"/>
                    </a:solidFill>
                    <a:latin typeface="Georgia" pitchFamily="18" charset="0"/>
                  </a:rPr>
                  <a:t>least maximized</a:t>
                </a:r>
                <a:r>
                  <a:rPr lang="en-US" sz="1200" dirty="0" smtClean="0">
                    <a:solidFill>
                      <a:srgbClr val="002060"/>
                    </a:solidFill>
                    <a:latin typeface="Georgia" pitchFamily="18" charset="0"/>
                  </a:rPr>
                  <a:t> (or ignored)</a:t>
                </a:r>
                <a:endParaRPr lang="en-US" sz="1200" dirty="0">
                  <a:solidFill>
                    <a:srgbClr val="002060"/>
                  </a:solidFill>
                  <a:latin typeface="Georgia" pitchFamily="18" charset="0"/>
                </a:endParaRPr>
              </a:p>
              <a:p>
                <a:pPr marL="285750" indent="-285750">
                  <a:spcBef>
                    <a:spcPts val="600"/>
                  </a:spcBef>
                  <a:buFont typeface="Arial" pitchFamily="34" charset="0"/>
                  <a:buChar char="•"/>
                </a:pPr>
                <a14:m>
                  <m:oMath xmlns:m="http://schemas.openxmlformats.org/officeDocument/2006/math">
                    <m:sSub>
                      <m:sSubPr>
                        <m:ctrlPr>
                          <a:rPr lang="en-US" sz="1400" b="1" i="1" smtClean="0">
                            <a:solidFill>
                              <a:srgbClr val="003300"/>
                            </a:solidFill>
                            <a:latin typeface="Cambria Math" panose="02040503050406030204" pitchFamily="18" charset="0"/>
                          </a:rPr>
                        </m:ctrlPr>
                      </m:sSubPr>
                      <m:e>
                        <m:r>
                          <a:rPr lang="en-US" sz="1400" b="1" i="1">
                            <a:solidFill>
                              <a:srgbClr val="003300"/>
                            </a:solidFill>
                            <a:latin typeface="Cambria Math"/>
                          </a:rPr>
                          <m:t>𝑹</m:t>
                        </m:r>
                      </m:e>
                      <m:sub>
                        <m:r>
                          <a:rPr lang="en-US" sz="1400" b="1" i="1">
                            <a:solidFill>
                              <a:srgbClr val="003300"/>
                            </a:solidFill>
                            <a:latin typeface="Cambria Math"/>
                          </a:rPr>
                          <m:t>𝑨𝒅𝒋</m:t>
                        </m:r>
                        <m:r>
                          <a:rPr lang="en-US" sz="1400" b="1" i="1">
                            <a:solidFill>
                              <a:srgbClr val="003300"/>
                            </a:solidFill>
                            <a:latin typeface="Cambria Math"/>
                          </a:rPr>
                          <m:t>.</m:t>
                        </m:r>
                        <m:r>
                          <a:rPr lang="en-US" sz="1400" b="1" i="1">
                            <a:solidFill>
                              <a:srgbClr val="003300"/>
                            </a:solidFill>
                            <a:latin typeface="Cambria Math"/>
                          </a:rPr>
                          <m:t>𝒎𝒊𝒏</m:t>
                        </m:r>
                      </m:sub>
                    </m:sSub>
                  </m:oMath>
                </a14:m>
                <a:r>
                  <a:rPr lang="en-US" sz="1200" dirty="0">
                    <a:solidFill>
                      <a:srgbClr val="002060"/>
                    </a:solidFill>
                    <a:latin typeface="Georgia" pitchFamily="18" charset="0"/>
                  </a:rPr>
                  <a:t>: Shrunken Pareto outcome (</a:t>
                </a:r>
                <a:r>
                  <a:rPr lang="en-US" sz="1200" dirty="0" smtClean="0">
                    <a:solidFill>
                      <a:srgbClr val="002060"/>
                    </a:solidFill>
                    <a:latin typeface="Georgia" pitchFamily="18" charset="0"/>
                  </a:rPr>
                  <a:t>performance, diversity</a:t>
                </a:r>
                <a:r>
                  <a:rPr lang="en-US" sz="1200" dirty="0">
                    <a:solidFill>
                      <a:srgbClr val="002060"/>
                    </a:solidFill>
                    <a:latin typeface="Georgia" pitchFamily="18" charset="0"/>
                  </a:rPr>
                  <a:t>) at endpoint where that outcome is </a:t>
                </a:r>
                <a:r>
                  <a:rPr lang="en-US" sz="1200" u="sng" dirty="0" smtClean="0">
                    <a:solidFill>
                      <a:srgbClr val="002060"/>
                    </a:solidFill>
                    <a:latin typeface="Georgia" pitchFamily="18" charset="0"/>
                  </a:rPr>
                  <a:t>least maximized</a:t>
                </a:r>
                <a:r>
                  <a:rPr lang="en-US" sz="1200" dirty="0" smtClean="0">
                    <a:solidFill>
                      <a:srgbClr val="002060"/>
                    </a:solidFill>
                    <a:latin typeface="Georgia" pitchFamily="18" charset="0"/>
                  </a:rPr>
                  <a:t> (or ignored); </a:t>
                </a:r>
              </a:p>
              <a:p>
                <a:pPr marL="285750" indent="-285750">
                  <a:spcBef>
                    <a:spcPts val="600"/>
                  </a:spcBef>
                  <a:buFont typeface="Arial" pitchFamily="34" charset="0"/>
                  <a:buChar char="•"/>
                </a:pPr>
                <a:r>
                  <a:rPr lang="en-US" sz="1200" dirty="0" smtClean="0">
                    <a:solidFill>
                      <a:srgbClr val="002060"/>
                    </a:solidFill>
                    <a:latin typeface="Georgia" pitchFamily="18" charset="0"/>
                  </a:rPr>
                  <a:t>Assumes: </a:t>
                </a:r>
                <a14:m>
                  <m:oMath xmlns:m="http://schemas.openxmlformats.org/officeDocument/2006/math">
                    <m:sSub>
                      <m:sSubPr>
                        <m:ctrlPr>
                          <a:rPr lang="en-US" sz="1200" b="1" i="1">
                            <a:solidFill>
                              <a:srgbClr val="003300"/>
                            </a:solidFill>
                            <a:latin typeface="Cambria Math" panose="02040503050406030204" pitchFamily="18" charset="0"/>
                          </a:rPr>
                        </m:ctrlPr>
                      </m:sSubPr>
                      <m:e>
                        <m:r>
                          <a:rPr lang="en-US" sz="1200" b="1" i="1">
                            <a:solidFill>
                              <a:srgbClr val="003300"/>
                            </a:solidFill>
                            <a:latin typeface="Cambria Math"/>
                          </a:rPr>
                          <m:t>𝑹</m:t>
                        </m:r>
                      </m:e>
                      <m:sub>
                        <m:r>
                          <a:rPr lang="en-US" sz="1200" b="1" i="1">
                            <a:solidFill>
                              <a:srgbClr val="003300"/>
                            </a:solidFill>
                            <a:latin typeface="Cambria Math"/>
                          </a:rPr>
                          <m:t>𝑨𝒅𝒋</m:t>
                        </m:r>
                        <m:r>
                          <a:rPr lang="en-US" sz="1200" b="1" i="1">
                            <a:solidFill>
                              <a:srgbClr val="003300"/>
                            </a:solidFill>
                            <a:latin typeface="Cambria Math"/>
                          </a:rPr>
                          <m:t>.</m:t>
                        </m:r>
                        <m:r>
                          <a:rPr lang="en-US" sz="1200" b="1" i="1">
                            <a:solidFill>
                              <a:srgbClr val="003300"/>
                            </a:solidFill>
                            <a:latin typeface="Cambria Math"/>
                          </a:rPr>
                          <m:t>𝒎𝒊𝒏</m:t>
                        </m:r>
                      </m:sub>
                    </m:sSub>
                  </m:oMath>
                </a14:m>
                <a:r>
                  <a:rPr lang="en-US" sz="1200" dirty="0" smtClean="0">
                    <a:solidFill>
                      <a:srgbClr val="002060"/>
                    </a:solidFill>
                    <a:latin typeface="Georgia" pitchFamily="18" charset="0"/>
                  </a:rPr>
                  <a:t> </a:t>
                </a:r>
                <a:r>
                  <a:rPr lang="en-US" sz="1200" dirty="0">
                    <a:solidFill>
                      <a:srgbClr val="002060"/>
                    </a:solidFill>
                    <a:latin typeface="Georgia" pitchFamily="18" charset="0"/>
                  </a:rPr>
                  <a:t>=</a:t>
                </a:r>
                <a14:m>
                  <m:oMath xmlns:m="http://schemas.openxmlformats.org/officeDocument/2006/math">
                    <m:sSub>
                      <m:sSubPr>
                        <m:ctrlPr>
                          <a:rPr lang="en-US" sz="1200" b="1" i="1">
                            <a:solidFill>
                              <a:srgbClr val="00B050"/>
                            </a:solidFill>
                            <a:latin typeface="Cambria Math" panose="02040503050406030204" pitchFamily="18" charset="0"/>
                          </a:rPr>
                        </m:ctrlPr>
                      </m:sSubPr>
                      <m:e>
                        <m:r>
                          <a:rPr lang="en-US" sz="1200" b="1" i="1">
                            <a:solidFill>
                              <a:srgbClr val="00B050"/>
                            </a:solidFill>
                            <a:latin typeface="Cambria Math"/>
                          </a:rPr>
                          <m:t>𝑹</m:t>
                        </m:r>
                      </m:e>
                      <m:sub>
                        <m:r>
                          <a:rPr lang="en-US" sz="1200" b="1" i="1">
                            <a:solidFill>
                              <a:srgbClr val="00B050"/>
                            </a:solidFill>
                            <a:latin typeface="Cambria Math"/>
                          </a:rPr>
                          <m:t>𝑪𝒂𝒍</m:t>
                        </m:r>
                        <m:r>
                          <a:rPr lang="en-US" sz="1200" b="1" i="1">
                            <a:solidFill>
                              <a:srgbClr val="00B050"/>
                            </a:solidFill>
                            <a:latin typeface="Cambria Math"/>
                          </a:rPr>
                          <m:t>.</m:t>
                        </m:r>
                        <m:r>
                          <a:rPr lang="en-US" sz="1200" b="1" i="1">
                            <a:solidFill>
                              <a:srgbClr val="00B050"/>
                            </a:solidFill>
                            <a:latin typeface="Cambria Math"/>
                          </a:rPr>
                          <m:t>𝒎𝒊𝒏</m:t>
                        </m:r>
                      </m:sub>
                    </m:sSub>
                  </m:oMath>
                </a14:m>
                <a:r>
                  <a:rPr lang="en-US" sz="1200" dirty="0" smtClean="0">
                    <a:solidFill>
                      <a:srgbClr val="002060"/>
                    </a:solidFill>
                    <a:latin typeface="Georgia" pitchFamily="18" charset="0"/>
                  </a:rPr>
                  <a:t> (no shrinkage on ignored criterion)</a:t>
                </a:r>
                <a:endParaRPr lang="en-US" sz="1200" dirty="0">
                  <a:solidFill>
                    <a:srgbClr val="002060"/>
                  </a:solidFill>
                  <a:latin typeface="Georg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2393229"/>
                <a:ext cx="8763000" cy="2464521"/>
              </a:xfrm>
              <a:prstGeom prst="rect">
                <a:avLst/>
              </a:prstGeom>
              <a:blipFill rotWithShape="1">
                <a:blip r:embed="rId3"/>
                <a:stretch>
                  <a:fillRect l="-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1296674"/>
                <a:ext cx="8440452" cy="861839"/>
              </a:xfrm>
              <a:prstGeom prst="rect">
                <a:avLst/>
              </a:prstGeom>
              <a:noFill/>
              <a:ln w="38100">
                <a:noFill/>
              </a:ln>
            </p:spPr>
            <p:txBody>
              <a:bodyPr wrap="none" rtlCol="0" anchor="t">
                <a:spAutoFit/>
              </a:bodyPr>
              <a:lstStyle/>
              <a:p>
                <a:pPr>
                  <a:spcBef>
                    <a:spcPts val="0"/>
                  </a:spcBef>
                  <a:spcAft>
                    <a:spcPts val="0"/>
                  </a:spcAft>
                </a:pPr>
                <a14:m>
                  <m:oMathPara xmlns:m="http://schemas.openxmlformats.org/officeDocument/2006/math">
                    <m:oMathParaPr>
                      <m:jc m:val="center"/>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𝑨𝒅𝒋</m:t>
                          </m:r>
                          <m:r>
                            <a:rPr lang="en-US" sz="2400" b="1" i="1">
                              <a:solidFill>
                                <a:srgbClr val="FF0000"/>
                              </a:solidFill>
                              <a:latin typeface="Cambria Math"/>
                            </a:rPr>
                            <m:t>.</m:t>
                          </m:r>
                          <m:r>
                            <a:rPr lang="en-US" sz="2400" b="1" i="1">
                              <a:solidFill>
                                <a:srgbClr val="FF0000"/>
                              </a:solidFill>
                              <a:latin typeface="Cambria Math"/>
                            </a:rPr>
                            <m:t>𝑷</m:t>
                          </m:r>
                        </m:sub>
                      </m:sSub>
                      <m:r>
                        <a:rPr lang="en-US" sz="2400" b="0" i="1">
                          <a:solidFill>
                            <a:srgbClr val="002060"/>
                          </a:solidFill>
                          <a:latin typeface="Cambria Math"/>
                        </a:rPr>
                        <m:t>=</m:t>
                      </m:r>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a:rPr>
                            <m:t>𝑹</m:t>
                          </m:r>
                        </m:e>
                        <m:sub>
                          <m:r>
                            <a:rPr lang="en-US" sz="2400" b="1" i="1">
                              <a:solidFill>
                                <a:srgbClr val="7030A0"/>
                              </a:solidFill>
                              <a:latin typeface="Cambria Math"/>
                            </a:rPr>
                            <m:t>𝑨𝒅𝒋</m:t>
                          </m:r>
                          <m:r>
                            <a:rPr lang="en-US" sz="2400" b="1" i="1">
                              <a:solidFill>
                                <a:srgbClr val="7030A0"/>
                              </a:solidFill>
                              <a:latin typeface="Cambria Math"/>
                            </a:rPr>
                            <m:t>.</m:t>
                          </m:r>
                          <m:r>
                            <a:rPr lang="en-US" sz="2400" b="1" i="1">
                              <a:solidFill>
                                <a:srgbClr val="7030A0"/>
                              </a:solidFill>
                              <a:latin typeface="Cambria Math"/>
                            </a:rPr>
                            <m:t>𝒎𝒂𝒙</m:t>
                          </m:r>
                        </m:sub>
                      </m:sSub>
                      <m:r>
                        <a:rPr lang="en-US" sz="2400" b="0" i="1">
                          <a:solidFill>
                            <a:srgbClr val="002060"/>
                          </a:solidFill>
                          <a:latin typeface="Cambria Math"/>
                        </a:rPr>
                        <m:t>−</m:t>
                      </m:r>
                      <m:d>
                        <m:dPr>
                          <m:ctrlPr>
                            <a:rPr lang="en-US" sz="2400" i="1">
                              <a:solidFill>
                                <a:srgbClr val="002060"/>
                              </a:solidFill>
                              <a:latin typeface="Cambria Math" panose="02040503050406030204" pitchFamily="18" charset="0"/>
                            </a:rPr>
                          </m:ctrlPr>
                        </m:dPr>
                        <m:e>
                          <m:sSub>
                            <m:sSubPr>
                              <m:ctrlPr>
                                <a:rPr lang="en-US" sz="2400" b="1" i="1" smtClean="0">
                                  <a:solidFill>
                                    <a:srgbClr val="0066FF"/>
                                  </a:solidFill>
                                  <a:latin typeface="Cambria Math" panose="02040503050406030204" pitchFamily="18" charset="0"/>
                                </a:rPr>
                              </m:ctrlPr>
                            </m:sSubPr>
                            <m:e>
                              <m:r>
                                <a:rPr lang="en-US" sz="2400" b="1" i="1">
                                  <a:solidFill>
                                    <a:srgbClr val="0066FF"/>
                                  </a:solidFill>
                                  <a:latin typeface="Cambria Math"/>
                                </a:rPr>
                                <m:t>𝑹</m:t>
                              </m:r>
                            </m:e>
                            <m:sub>
                              <m:r>
                                <a:rPr lang="en-US" sz="2400" b="1" i="1">
                                  <a:solidFill>
                                    <a:srgbClr val="0066FF"/>
                                  </a:solidFill>
                                  <a:latin typeface="Cambria Math"/>
                                </a:rPr>
                                <m:t>𝑪𝒂𝒍</m:t>
                              </m:r>
                              <m:r>
                                <a:rPr lang="en-US" sz="2400" b="1" i="1">
                                  <a:solidFill>
                                    <a:srgbClr val="0066FF"/>
                                  </a:solidFill>
                                  <a:latin typeface="Cambria Math"/>
                                </a:rPr>
                                <m:t>.</m:t>
                              </m:r>
                              <m:r>
                                <a:rPr lang="en-US" sz="2400" b="1" i="1">
                                  <a:solidFill>
                                    <a:srgbClr val="0066FF"/>
                                  </a:solidFill>
                                  <a:latin typeface="Cambria Math"/>
                                </a:rPr>
                                <m:t>𝒎𝒂𝒙</m:t>
                              </m:r>
                            </m:sub>
                          </m:sSub>
                          <m:r>
                            <a:rPr lang="en-US" sz="2400" b="0" i="1" smtClean="0">
                              <a:solidFill>
                                <a:schemeClr val="tx1"/>
                              </a:solidFill>
                              <a:latin typeface="Cambria Math"/>
                            </a:rPr>
                            <m:t>−</m:t>
                          </m:r>
                          <m:sSub>
                            <m:sSubPr>
                              <m:ctrlPr>
                                <a:rPr lang="en-US" sz="2400" b="1" i="1" smtClean="0">
                                  <a:solidFill>
                                    <a:srgbClr val="FF9900"/>
                                  </a:solidFill>
                                  <a:latin typeface="Cambria Math" panose="02040503050406030204" pitchFamily="18" charset="0"/>
                                </a:rPr>
                              </m:ctrlPr>
                            </m:sSubPr>
                            <m:e>
                              <m:r>
                                <a:rPr lang="en-US" sz="2400" b="1" i="1">
                                  <a:solidFill>
                                    <a:srgbClr val="FF9900"/>
                                  </a:solidFill>
                                  <a:latin typeface="Cambria Math"/>
                                </a:rPr>
                                <m:t>𝑹</m:t>
                              </m:r>
                            </m:e>
                            <m:sub>
                              <m:r>
                                <a:rPr lang="en-US" sz="2400" b="1" i="1">
                                  <a:solidFill>
                                    <a:srgbClr val="FF9900"/>
                                  </a:solidFill>
                                  <a:latin typeface="Cambria Math"/>
                                </a:rPr>
                                <m:t>𝑪𝒂𝒍</m:t>
                              </m:r>
                              <m:r>
                                <a:rPr lang="en-US" sz="2400" b="1" i="1">
                                  <a:solidFill>
                                    <a:srgbClr val="FF9900"/>
                                  </a:solidFill>
                                  <a:latin typeface="Cambria Math"/>
                                </a:rPr>
                                <m:t>.</m:t>
                              </m:r>
                              <m:r>
                                <a:rPr lang="en-US" sz="2400" b="1" i="1">
                                  <a:solidFill>
                                    <a:srgbClr val="FF9900"/>
                                  </a:solidFill>
                                  <a:latin typeface="Cambria Math"/>
                                </a:rPr>
                                <m:t>𝑷</m:t>
                              </m:r>
                            </m:sub>
                          </m:sSub>
                        </m:e>
                      </m:d>
                      <m:r>
                        <a:rPr lang="en-US" sz="2400" b="0" i="1">
                          <a:solidFill>
                            <a:srgbClr val="002060"/>
                          </a:solidFill>
                          <a:latin typeface="Cambria Math"/>
                        </a:rPr>
                        <m:t>×</m:t>
                      </m:r>
                      <m:f>
                        <m:fPr>
                          <m:ctrlPr>
                            <a:rPr lang="en-US" sz="2400" i="1">
                              <a:solidFill>
                                <a:srgbClr val="002060"/>
                              </a:solidFill>
                              <a:latin typeface="Cambria Math" panose="02040503050406030204" pitchFamily="18" charset="0"/>
                            </a:rPr>
                          </m:ctrlPr>
                        </m:fPr>
                        <m:num>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a:rPr>
                                <m:t>𝑹</m:t>
                              </m:r>
                            </m:e>
                            <m:sub>
                              <m:r>
                                <a:rPr lang="en-US" sz="2400" b="1" i="1">
                                  <a:solidFill>
                                    <a:srgbClr val="7030A0"/>
                                  </a:solidFill>
                                  <a:latin typeface="Cambria Math"/>
                                </a:rPr>
                                <m:t>𝑨𝒅𝒋</m:t>
                              </m:r>
                              <m:r>
                                <a:rPr lang="en-US" sz="2400" b="1" i="1">
                                  <a:solidFill>
                                    <a:srgbClr val="7030A0"/>
                                  </a:solidFill>
                                  <a:latin typeface="Cambria Math"/>
                                </a:rPr>
                                <m:t>.</m:t>
                              </m:r>
                              <m:r>
                                <a:rPr lang="en-US" sz="2400" b="1" i="1">
                                  <a:solidFill>
                                    <a:srgbClr val="7030A0"/>
                                  </a:solidFill>
                                  <a:latin typeface="Cambria Math"/>
                                </a:rPr>
                                <m:t>𝒎𝒂𝒙</m:t>
                              </m:r>
                            </m:sub>
                          </m:sSub>
                          <m:r>
                            <a:rPr lang="en-US" sz="2400" b="0" i="1" smtClean="0">
                              <a:solidFill>
                                <a:schemeClr val="tx1"/>
                              </a:solidFill>
                              <a:latin typeface="Cambria Math"/>
                            </a:rPr>
                            <m:t>−</m:t>
                          </m:r>
                          <m:sSub>
                            <m:sSubPr>
                              <m:ctrlPr>
                                <a:rPr lang="en-US" sz="2400" b="1" i="1" smtClean="0">
                                  <a:solidFill>
                                    <a:srgbClr val="003300"/>
                                  </a:solidFill>
                                  <a:latin typeface="Cambria Math" panose="02040503050406030204" pitchFamily="18" charset="0"/>
                                </a:rPr>
                              </m:ctrlPr>
                            </m:sSubPr>
                            <m:e>
                              <m:r>
                                <a:rPr lang="en-US" sz="2400" b="1" i="1">
                                  <a:solidFill>
                                    <a:srgbClr val="003300"/>
                                  </a:solidFill>
                                  <a:latin typeface="Cambria Math"/>
                                </a:rPr>
                                <m:t>𝑹</m:t>
                              </m:r>
                            </m:e>
                            <m:sub>
                              <m:r>
                                <a:rPr lang="en-US" sz="2400" b="1" i="1">
                                  <a:solidFill>
                                    <a:srgbClr val="003300"/>
                                  </a:solidFill>
                                  <a:latin typeface="Cambria Math"/>
                                </a:rPr>
                                <m:t>𝑨𝒅𝒋</m:t>
                              </m:r>
                              <m:r>
                                <a:rPr lang="en-US" sz="2400" b="1" i="1">
                                  <a:solidFill>
                                    <a:srgbClr val="003300"/>
                                  </a:solidFill>
                                  <a:latin typeface="Cambria Math"/>
                                </a:rPr>
                                <m:t>.</m:t>
                              </m:r>
                              <m:r>
                                <a:rPr lang="en-US" sz="2400" b="1" i="1">
                                  <a:solidFill>
                                    <a:srgbClr val="003300"/>
                                  </a:solidFill>
                                  <a:latin typeface="Cambria Math"/>
                                </a:rPr>
                                <m:t>𝒎𝒊𝒏</m:t>
                              </m:r>
                            </m:sub>
                          </m:sSub>
                        </m:num>
                        <m:den>
                          <m:sSub>
                            <m:sSubPr>
                              <m:ctrlPr>
                                <a:rPr lang="en-US" sz="2400" b="1" i="1" smtClean="0">
                                  <a:solidFill>
                                    <a:srgbClr val="0066FF"/>
                                  </a:solidFill>
                                  <a:latin typeface="Cambria Math" panose="02040503050406030204" pitchFamily="18" charset="0"/>
                                </a:rPr>
                              </m:ctrlPr>
                            </m:sSubPr>
                            <m:e>
                              <m:r>
                                <a:rPr lang="en-US" sz="2400" b="1" i="1">
                                  <a:solidFill>
                                    <a:srgbClr val="0066FF"/>
                                  </a:solidFill>
                                  <a:latin typeface="Cambria Math"/>
                                </a:rPr>
                                <m:t>𝑹</m:t>
                              </m:r>
                            </m:e>
                            <m:sub>
                              <m:r>
                                <a:rPr lang="en-US" sz="2400" b="1" i="1">
                                  <a:solidFill>
                                    <a:srgbClr val="0066FF"/>
                                  </a:solidFill>
                                  <a:latin typeface="Cambria Math"/>
                                </a:rPr>
                                <m:t>𝑪𝒂𝒍</m:t>
                              </m:r>
                              <m:r>
                                <a:rPr lang="en-US" sz="2400" b="1" i="1">
                                  <a:solidFill>
                                    <a:srgbClr val="0066FF"/>
                                  </a:solidFill>
                                  <a:latin typeface="Cambria Math"/>
                                </a:rPr>
                                <m:t>.</m:t>
                              </m:r>
                              <m:r>
                                <a:rPr lang="en-US" sz="2400" b="1" i="1">
                                  <a:solidFill>
                                    <a:srgbClr val="0066FF"/>
                                  </a:solidFill>
                                  <a:latin typeface="Cambria Math"/>
                                </a:rPr>
                                <m:t>𝒎𝒂𝒙</m:t>
                              </m:r>
                            </m:sub>
                          </m:sSub>
                          <m:r>
                            <a:rPr lang="en-US" sz="2400" b="0" i="1" smtClean="0">
                              <a:solidFill>
                                <a:srgbClr val="002060"/>
                              </a:solidFill>
                              <a:latin typeface="Cambria Math"/>
                            </a:rPr>
                            <m:t>−</m:t>
                          </m:r>
                          <m:sSub>
                            <m:sSubPr>
                              <m:ctrlPr>
                                <a:rPr lang="en-US" sz="2400" b="1" i="1" smtClean="0">
                                  <a:solidFill>
                                    <a:srgbClr val="00B050"/>
                                  </a:solidFill>
                                  <a:latin typeface="Cambria Math" panose="02040503050406030204" pitchFamily="18" charset="0"/>
                                </a:rPr>
                              </m:ctrlPr>
                            </m:sSubPr>
                            <m:e>
                              <m:r>
                                <a:rPr lang="en-US" sz="2400" b="1" i="1">
                                  <a:solidFill>
                                    <a:srgbClr val="00B050"/>
                                  </a:solidFill>
                                  <a:latin typeface="Cambria Math"/>
                                </a:rPr>
                                <m:t>𝑹</m:t>
                              </m:r>
                            </m:e>
                            <m:sub>
                              <m:r>
                                <a:rPr lang="en-US" sz="2400" b="1" i="1">
                                  <a:solidFill>
                                    <a:srgbClr val="00B050"/>
                                  </a:solidFill>
                                  <a:latin typeface="Cambria Math"/>
                                </a:rPr>
                                <m:t>𝑪𝒂𝒍</m:t>
                              </m:r>
                              <m:r>
                                <a:rPr lang="en-US" sz="2400" b="1" i="1">
                                  <a:solidFill>
                                    <a:srgbClr val="00B050"/>
                                  </a:solidFill>
                                  <a:latin typeface="Cambria Math"/>
                                </a:rPr>
                                <m:t>.</m:t>
                              </m:r>
                              <m:r>
                                <a:rPr lang="en-US" sz="2400" b="1" i="1">
                                  <a:solidFill>
                                    <a:srgbClr val="00B050"/>
                                  </a:solidFill>
                                  <a:latin typeface="Cambria Math"/>
                                </a:rPr>
                                <m:t>𝒎𝒊𝒏</m:t>
                              </m:r>
                            </m:sub>
                          </m:sSub>
                        </m:den>
                      </m:f>
                    </m:oMath>
                  </m:oMathPara>
                </a14:m>
                <a:endParaRPr lang="en-US" sz="24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 y="1728897"/>
                <a:ext cx="8440452" cy="861839"/>
              </a:xfrm>
              <a:prstGeom prst="rect">
                <a:avLst/>
              </a:prstGeom>
              <a:blipFill rotWithShape="1">
                <a:blip r:embed="rId5"/>
                <a:stretch>
                  <a:fillRect/>
                </a:stretch>
              </a:blipFill>
              <a:ln w="38100">
                <a:noFill/>
              </a:ln>
            </p:spPr>
            <p:txBody>
              <a:bodyPr/>
              <a:lstStyle/>
              <a:p>
                <a:r>
                  <a:rPr lang="en-US">
                    <a:noFill/>
                  </a:rPr>
                  <a:t> </a:t>
                </a:r>
              </a:p>
            </p:txBody>
          </p:sp>
        </mc:Fallback>
      </mc:AlternateContent>
      <p:sp>
        <p:nvSpPr>
          <p:cNvPr id="4" name="Slide Number Placeholder 3"/>
          <p:cNvSpPr>
            <a:spLocks noGrp="1"/>
          </p:cNvSpPr>
          <p:nvPr>
            <p:ph type="sldNum" idx="10"/>
          </p:nvPr>
        </p:nvSpPr>
        <p:spPr/>
        <p:txBody>
          <a:bodyPr/>
          <a:lstStyle/>
          <a:p>
            <a:pPr algn="r"/>
            <a:fld id="{86430713-ACC4-423C-A6F9-55D81A3BFA1E}" type="slidenum">
              <a:rPr lang="en-US" altLang="en-US" sz="1400" smtClean="0"/>
              <a:pPr algn="r"/>
              <a:t>44</a:t>
            </a:fld>
            <a:endParaRPr lang="en-US" altLang="en-US" sz="1400" dirty="0"/>
          </a:p>
        </p:txBody>
      </p:sp>
    </p:spTree>
    <p:extLst>
      <p:ext uri="{BB962C8B-B14F-4D97-AF65-F5344CB8AC3E}">
        <p14:creationId xmlns:p14="http://schemas.microsoft.com/office/powerpoint/2010/main" val="2911693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a:t>
            </a:r>
          </a:p>
        </p:txBody>
      </p:sp>
      <p:sp>
        <p:nvSpPr>
          <p:cNvPr id="4" name="Content Placeholder 3"/>
          <p:cNvSpPr>
            <a:spLocks noGrp="1"/>
          </p:cNvSpPr>
          <p:nvPr>
            <p:ph idx="1"/>
          </p:nvPr>
        </p:nvSpPr>
        <p:spPr>
          <a:xfrm>
            <a:off x="457204" y="857251"/>
            <a:ext cx="8226425" cy="3734991"/>
          </a:xfrm>
        </p:spPr>
        <p:txBody>
          <a:bodyPr/>
          <a:lstStyle/>
          <a:p>
            <a:pPr marL="0" indent="0">
              <a:defRPr/>
            </a:pPr>
            <a:r>
              <a:rPr lang="en-US" sz="1800" b="1" dirty="0" smtClean="0">
                <a:solidFill>
                  <a:srgbClr val="002060"/>
                </a:solidFill>
                <a:latin typeface="Georgia" panose="02040502050405020303" pitchFamily="18" charset="0"/>
              </a:rPr>
              <a:t>Conditions</a:t>
            </a:r>
          </a:p>
          <a:p>
            <a:pPr marL="457200" indent="-457200">
              <a:spcBef>
                <a:spcPts val="1200"/>
              </a:spcBef>
              <a:buFont typeface="Arial" panose="020B0604020202020204" pitchFamily="34" charset="0"/>
              <a:buChar char="•"/>
              <a:defRPr/>
            </a:pPr>
            <a:r>
              <a:rPr lang="en-US" sz="1800" dirty="0" smtClean="0">
                <a:solidFill>
                  <a:srgbClr val="002060"/>
                </a:solidFill>
                <a:latin typeface="Georgia" panose="02040502050405020303" pitchFamily="18" charset="0"/>
              </a:rPr>
              <a:t>Calibration Sample Size</a:t>
            </a:r>
          </a:p>
          <a:p>
            <a:pPr marL="857250" lvl="1" indent="-457200">
              <a:spcBef>
                <a:spcPts val="0"/>
              </a:spcBef>
              <a:buFont typeface="Arial" panose="020B0604020202020204" pitchFamily="34" charset="0"/>
              <a:buChar char="•"/>
              <a:defRPr/>
            </a:pPr>
            <a:r>
              <a:rPr lang="en-US" sz="1600" dirty="0" smtClean="0">
                <a:solidFill>
                  <a:srgbClr val="002060"/>
                </a:solidFill>
                <a:latin typeface="Georgia" panose="02040502050405020303" pitchFamily="18" charset="0"/>
              </a:rPr>
              <a:t>N = 40, 100, 200, 500, 1000</a:t>
            </a:r>
          </a:p>
          <a:p>
            <a:pPr marL="457200" indent="-457200">
              <a:spcBef>
                <a:spcPts val="1200"/>
              </a:spcBef>
              <a:buFont typeface="Arial" panose="020B0604020202020204" pitchFamily="34" charset="0"/>
              <a:buChar char="•"/>
              <a:defRPr/>
            </a:pPr>
            <a:r>
              <a:rPr lang="en-US" sz="1800" dirty="0" smtClean="0">
                <a:solidFill>
                  <a:srgbClr val="002060"/>
                </a:solidFill>
                <a:latin typeface="Georgia" panose="02040502050405020303" pitchFamily="18" charset="0"/>
              </a:rPr>
              <a:t>Validation Sample Size</a:t>
            </a:r>
          </a:p>
          <a:p>
            <a:pPr marL="857250" lvl="1" indent="-457200">
              <a:spcBef>
                <a:spcPts val="0"/>
              </a:spcBef>
              <a:buFont typeface="Arial" panose="020B0604020202020204" pitchFamily="34" charset="0"/>
              <a:buChar char="•"/>
              <a:defRPr/>
            </a:pPr>
            <a:r>
              <a:rPr lang="en-US" sz="1600" dirty="0" smtClean="0">
                <a:solidFill>
                  <a:srgbClr val="002060"/>
                </a:solidFill>
                <a:latin typeface="Georgia" panose="02040502050405020303" pitchFamily="18" charset="0"/>
              </a:rPr>
              <a:t>N = 10,000</a:t>
            </a:r>
          </a:p>
          <a:p>
            <a:pPr marL="457200" indent="-457200">
              <a:spcBef>
                <a:spcPts val="1200"/>
              </a:spcBef>
              <a:buFont typeface="Arial" panose="020B0604020202020204" pitchFamily="34" charset="0"/>
              <a:buChar char="•"/>
              <a:defRPr/>
            </a:pPr>
            <a:r>
              <a:rPr lang="en-US" sz="1800" dirty="0">
                <a:solidFill>
                  <a:srgbClr val="002060"/>
                </a:solidFill>
                <a:latin typeface="Georgia" panose="02040502050405020303" pitchFamily="18" charset="0"/>
              </a:rPr>
              <a:t>Selection Setting</a:t>
            </a:r>
          </a:p>
          <a:p>
            <a:pPr marL="857250" lvl="1" indent="-457200">
              <a:spcBef>
                <a:spcPts val="0"/>
              </a:spcBef>
              <a:buFont typeface="Arial" panose="020B0604020202020204" pitchFamily="34" charset="0"/>
              <a:buChar char="•"/>
              <a:defRPr/>
            </a:pPr>
            <a:r>
              <a:rPr lang="en-US" sz="1600" dirty="0">
                <a:solidFill>
                  <a:srgbClr val="002060"/>
                </a:solidFill>
                <a:latin typeface="Georgia" panose="02040502050405020303" pitchFamily="18" charset="0"/>
              </a:rPr>
              <a:t>Selection ratio = 0.15</a:t>
            </a:r>
          </a:p>
          <a:p>
            <a:pPr marL="857250" lvl="1" indent="-457200">
              <a:spcBef>
                <a:spcPts val="0"/>
              </a:spcBef>
              <a:buFont typeface="Arial" panose="020B0604020202020204" pitchFamily="34" charset="0"/>
              <a:buChar char="•"/>
              <a:defRPr/>
            </a:pPr>
            <a:r>
              <a:rPr lang="en-US" sz="1600" dirty="0">
                <a:solidFill>
                  <a:srgbClr val="002060"/>
                </a:solidFill>
                <a:latin typeface="Georgia" panose="02040502050405020303" pitchFamily="18" charset="0"/>
              </a:rPr>
              <a:t>Proportion of minority applicants = </a:t>
            </a:r>
            <a:r>
              <a:rPr lang="en-US" sz="1600" dirty="0" smtClean="0">
                <a:solidFill>
                  <a:srgbClr val="002060"/>
                </a:solidFill>
                <a:latin typeface="Georgia" panose="02040502050405020303" pitchFamily="18" charset="0"/>
              </a:rPr>
              <a:t>0.17 (i.e., 1/6)</a:t>
            </a:r>
            <a:endParaRPr lang="en-US" sz="1600" dirty="0">
              <a:solidFill>
                <a:srgbClr val="002060"/>
              </a:solidFill>
              <a:latin typeface="Georgia" panose="02040502050405020303" pitchFamily="18" charset="0"/>
            </a:endParaRPr>
          </a:p>
          <a:p>
            <a:pPr marL="457200" indent="-457200">
              <a:spcBef>
                <a:spcPts val="1200"/>
              </a:spcBef>
              <a:buFont typeface="Arial" panose="020B0604020202020204" pitchFamily="34" charset="0"/>
              <a:buChar char="•"/>
              <a:defRPr/>
            </a:pPr>
            <a:r>
              <a:rPr lang="en-US" sz="1800" dirty="0" smtClean="0">
                <a:solidFill>
                  <a:srgbClr val="002060"/>
                </a:solidFill>
                <a:latin typeface="Georgia" panose="02040502050405020303" pitchFamily="18" charset="0"/>
              </a:rPr>
              <a:t>Population Correlation Matrix</a:t>
            </a:r>
          </a:p>
          <a:p>
            <a:pPr marL="857250" lvl="1" indent="-457200">
              <a:spcBef>
                <a:spcPts val="0"/>
              </a:spcBef>
              <a:buFont typeface="Arial" panose="020B0604020202020204" pitchFamily="34" charset="0"/>
              <a:buChar char="•"/>
              <a:defRPr/>
            </a:pPr>
            <a:r>
              <a:rPr lang="en-US" sz="1600" dirty="0" err="1" smtClean="0">
                <a:solidFill>
                  <a:srgbClr val="002060"/>
                </a:solidFill>
                <a:latin typeface="Georgia" panose="02040502050405020303" pitchFamily="18" charset="0"/>
              </a:rPr>
              <a:t>Bobko</a:t>
            </a:r>
            <a:r>
              <a:rPr lang="en-US" sz="1600" dirty="0" smtClean="0">
                <a:solidFill>
                  <a:srgbClr val="002060"/>
                </a:solidFill>
                <a:latin typeface="Georgia" panose="02040502050405020303" pitchFamily="18" charset="0"/>
              </a:rPr>
              <a:t>-Roth Cognitive &amp; Non-Cognitive Predictors</a:t>
            </a:r>
          </a:p>
          <a:p>
            <a:pPr marL="1257300" lvl="2" indent="-457200">
              <a:spcBef>
                <a:spcPts val="0"/>
              </a:spcBef>
              <a:buFont typeface="Arial" panose="020B0604020202020204" pitchFamily="34" charset="0"/>
              <a:buChar char="•"/>
              <a:defRPr/>
            </a:pPr>
            <a:r>
              <a:rPr lang="en-US" sz="1200" dirty="0" smtClean="0">
                <a:solidFill>
                  <a:srgbClr val="002060"/>
                </a:solidFill>
                <a:latin typeface="Georgia" panose="02040502050405020303" pitchFamily="18" charset="0"/>
              </a:rPr>
              <a:t>Meta-analytic estimates: Obtained from </a:t>
            </a:r>
            <a:r>
              <a:rPr lang="en-US" sz="1200" dirty="0" err="1" smtClean="0">
                <a:solidFill>
                  <a:srgbClr val="002060"/>
                </a:solidFill>
                <a:latin typeface="Georgia" panose="02040502050405020303" pitchFamily="18" charset="0"/>
              </a:rPr>
              <a:t>Bobko</a:t>
            </a:r>
            <a:r>
              <a:rPr lang="en-US" sz="1200" dirty="0" smtClean="0">
                <a:solidFill>
                  <a:srgbClr val="002060"/>
                </a:solidFill>
                <a:latin typeface="Georgia" panose="02040502050405020303" pitchFamily="18" charset="0"/>
              </a:rPr>
              <a:t> &amp; Roth, 2013; Roth et al., 2011; Van </a:t>
            </a:r>
            <a:r>
              <a:rPr lang="en-US" sz="1200" dirty="0" err="1" smtClean="0">
                <a:solidFill>
                  <a:srgbClr val="002060"/>
                </a:solidFill>
                <a:latin typeface="Georgia" panose="02040502050405020303" pitchFamily="18" charset="0"/>
              </a:rPr>
              <a:t>Iddekinge</a:t>
            </a:r>
            <a:r>
              <a:rPr lang="en-US" sz="1200" dirty="0" smtClean="0">
                <a:solidFill>
                  <a:srgbClr val="002060"/>
                </a:solidFill>
                <a:latin typeface="Georgia" panose="02040502050405020303" pitchFamily="18" charset="0"/>
              </a:rPr>
              <a:t> et al., 2012; McKay &amp; McDaniel, 2006</a:t>
            </a:r>
          </a:p>
          <a:p>
            <a:pPr marL="457200" indent="-457200">
              <a:spcBef>
                <a:spcPts val="1200"/>
              </a:spcBef>
              <a:buFont typeface="Arial" panose="020B0604020202020204" pitchFamily="34" charset="0"/>
              <a:buChar char="•"/>
              <a:defRPr/>
            </a:pPr>
            <a:r>
              <a:rPr lang="en-US" sz="1800" dirty="0" smtClean="0">
                <a:solidFill>
                  <a:srgbClr val="002060"/>
                </a:solidFill>
                <a:latin typeface="Georgia" panose="02040502050405020303" pitchFamily="18" charset="0"/>
              </a:rPr>
              <a:t>Trials: 1,000</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45</a:t>
            </a:fld>
            <a:endParaRPr lang="en-US"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a:t>
            </a:r>
          </a:p>
        </p:txBody>
      </p:sp>
      <p:sp>
        <p:nvSpPr>
          <p:cNvPr id="45060" name="Content Placeholder 3"/>
          <p:cNvSpPr>
            <a:spLocks noGrp="1"/>
          </p:cNvSpPr>
          <p:nvPr>
            <p:ph idx="1"/>
          </p:nvPr>
        </p:nvSpPr>
        <p:spPr>
          <a:xfrm>
            <a:off x="457200" y="857251"/>
            <a:ext cx="8534400" cy="3734991"/>
          </a:xfrm>
        </p:spPr>
        <p:txBody>
          <a:bodyPr/>
          <a:lstStyle/>
          <a:p>
            <a:pPr marL="0" indent="0" algn="ctr">
              <a:spcBef>
                <a:spcPct val="0"/>
              </a:spcBef>
            </a:pPr>
            <a:r>
              <a:rPr lang="en-US" altLang="en-US" sz="2400" dirty="0" smtClean="0">
                <a:solidFill>
                  <a:srgbClr val="002060"/>
                </a:solidFill>
                <a:latin typeface="Georgia" pitchFamily="18" charset="0"/>
              </a:rPr>
              <a:t>Population Correlation Matrix</a:t>
            </a:r>
          </a:p>
          <a:p>
            <a:pPr marL="0" indent="0" algn="ctr">
              <a:spcBef>
                <a:spcPct val="0"/>
              </a:spcBef>
            </a:pPr>
            <a:r>
              <a:rPr lang="en-US" altLang="en-US" sz="2400" b="1" dirty="0" err="1" smtClean="0">
                <a:solidFill>
                  <a:srgbClr val="002060"/>
                </a:solidFill>
                <a:latin typeface="Georgia" pitchFamily="18" charset="0"/>
              </a:rPr>
              <a:t>Bobko</a:t>
            </a:r>
            <a:r>
              <a:rPr lang="en-US" altLang="en-US" sz="2400" b="1" dirty="0" smtClean="0">
                <a:solidFill>
                  <a:srgbClr val="002060"/>
                </a:solidFill>
                <a:latin typeface="Georgia" pitchFamily="18" charset="0"/>
              </a:rPr>
              <a:t>-Roth Predictors</a:t>
            </a:r>
          </a:p>
        </p:txBody>
      </p:sp>
      <p:graphicFrame>
        <p:nvGraphicFramePr>
          <p:cNvPr id="5" name="Content Placeholder 18"/>
          <p:cNvGraphicFramePr>
            <a:graphicFrameLocks/>
          </p:cNvGraphicFramePr>
          <p:nvPr>
            <p:extLst>
              <p:ext uri="{D42A27DB-BD31-4B8C-83A1-F6EECF244321}">
                <p14:modId xmlns:p14="http://schemas.microsoft.com/office/powerpoint/2010/main" val="711801088"/>
              </p:ext>
            </p:extLst>
          </p:nvPr>
        </p:nvGraphicFramePr>
        <p:xfrm>
          <a:off x="1022350" y="1771651"/>
          <a:ext cx="7126288" cy="2352999"/>
        </p:xfrm>
        <a:graphic>
          <a:graphicData uri="http://schemas.openxmlformats.org/drawingml/2006/table">
            <a:tbl>
              <a:tblPr/>
              <a:tblGrid>
                <a:gridCol w="3016250"/>
                <a:gridCol w="762000"/>
                <a:gridCol w="839788"/>
                <a:gridCol w="847725"/>
                <a:gridCol w="785812"/>
                <a:gridCol w="874713"/>
              </a:tblGrid>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Variable</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4</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291">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Roth et al., 2011 predictors</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1. Biodata</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2. Cognitive Ability</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.37</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64368">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3. Conscientiousness</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951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4. Structured Int.</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.16</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.31</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.13</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endParaRPr>
                    </a:p>
                  </a:txBody>
                  <a:tcPr marL="51436" marR="51436" marT="0" marB="0" anchor="b" horzOverflow="overflow">
                    <a:lnL>
                      <a:noFill/>
                    </a:lnL>
                    <a:lnR>
                      <a:noFill/>
                    </a:lnR>
                    <a:lnT>
                      <a:noFill/>
                    </a:lnT>
                    <a:lnB>
                      <a:noFill/>
                    </a:lnB>
                    <a:lnTlToBr>
                      <a:noFill/>
                    </a:lnTlToBr>
                    <a:lnBlToTr>
                      <a:noFill/>
                    </a:lnBlToTr>
                    <a:noFill/>
                  </a:tcPr>
                </a:tc>
              </a:tr>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    5. Integrity Test</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.25</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.34</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1.00</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r>
              <a:tr h="244647">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Job Performance</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.52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.22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.48</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.18</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a:noFill/>
                    </a:lnB>
                    <a:lnTlToBr>
                      <a:noFill/>
                    </a:lnTlToBr>
                    <a:lnBlToTr>
                      <a:noFill/>
                    </a:lnBlToTr>
                    <a:noFill/>
                  </a:tcPr>
                </a:tc>
              </a:tr>
              <a:tr h="279848">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Black-White race </a:t>
                      </a:r>
                      <a:r>
                        <a:rPr kumimoji="0" lang="en-US" altLang="en-US" sz="12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(Subgroup </a:t>
                      </a:r>
                      <a:r>
                        <a:rPr kumimoji="0" lang="en-US" altLang="en-US" sz="1200" b="0" i="1"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d</a:t>
                      </a:r>
                      <a:r>
                        <a:rPr kumimoji="0" lang="en-US" altLang="en-US" sz="12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a:t>
                      </a:r>
                      <a:endParaRPr kumimoji="0" lang="en-US" altLang="en-US" sz="12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.72</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-.09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smtClean="0">
                          <a:ln>
                            <a:noFill/>
                          </a:ln>
                          <a:solidFill>
                            <a:srgbClr val="002060"/>
                          </a:solidFill>
                          <a:effectLst/>
                          <a:latin typeface="Calibri" panose="020F0502020204030204" pitchFamily="34" charset="0"/>
                          <a:ea typeface="MS PGothic" panose="020B0600070205080204" pitchFamily="34" charset="-128"/>
                        </a:rPr>
                        <a:t>.39</a:t>
                      </a:r>
                      <a:endParaRPr kumimoji="0" lang="en-US" altLang="en-US" sz="1500" b="0" i="0" u="none" strike="noStrike" cap="none" normalizeH="0" baseline="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000">
                          <a:solidFill>
                            <a:srgbClr val="2C3F7F"/>
                          </a:solidFill>
                          <a:latin typeface="Verdana" panose="020B0604030504040204" pitchFamily="34" charset="0"/>
                          <a:ea typeface="MS PGothic" panose="020B0600070205080204" pitchFamily="34" charset="-128"/>
                        </a:defRPr>
                      </a:lvl1pPr>
                      <a:lvl2pPr marL="742950" indent="-285750">
                        <a:spcBef>
                          <a:spcPct val="20000"/>
                        </a:spcBef>
                        <a:defRPr>
                          <a:solidFill>
                            <a:srgbClr val="2C3F7F"/>
                          </a:solidFill>
                          <a:latin typeface="Verdana" panose="020B0604030504040204" pitchFamily="34" charset="0"/>
                          <a:ea typeface="MS PGothic" panose="020B0600070205080204" pitchFamily="34" charset="-128"/>
                        </a:defRPr>
                      </a:lvl2pPr>
                      <a:lvl3pPr marL="11430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3pPr>
                      <a:lvl4pPr marL="1600200" indent="-228600">
                        <a:spcBef>
                          <a:spcPct val="20000"/>
                        </a:spcBef>
                        <a:defRPr i="1">
                          <a:solidFill>
                            <a:srgbClr val="2C3F7F"/>
                          </a:solidFill>
                          <a:latin typeface="Verdana" panose="020B0604030504040204" pitchFamily="34" charset="0"/>
                          <a:ea typeface="MS PGothic" panose="020B0600070205080204" pitchFamily="34" charset="-128"/>
                        </a:defRPr>
                      </a:lvl4pPr>
                      <a:lvl5pPr marL="2057400" indent="-228600">
                        <a:spcBef>
                          <a:spcPct val="20000"/>
                        </a:spcBef>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defRPr i="1">
                          <a:solidFill>
                            <a:srgbClr val="2C3F7F"/>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500" b="0" i="0" u="none" strike="noStrike" cap="none" normalizeH="0" baseline="0" dirty="0" smtClean="0">
                          <a:ln>
                            <a:noFill/>
                          </a:ln>
                          <a:solidFill>
                            <a:srgbClr val="002060"/>
                          </a:solidFill>
                          <a:effectLst/>
                          <a:latin typeface="Calibri" panose="020F0502020204030204" pitchFamily="34" charset="0"/>
                          <a:ea typeface="MS PGothic" panose="020B0600070205080204" pitchFamily="34" charset="-128"/>
                        </a:rPr>
                        <a:t>.04</a:t>
                      </a:r>
                      <a:endParaRPr kumimoji="0" lang="en-US" altLang="en-US" sz="1500"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6" marR="51436"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19" name="Rectangle 4"/>
          <p:cNvSpPr>
            <a:spLocks noChangeArrowheads="1"/>
          </p:cNvSpPr>
          <p:nvPr/>
        </p:nvSpPr>
        <p:spPr bwMode="auto">
          <a:xfrm>
            <a:off x="1143000" y="2347913"/>
            <a:ext cx="2362200" cy="1252538"/>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sz="2400">
              <a:solidFill>
                <a:schemeClr val="tx1"/>
              </a:solidFill>
              <a:latin typeface="Arial" charset="0"/>
              <a:ea typeface="MS PGothic" pitchFamily="34" charset="-128"/>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46</a:t>
            </a:fld>
            <a:endParaRPr lang="en-US"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Results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47</a:t>
            </a:fld>
            <a:endParaRPr lang="en-US" altLang="en-US" sz="1400" dirty="0"/>
          </a:p>
        </p:txBody>
      </p:sp>
      <p:pic>
        <p:nvPicPr>
          <p:cNvPr id="1026" name="Picture 2" descr="Z:\home\chelsea\Desktop\Research\Pareto\Shrinkage_Formula\check_shrinkage_formula_01-17\try_shrinkage_formula_OLS\plot\plot__04-16-17_simplifiedOP\plot_perf_AI_R_04-16-17_simplifiedOPBold_n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857250"/>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Results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48</a:t>
            </a:fld>
            <a:endParaRPr lang="en-US" altLang="en-US" sz="1400" dirty="0"/>
          </a:p>
        </p:txBody>
      </p:sp>
      <p:pic>
        <p:nvPicPr>
          <p:cNvPr id="2050" name="Picture 2" descr="Z:\home\chelsea\Desktop\Research\Pareto\Shrinkage_Formula\check_shrinkage_formula_01-17\try_shrinkage_formula_OLS\plot\plot__04-16-17_simplifiedOP\plot_perf_AI_R_04-16-17_simplifiedOPBold_n1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857250"/>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Results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49</a:t>
            </a:fld>
            <a:endParaRPr lang="en-US" altLang="en-US" sz="1400" dirty="0"/>
          </a:p>
        </p:txBody>
      </p:sp>
      <p:pic>
        <p:nvPicPr>
          <p:cNvPr id="3074" name="Picture 2" descr="Z:\home\chelsea\Desktop\Research\Pareto\Shrinkage_Formula\check_shrinkage_formula_01-17\try_shrinkage_formula_OLS\plot\plot__04-16-17_simplifiedOP\plot_perf_AI_R_04-16-17_simplifiedOPBold_n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857250"/>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Diversity-Performance Trade-Off</a:t>
            </a:r>
          </a:p>
        </p:txBody>
      </p:sp>
      <p:sp>
        <p:nvSpPr>
          <p:cNvPr id="5" name="Content Placeholder 2"/>
          <p:cNvSpPr>
            <a:spLocks noGrp="1"/>
          </p:cNvSpPr>
          <p:nvPr>
            <p:ph idx="1"/>
          </p:nvPr>
        </p:nvSpPr>
        <p:spPr>
          <a:xfrm>
            <a:off x="685800" y="971550"/>
            <a:ext cx="7772400" cy="3600450"/>
          </a:xfrm>
        </p:spPr>
        <p:txBody>
          <a:bodyPr/>
          <a:lstStyle/>
          <a:p>
            <a:pPr marL="457200" indent="-457200">
              <a:buFont typeface="Arial" pitchFamily="34" charset="0"/>
              <a:buChar char="•"/>
            </a:pPr>
            <a:r>
              <a:rPr lang="en-US" altLang="en-US" sz="2000" dirty="0" smtClean="0">
                <a:solidFill>
                  <a:srgbClr val="002060"/>
                </a:solidFill>
                <a:latin typeface="Georgia" pitchFamily="18" charset="0"/>
              </a:rPr>
              <a:t>Cognitive ability tests strongly predict job performance </a:t>
            </a:r>
            <a:r>
              <a:rPr lang="en-US" altLang="en-US" sz="1200" dirty="0" smtClean="0">
                <a:solidFill>
                  <a:srgbClr val="002060"/>
                </a:solidFill>
                <a:latin typeface="Georgia" pitchFamily="18" charset="0"/>
              </a:rPr>
              <a:t>(Schmidt &amp; Hunter, 1998)</a:t>
            </a:r>
          </a:p>
          <a:p>
            <a:pPr marL="457200" indent="-457200">
              <a:spcBef>
                <a:spcPts val="1200"/>
              </a:spcBef>
              <a:buFont typeface="Arial" pitchFamily="34" charset="0"/>
              <a:buChar char="•"/>
            </a:pPr>
            <a:r>
              <a:rPr lang="en-US" altLang="en-US" sz="2000" dirty="0" smtClean="0">
                <a:solidFill>
                  <a:srgbClr val="002060"/>
                </a:solidFill>
                <a:latin typeface="Georgia" pitchFamily="18" charset="0"/>
              </a:rPr>
              <a:t>Cognitive ability tests have large Black-White subgroup differences </a:t>
            </a:r>
            <a:r>
              <a:rPr lang="en-US" altLang="en-US" sz="1200" dirty="0" smtClean="0">
                <a:solidFill>
                  <a:srgbClr val="002060"/>
                </a:solidFill>
                <a:latin typeface="Georgia" pitchFamily="18" charset="0"/>
              </a:rPr>
              <a:t>(Roth et al., 2001)</a:t>
            </a:r>
          </a:p>
          <a:p>
            <a:pPr lvl="1"/>
            <a:endParaRPr lang="en-US" altLang="en-US" sz="1800" dirty="0" smtClean="0">
              <a:solidFill>
                <a:schemeClr val="tx1"/>
              </a:solidFill>
            </a:endParaRPr>
          </a:p>
          <a:p>
            <a:pPr lvl="1"/>
            <a:endParaRPr lang="en-US" altLang="en-US" sz="1800" dirty="0" smtClean="0">
              <a:solidFill>
                <a:schemeClr val="tx1"/>
              </a:solidFill>
            </a:endParaRPr>
          </a:p>
          <a:p>
            <a:pPr lvl="1"/>
            <a:endParaRPr lang="en-US" altLang="en-US" sz="1800" dirty="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2712022"/>
              </p:ext>
            </p:extLst>
          </p:nvPr>
        </p:nvGraphicFramePr>
        <p:xfrm>
          <a:off x="976317" y="2394347"/>
          <a:ext cx="7172325" cy="2063354"/>
        </p:xfrm>
        <a:graphic>
          <a:graphicData uri="http://schemas.openxmlformats.org/drawingml/2006/table">
            <a:tbl>
              <a:tblPr/>
              <a:tblGrid>
                <a:gridCol w="3586162"/>
                <a:gridCol w="3586163"/>
              </a:tblGrid>
              <a:tr h="663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smtClean="0">
                          <a:ln>
                            <a:noFill/>
                          </a:ln>
                          <a:solidFill>
                            <a:schemeClr val="tx1"/>
                          </a:solidFill>
                          <a:effectLst/>
                          <a:latin typeface="Verdana" pitchFamily="16" charset="0"/>
                          <a:ea typeface="MS PGothic" pitchFamily="34" charset="-128"/>
                        </a:rPr>
                        <a:t>Job Performance/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smtClean="0">
                          <a:ln>
                            <a:noFill/>
                          </a:ln>
                          <a:solidFill>
                            <a:schemeClr val="tx1"/>
                          </a:solidFill>
                          <a:effectLst/>
                          <a:latin typeface="Verdana" pitchFamily="16" charset="0"/>
                          <a:ea typeface="MS PGothic" pitchFamily="34" charset="-128"/>
                        </a:rPr>
                        <a:t>Criterion Validity</a:t>
                      </a:r>
                    </a:p>
                  </a:txBody>
                  <a:tcPr marL="68579" marR="68579" marT="25716" marB="25716"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smtClean="0">
                          <a:ln>
                            <a:noFill/>
                          </a:ln>
                          <a:solidFill>
                            <a:schemeClr val="tx1"/>
                          </a:solidFill>
                          <a:effectLst/>
                          <a:latin typeface="Verdana" pitchFamily="16" charset="0"/>
                          <a:ea typeface="MS PGothic" pitchFamily="34" charset="-128"/>
                        </a:rPr>
                        <a:t>Diversity/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smtClean="0">
                          <a:ln>
                            <a:noFill/>
                          </a:ln>
                          <a:solidFill>
                            <a:schemeClr val="tx1"/>
                          </a:solidFill>
                          <a:effectLst/>
                          <a:latin typeface="Verdana" pitchFamily="16" charset="0"/>
                          <a:ea typeface="MS PGothic" pitchFamily="34" charset="-128"/>
                        </a:rPr>
                        <a:t>Subgroup Difference</a:t>
                      </a:r>
                    </a:p>
                  </a:txBody>
                  <a:tcPr marL="68579" marR="68579" marT="25716" marB="25716"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r h="1400175">
                <a:tc>
                  <a:txBody>
                    <a:bodyPr/>
                    <a:lstStyle/>
                    <a:p>
                      <a:pPr marL="285750" marR="0" lvl="0" indent="-285750" algn="l" defTabSz="914400" rtl="0" eaLnBrk="1" fontAlgn="base" latinLnBrk="0" hangingPunct="1">
                        <a:lnSpc>
                          <a:spcPct val="100000"/>
                        </a:lnSpc>
                        <a:spcBef>
                          <a:spcPts val="600"/>
                        </a:spcBef>
                        <a:spcAft>
                          <a:spcPct val="0"/>
                        </a:spcAft>
                        <a:buClrTx/>
                        <a:buSzTx/>
                        <a:buFont typeface="Arial" charset="0"/>
                        <a:buChar char="•"/>
                        <a:tabLst/>
                      </a:pPr>
                      <a:r>
                        <a:rPr kumimoji="0" lang="en-US" altLang="x-none" sz="1400" b="0" i="0" u="none" strike="noStrike" cap="none" normalizeH="0" baseline="0" smtClean="0">
                          <a:ln>
                            <a:noFill/>
                          </a:ln>
                          <a:solidFill>
                            <a:schemeClr val="tx1"/>
                          </a:solidFill>
                          <a:effectLst/>
                          <a:latin typeface="Verdana" pitchFamily="16" charset="0"/>
                          <a:ea typeface="MS PGothic" pitchFamily="34" charset="-128"/>
                        </a:rPr>
                        <a:t>Meta-analytically estimated </a:t>
                      </a:r>
                      <a:r>
                        <a:rPr kumimoji="0" lang="en-US" altLang="x-none" sz="1400" b="0" i="0" u="sng" strike="noStrike" cap="none" normalizeH="0" baseline="0" smtClean="0">
                          <a:ln>
                            <a:noFill/>
                          </a:ln>
                          <a:solidFill>
                            <a:schemeClr val="tx1"/>
                          </a:solidFill>
                          <a:effectLst/>
                          <a:latin typeface="Verdana" pitchFamily="16" charset="0"/>
                          <a:ea typeface="MS PGothic" pitchFamily="34" charset="-128"/>
                        </a:rPr>
                        <a:t>operational validity</a:t>
                      </a:r>
                      <a:r>
                        <a:rPr kumimoji="0" lang="en-US" altLang="x-none" sz="1400" b="0" i="0" u="none" strike="noStrike" cap="none" normalizeH="0" baseline="0" smtClean="0">
                          <a:ln>
                            <a:noFill/>
                          </a:ln>
                          <a:solidFill>
                            <a:schemeClr val="tx1"/>
                          </a:solidFill>
                          <a:effectLst/>
                          <a:latin typeface="Verdana" pitchFamily="16" charset="0"/>
                          <a:ea typeface="MS PGothic" pitchFamily="34" charset="-128"/>
                        </a:rPr>
                        <a:t> with job performance </a:t>
                      </a:r>
                      <a:r>
                        <a:rPr kumimoji="0" lang="en-US" altLang="x-none" sz="1400" b="1" i="1" u="none" strike="noStrike" cap="none" normalizeH="0" baseline="0" smtClean="0">
                          <a:ln>
                            <a:noFill/>
                          </a:ln>
                          <a:solidFill>
                            <a:schemeClr val="tx1"/>
                          </a:solidFill>
                          <a:effectLst/>
                          <a:latin typeface="Verdana" pitchFamily="16" charset="0"/>
                          <a:ea typeface="MS PGothic" pitchFamily="34" charset="-128"/>
                        </a:rPr>
                        <a:t>r</a:t>
                      </a:r>
                      <a:r>
                        <a:rPr kumimoji="0" lang="en-US" altLang="x-none" sz="1400" b="1" i="0" u="none" strike="noStrike" cap="none" normalizeH="0" baseline="0" smtClean="0">
                          <a:ln>
                            <a:noFill/>
                          </a:ln>
                          <a:solidFill>
                            <a:schemeClr val="tx1"/>
                          </a:solidFill>
                          <a:effectLst/>
                          <a:latin typeface="Verdana" pitchFamily="16" charset="0"/>
                          <a:ea typeface="MS PGothic" pitchFamily="34" charset="-128"/>
                        </a:rPr>
                        <a:t> = .52 </a:t>
                      </a:r>
                      <a:r>
                        <a:rPr kumimoji="0" lang="en-US" altLang="x-none" sz="1100" b="0" i="0" u="none" strike="noStrike" cap="none" normalizeH="0" baseline="0" smtClean="0">
                          <a:ln>
                            <a:noFill/>
                          </a:ln>
                          <a:solidFill>
                            <a:schemeClr val="tx1"/>
                          </a:solidFill>
                          <a:effectLst/>
                          <a:latin typeface="Verdana" pitchFamily="16" charset="0"/>
                          <a:ea typeface="MS PGothic" pitchFamily="34" charset="-128"/>
                        </a:rPr>
                        <a:t>(</a:t>
                      </a:r>
                      <a:r>
                        <a:rPr kumimoji="0" lang="en-US" altLang="x-none" sz="1400" b="0" i="0" u="none" strike="noStrike" cap="none" normalizeH="0" baseline="0" smtClean="0">
                          <a:ln>
                            <a:noFill/>
                          </a:ln>
                          <a:solidFill>
                            <a:schemeClr val="tx1"/>
                          </a:solidFill>
                          <a:effectLst/>
                          <a:latin typeface="Verdana" pitchFamily="16" charset="0"/>
                          <a:ea typeface="MS PGothic" pitchFamily="34" charset="-128"/>
                        </a:rPr>
                        <a:t>medium-complexity jobs;</a:t>
                      </a:r>
                      <a:r>
                        <a:rPr kumimoji="0" lang="en-US" altLang="x-none" sz="1100" b="0" i="0" u="none" strike="noStrike" cap="none" normalizeH="0" baseline="0" smtClean="0">
                          <a:ln>
                            <a:noFill/>
                          </a:ln>
                          <a:solidFill>
                            <a:schemeClr val="tx1"/>
                          </a:solidFill>
                          <a:effectLst/>
                          <a:latin typeface="Verdana" pitchFamily="16" charset="0"/>
                          <a:ea typeface="MS PGothic" pitchFamily="34" charset="-128"/>
                        </a:rPr>
                        <a:t> </a:t>
                      </a:r>
                      <a:r>
                        <a:rPr kumimoji="0" lang="en-US" altLang="x-none" sz="1100" b="0" i="0" u="none" strike="noStrike" cap="none" normalizeH="0" baseline="0" smtClean="0">
                          <a:ln>
                            <a:noFill/>
                          </a:ln>
                          <a:solidFill>
                            <a:srgbClr val="002060"/>
                          </a:solidFill>
                          <a:effectLst/>
                          <a:latin typeface="Verdana" pitchFamily="16" charset="0"/>
                          <a:ea typeface="MS PGothic" pitchFamily="34" charset="-128"/>
                        </a:rPr>
                        <a:t>Roth, Switzer et al., 2011</a:t>
                      </a:r>
                      <a:r>
                        <a:rPr kumimoji="0" lang="en-US" altLang="x-none" sz="1100" b="0" i="0" u="none" strike="noStrike" cap="none" normalizeH="0" baseline="0" smtClean="0">
                          <a:ln>
                            <a:noFill/>
                          </a:ln>
                          <a:solidFill>
                            <a:schemeClr val="tx1"/>
                          </a:solidFill>
                          <a:effectLst/>
                          <a:latin typeface="Verdana" pitchFamily="16" charset="0"/>
                          <a:ea typeface="MS PGothic" pitchFamily="34" charset="-128"/>
                        </a:rPr>
                        <a:t>)</a:t>
                      </a:r>
                    </a:p>
                  </a:txBody>
                  <a:tcPr marL="68579" marR="68579" marT="25716" marB="25716"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tc>
                  <a:txBody>
                    <a:bodyPr/>
                    <a:lstStyle/>
                    <a:p>
                      <a:pPr marL="285750" marR="0" lvl="1"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x-none" sz="1400" b="0" i="0" u="none" strike="noStrike" cap="none" normalizeH="0" baseline="0" dirty="0" smtClean="0">
                          <a:ln>
                            <a:noFill/>
                          </a:ln>
                          <a:solidFill>
                            <a:schemeClr val="tx1"/>
                          </a:solidFill>
                          <a:effectLst/>
                          <a:latin typeface="Verdana" pitchFamily="16" charset="0"/>
                          <a:ea typeface="MS PGothic" pitchFamily="34" charset="-128"/>
                        </a:rPr>
                        <a:t>Average Black-White difference </a:t>
                      </a:r>
                      <a:r>
                        <a:rPr kumimoji="0" lang="en-US" altLang="x-none" sz="1400" b="1" i="1" u="none" strike="noStrike" cap="none" normalizeH="0" baseline="0" dirty="0" smtClean="0">
                          <a:ln>
                            <a:noFill/>
                          </a:ln>
                          <a:solidFill>
                            <a:schemeClr val="tx1"/>
                          </a:solidFill>
                          <a:effectLst/>
                          <a:latin typeface="Verdana" pitchFamily="16" charset="0"/>
                          <a:ea typeface="MS PGothic" pitchFamily="34" charset="-128"/>
                        </a:rPr>
                        <a:t>d</a:t>
                      </a:r>
                      <a:r>
                        <a:rPr kumimoji="0" lang="en-US" altLang="x-none" sz="1400" b="1" i="0" u="none" strike="noStrike" cap="none" normalizeH="0" baseline="0" dirty="0" smtClean="0">
                          <a:ln>
                            <a:noFill/>
                          </a:ln>
                          <a:solidFill>
                            <a:schemeClr val="tx1"/>
                          </a:solidFill>
                          <a:effectLst/>
                          <a:latin typeface="Verdana" pitchFamily="16" charset="0"/>
                          <a:ea typeface="MS PGothic" pitchFamily="34" charset="-128"/>
                        </a:rPr>
                        <a:t> = .72 </a:t>
                      </a:r>
                      <a:r>
                        <a:rPr kumimoji="0" lang="en-US" altLang="x-none" sz="1400" b="0" i="0" u="none" strike="noStrike" cap="none" normalizeH="0" baseline="0" dirty="0" smtClean="0">
                          <a:ln>
                            <a:noFill/>
                          </a:ln>
                          <a:solidFill>
                            <a:schemeClr val="tx1"/>
                          </a:solidFill>
                          <a:effectLst/>
                          <a:latin typeface="Verdana" pitchFamily="16" charset="0"/>
                          <a:ea typeface="MS PGothic" pitchFamily="34" charset="-128"/>
                        </a:rPr>
                        <a:t>(within-jobs, medium complexity; </a:t>
                      </a:r>
                      <a:r>
                        <a:rPr kumimoji="0" lang="en-US" altLang="x-none" sz="1100" b="0" i="0" u="none" strike="noStrike" cap="none" normalizeH="0" baseline="0" dirty="0" smtClean="0">
                          <a:ln>
                            <a:noFill/>
                          </a:ln>
                          <a:solidFill>
                            <a:srgbClr val="002060"/>
                          </a:solidFill>
                          <a:effectLst/>
                          <a:latin typeface="Verdana" pitchFamily="16" charset="0"/>
                          <a:ea typeface="MS PGothic" pitchFamily="34" charset="-128"/>
                        </a:rPr>
                        <a:t>Roth, </a:t>
                      </a:r>
                      <a:r>
                        <a:rPr kumimoji="0" lang="en-US" altLang="x-none" sz="1100" b="0" i="0" u="none" strike="noStrike" cap="none" normalizeH="0" baseline="0" dirty="0" err="1" smtClean="0">
                          <a:ln>
                            <a:noFill/>
                          </a:ln>
                          <a:solidFill>
                            <a:srgbClr val="002060"/>
                          </a:solidFill>
                          <a:effectLst/>
                          <a:latin typeface="Verdana" pitchFamily="16" charset="0"/>
                          <a:ea typeface="MS PGothic" pitchFamily="34" charset="-128"/>
                        </a:rPr>
                        <a:t>BeVier</a:t>
                      </a:r>
                      <a:r>
                        <a:rPr kumimoji="0" lang="en-US" altLang="x-none" sz="1100" b="0" i="0" u="none" strike="noStrike" cap="none" normalizeH="0" baseline="0" dirty="0" smtClean="0">
                          <a:ln>
                            <a:noFill/>
                          </a:ln>
                          <a:solidFill>
                            <a:srgbClr val="002060"/>
                          </a:solidFill>
                          <a:effectLst/>
                          <a:latin typeface="Verdana" pitchFamily="16" charset="0"/>
                          <a:ea typeface="MS PGothic" pitchFamily="34" charset="-128"/>
                        </a:rPr>
                        <a:t>, </a:t>
                      </a:r>
                      <a:r>
                        <a:rPr kumimoji="0" lang="en-US" altLang="x-none" sz="1100" b="0" i="0" u="none" strike="noStrike" cap="none" normalizeH="0" baseline="0" dirty="0" err="1" smtClean="0">
                          <a:ln>
                            <a:noFill/>
                          </a:ln>
                          <a:solidFill>
                            <a:srgbClr val="002060"/>
                          </a:solidFill>
                          <a:effectLst/>
                          <a:latin typeface="Verdana" pitchFamily="16" charset="0"/>
                          <a:ea typeface="MS PGothic" pitchFamily="34" charset="-128"/>
                        </a:rPr>
                        <a:t>Bobko</a:t>
                      </a:r>
                      <a:r>
                        <a:rPr kumimoji="0" lang="en-US" altLang="x-none" sz="1100" b="0" i="0" u="none" strike="noStrike" cap="none" normalizeH="0" baseline="0" dirty="0" smtClean="0">
                          <a:ln>
                            <a:noFill/>
                          </a:ln>
                          <a:solidFill>
                            <a:srgbClr val="002060"/>
                          </a:solidFill>
                          <a:effectLst/>
                          <a:latin typeface="Verdana" pitchFamily="16" charset="0"/>
                          <a:ea typeface="MS PGothic" pitchFamily="34" charset="-128"/>
                        </a:rPr>
                        <a:t>, Switzer, &amp; Tyler, 2001</a:t>
                      </a:r>
                      <a:r>
                        <a:rPr kumimoji="0" lang="en-US" altLang="x-none" sz="1400" b="0" i="0" u="none" strike="noStrike" cap="none" normalizeH="0" baseline="0" dirty="0" smtClean="0">
                          <a:ln>
                            <a:noFill/>
                          </a:ln>
                          <a:solidFill>
                            <a:schemeClr val="tx1"/>
                          </a:solidFill>
                          <a:effectLst/>
                          <a:latin typeface="Verdana" pitchFamily="16" charset="0"/>
                          <a:ea typeface="MS PGothic" pitchFamily="34" charset="-128"/>
                        </a:rPr>
                        <a:t>)</a:t>
                      </a:r>
                    </a:p>
                    <a:p>
                      <a:pPr marL="285750" marR="0" lvl="1"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US" altLang="x-none" sz="1400" b="0" i="0" u="none" strike="noStrike" cap="none" normalizeH="0" baseline="0" dirty="0" smtClean="0">
                        <a:ln>
                          <a:noFill/>
                        </a:ln>
                        <a:solidFill>
                          <a:schemeClr val="tx1"/>
                        </a:solidFill>
                        <a:effectLst/>
                        <a:latin typeface="Verdana" pitchFamily="16" charset="0"/>
                        <a:ea typeface="MS PGothic" pitchFamily="34" charset="-128"/>
                      </a:endParaRPr>
                    </a:p>
                  </a:txBody>
                  <a:tcPr marL="68579" marR="68579" marT="25716" marB="25716"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tr>
            </a:tbl>
          </a:graphicData>
        </a:graphic>
      </p:graphicFrame>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5</a:t>
            </a:fld>
            <a:endParaRPr lang="en-US" altLang="en-US" sz="1400" dirty="0">
              <a:solidFill>
                <a:srgbClr val="002060"/>
              </a:solidFill>
            </a:endParaRPr>
          </a:p>
        </p:txBody>
      </p:sp>
    </p:spTree>
    <p:extLst>
      <p:ext uri="{BB962C8B-B14F-4D97-AF65-F5344CB8AC3E}">
        <p14:creationId xmlns:p14="http://schemas.microsoft.com/office/powerpoint/2010/main" val="2529313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Results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50</a:t>
            </a:fld>
            <a:endParaRPr lang="en-US" altLang="en-US" sz="1400" dirty="0"/>
          </a:p>
        </p:txBody>
      </p:sp>
      <p:pic>
        <p:nvPicPr>
          <p:cNvPr id="4098" name="Picture 2" descr="Z:\home\chelsea\Desktop\Research\Pareto\Shrinkage_Formula\check_shrinkage_formula_01-17\try_shrinkage_formula_OLS\plot\plot__04-16-17_simplifiedOP\plot_perf_AI_R_04-16-17_simplifiedOPBold_n5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857250"/>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99"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Results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51</a:t>
            </a:fld>
            <a:endParaRPr lang="en-US" altLang="en-US" sz="1400" dirty="0"/>
          </a:p>
        </p:txBody>
      </p:sp>
      <p:pic>
        <p:nvPicPr>
          <p:cNvPr id="5122" name="Picture 2" descr="Z:\home\chelsea\Desktop\Research\Pareto\Shrinkage_Formula\check_shrinkage_formula_01-17\try_shrinkage_formula_OLS\plot\plot__04-16-17_simplifiedOP\plot_perf_AI_R_04-16-17_simplifiedOPBold_n10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857250"/>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 – </a:t>
            </a:r>
            <a:r>
              <a:rPr lang="en-US" altLang="en-US" sz="3600" u="sng" smtClean="0">
                <a:solidFill>
                  <a:srgbClr val="002060"/>
                </a:solidFill>
                <a:latin typeface="Georgia" pitchFamily="18" charset="0"/>
              </a:rPr>
              <a:t>Sensitivity Analysis</a:t>
            </a:r>
          </a:p>
        </p:txBody>
      </p:sp>
      <p:sp>
        <p:nvSpPr>
          <p:cNvPr id="57348" name="Content Placeholder 3"/>
          <p:cNvSpPr>
            <a:spLocks noGrp="1"/>
          </p:cNvSpPr>
          <p:nvPr>
            <p:ph idx="1"/>
          </p:nvPr>
        </p:nvSpPr>
        <p:spPr>
          <a:xfrm>
            <a:off x="457204" y="857251"/>
            <a:ext cx="8226425" cy="3734991"/>
          </a:xfrm>
        </p:spPr>
        <p:txBody>
          <a:bodyPr/>
          <a:lstStyle/>
          <a:p>
            <a:pPr marL="457200" indent="-457200">
              <a:buFont typeface="Arial" charset="0"/>
              <a:buChar char="•"/>
            </a:pPr>
            <a:r>
              <a:rPr lang="en-US" altLang="en-US" sz="2400" dirty="0" smtClean="0">
                <a:solidFill>
                  <a:srgbClr val="002060"/>
                </a:solidFill>
                <a:latin typeface="Georgia" pitchFamily="18" charset="0"/>
              </a:rPr>
              <a:t>Proportion of minority applicants</a:t>
            </a:r>
          </a:p>
          <a:p>
            <a:pPr marL="857250" lvl="1" indent="-457200">
              <a:buFont typeface="Arial" charset="0"/>
              <a:buChar char="•"/>
            </a:pPr>
            <a:r>
              <a:rPr lang="en-US" altLang="en-US" sz="2000" dirty="0" smtClean="0">
                <a:solidFill>
                  <a:srgbClr val="002060"/>
                </a:solidFill>
                <a:latin typeface="Georgia" pitchFamily="18" charset="0"/>
              </a:rPr>
              <a:t>Prop. = 0.25 (i.e., 1/4) </a:t>
            </a:r>
          </a:p>
          <a:p>
            <a:pPr marL="857250" lvl="1" indent="-457200">
              <a:buFont typeface="Arial" charset="0"/>
              <a:buChar char="•"/>
            </a:pPr>
            <a:r>
              <a:rPr lang="en-US" altLang="en-US" sz="2000" dirty="0" smtClean="0">
                <a:solidFill>
                  <a:srgbClr val="002060"/>
                </a:solidFill>
                <a:latin typeface="Georgia" pitchFamily="18" charset="0"/>
              </a:rPr>
              <a:t>Prop. = </a:t>
            </a:r>
            <a:r>
              <a:rPr lang="en-US" altLang="en-US" sz="2000" u="sng" dirty="0" smtClean="0">
                <a:solidFill>
                  <a:srgbClr val="002060"/>
                </a:solidFill>
                <a:latin typeface="Georgia" pitchFamily="18" charset="0"/>
              </a:rPr>
              <a:t>0.17 (i.e., 1/6)</a:t>
            </a:r>
          </a:p>
          <a:p>
            <a:pPr marL="857250" lvl="1" indent="-457200">
              <a:buFont typeface="Arial" charset="0"/>
              <a:buChar char="•"/>
            </a:pPr>
            <a:r>
              <a:rPr lang="en-US" altLang="en-US" sz="2000" dirty="0" smtClean="0">
                <a:solidFill>
                  <a:srgbClr val="002060"/>
                </a:solidFill>
                <a:latin typeface="Georgia" pitchFamily="18" charset="0"/>
              </a:rPr>
              <a:t>Prop. = 0.10 (i.e., 1/10)</a:t>
            </a:r>
          </a:p>
          <a:p>
            <a:pPr marL="457200" indent="-457200">
              <a:buFont typeface="Arial" charset="0"/>
              <a:buChar char="•"/>
            </a:pPr>
            <a:r>
              <a:rPr lang="en-US" altLang="en-US" sz="2400" dirty="0" smtClean="0">
                <a:solidFill>
                  <a:srgbClr val="002060"/>
                </a:solidFill>
                <a:latin typeface="Georgia" pitchFamily="18" charset="0"/>
              </a:rPr>
              <a:t>Selection ratio</a:t>
            </a:r>
          </a:p>
          <a:p>
            <a:pPr marL="857250" lvl="1" indent="-457200">
              <a:buFont typeface="Arial" charset="0"/>
              <a:buChar char="•"/>
            </a:pPr>
            <a:r>
              <a:rPr lang="en-US" altLang="en-US" sz="2000" dirty="0" smtClean="0">
                <a:solidFill>
                  <a:srgbClr val="002060"/>
                </a:solidFill>
                <a:latin typeface="Georgia" pitchFamily="18" charset="0"/>
              </a:rPr>
              <a:t>SR = 0.30</a:t>
            </a:r>
          </a:p>
          <a:p>
            <a:pPr marL="857250" lvl="1" indent="-457200">
              <a:buFont typeface="Arial" charset="0"/>
              <a:buChar char="•"/>
            </a:pPr>
            <a:r>
              <a:rPr lang="en-US" altLang="en-US" sz="2000" dirty="0" smtClean="0">
                <a:solidFill>
                  <a:srgbClr val="002060"/>
                </a:solidFill>
                <a:latin typeface="Georgia" pitchFamily="18" charset="0"/>
              </a:rPr>
              <a:t>SR = </a:t>
            </a:r>
            <a:r>
              <a:rPr lang="en-US" altLang="en-US" sz="2000" u="sng" dirty="0" smtClean="0">
                <a:solidFill>
                  <a:srgbClr val="002060"/>
                </a:solidFill>
                <a:latin typeface="Georgia" pitchFamily="18" charset="0"/>
              </a:rPr>
              <a:t>0.15</a:t>
            </a:r>
          </a:p>
          <a:p>
            <a:pPr marL="857250" lvl="1" indent="-457200">
              <a:buFont typeface="Arial" charset="0"/>
              <a:buChar char="•"/>
            </a:pPr>
            <a:r>
              <a:rPr lang="en-US" altLang="en-US" sz="2000" dirty="0" smtClean="0">
                <a:solidFill>
                  <a:srgbClr val="002060"/>
                </a:solidFill>
                <a:latin typeface="Georgia" pitchFamily="18" charset="0"/>
              </a:rPr>
              <a:t>SR = 0.10</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52</a:t>
            </a:fld>
            <a:endParaRPr lang="en-US" altLang="en-US" sz="1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5"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Simulation Study</a:t>
            </a:r>
          </a:p>
        </p:txBody>
      </p:sp>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
            <a:ext cx="54864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53</a:t>
            </a:fld>
            <a:endParaRPr lang="en-US"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3"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Conclusion</a:t>
            </a:r>
          </a:p>
        </p:txBody>
      </p:sp>
      <p:sp>
        <p:nvSpPr>
          <p:cNvPr id="61444" name="Content Placeholder 3"/>
          <p:cNvSpPr>
            <a:spLocks noGrp="1"/>
          </p:cNvSpPr>
          <p:nvPr>
            <p:ph idx="1"/>
          </p:nvPr>
        </p:nvSpPr>
        <p:spPr>
          <a:xfrm>
            <a:off x="457204" y="857251"/>
            <a:ext cx="8226425" cy="3734991"/>
          </a:xfrm>
        </p:spPr>
        <p:txBody>
          <a:bodyPr/>
          <a:lstStyle/>
          <a:p>
            <a:pPr marL="457200" indent="-457200">
              <a:buFont typeface="Arial" charset="0"/>
              <a:buChar char="•"/>
            </a:pPr>
            <a:r>
              <a:rPr lang="en-US" altLang="en-US" sz="2400" dirty="0" smtClean="0">
                <a:solidFill>
                  <a:srgbClr val="002060"/>
                </a:solidFill>
                <a:latin typeface="Georgia" pitchFamily="18" charset="0"/>
              </a:rPr>
              <a:t>We developed an approximate formula to correct for validity shrinkage and diversity shrinkage when using Pareto-optimal weighting on two criteria.</a:t>
            </a:r>
          </a:p>
          <a:p>
            <a:pPr marL="457200" indent="-457200">
              <a:spcBef>
                <a:spcPts val="2400"/>
              </a:spcBef>
              <a:buFont typeface="Arial" charset="0"/>
              <a:buChar char="•"/>
            </a:pPr>
            <a:r>
              <a:rPr lang="en-US" altLang="en-US" sz="2400" dirty="0" smtClean="0">
                <a:solidFill>
                  <a:srgbClr val="002060"/>
                </a:solidFill>
                <a:latin typeface="Georgia" pitchFamily="18" charset="0"/>
              </a:rPr>
              <a:t>The method can be used to easily estimate shrunken Pareto solutions (i.e., when Pareto weights are applied to new samples).</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54</a:t>
            </a:fld>
            <a:endParaRPr lang="en-US"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lgn="r"/>
            <a:fld id="{0D44291A-405E-48FF-9D10-77DA45DC0FA9}" type="slidenum">
              <a:rPr lang="en-US" altLang="en-US" smtClean="0">
                <a:solidFill>
                  <a:srgbClr val="002060"/>
                </a:solidFill>
              </a:rPr>
              <a:pPr algn="r"/>
              <a:t>55</a:t>
            </a:fld>
            <a:endParaRPr lang="en-US" altLang="en-US" dirty="0">
              <a:solidFill>
                <a:srgbClr val="002060"/>
              </a:solidFill>
            </a:endParaRPr>
          </a:p>
        </p:txBody>
      </p:sp>
      <p:sp>
        <p:nvSpPr>
          <p:cNvPr id="3" name="Text Box 1"/>
          <p:cNvSpPr>
            <a:spLocks noChangeArrowheads="1"/>
          </p:cNvSpPr>
          <p:nvPr/>
        </p:nvSpPr>
        <p:spPr bwMode="auto">
          <a:xfrm>
            <a:off x="228600" y="1143000"/>
            <a:ext cx="8686800" cy="1257300"/>
          </a:xfrm>
          <a:prstGeom prst="roundRect">
            <a:avLst>
              <a:gd name="adj" fmla="val 16667"/>
            </a:avLst>
          </a:prstGeom>
          <a:solidFill>
            <a:schemeClr val="bg1">
              <a:alpha val="7215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ts val="0"/>
              </a:spcBef>
              <a:spcAft>
                <a:spcPts val="0"/>
              </a:spcAft>
            </a:pPr>
            <a:r>
              <a:rPr lang="en-US" sz="4000" b="1" dirty="0" smtClean="0">
                <a:solidFill>
                  <a:srgbClr val="002060"/>
                </a:solidFill>
                <a:latin typeface="Georgia" pitchFamily="18" charset="0"/>
              </a:rPr>
              <a:t>Thank you!</a:t>
            </a:r>
            <a:endParaRPr lang="en-US" sz="4000" b="1" dirty="0">
              <a:solidFill>
                <a:srgbClr val="002060"/>
              </a:solidFill>
              <a:latin typeface="Georgia" pitchFamily="18" charset="0"/>
            </a:endParaRPr>
          </a:p>
        </p:txBody>
      </p:sp>
      <p:sp>
        <p:nvSpPr>
          <p:cNvPr id="4" name="Text Box 1"/>
          <p:cNvSpPr>
            <a:spLocks noChangeArrowheads="1"/>
          </p:cNvSpPr>
          <p:nvPr/>
        </p:nvSpPr>
        <p:spPr bwMode="auto">
          <a:xfrm>
            <a:off x="1905000" y="2628902"/>
            <a:ext cx="5334000" cy="1487091"/>
          </a:xfrm>
          <a:prstGeom prst="roundRect">
            <a:avLst>
              <a:gd name="adj" fmla="val 16667"/>
            </a:avLst>
          </a:prstGeom>
          <a:solidFill>
            <a:schemeClr val="bg1">
              <a:alpha val="7215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Aft>
                <a:spcPts val="600"/>
              </a:spcAft>
              <a:buClr>
                <a:srgbClr val="000000"/>
              </a:buClr>
              <a:buSzPct val="100000"/>
              <a:buFont typeface="Times New Roman" pitchFamily="18" charset="0"/>
              <a:buNone/>
            </a:pPr>
            <a:r>
              <a:rPr lang="en-US" altLang="en-US" sz="1600" b="1" u="sng" dirty="0" smtClean="0">
                <a:solidFill>
                  <a:srgbClr val="002060"/>
                </a:solidFill>
                <a:latin typeface="Georgia" pitchFamily="18" charset="0"/>
              </a:rPr>
              <a:t>Contact </a:t>
            </a:r>
          </a:p>
          <a:p>
            <a:pPr algn="ctr" eaLnBrk="1" hangingPunct="1">
              <a:spcAft>
                <a:spcPts val="600"/>
              </a:spcAft>
              <a:buClr>
                <a:srgbClr val="000000"/>
              </a:buClr>
              <a:buSzPct val="100000"/>
              <a:buFont typeface="Times New Roman" pitchFamily="18" charset="0"/>
              <a:buNone/>
            </a:pPr>
            <a:r>
              <a:rPr lang="en-US" altLang="en-US" sz="1600" b="1" dirty="0" smtClean="0">
                <a:solidFill>
                  <a:srgbClr val="002060"/>
                </a:solidFill>
                <a:latin typeface="Georgia" pitchFamily="18" charset="0"/>
              </a:rPr>
              <a:t>Q</a:t>
            </a:r>
            <a:r>
              <a:rPr lang="en-US" altLang="en-US" sz="1600" b="1" dirty="0">
                <a:solidFill>
                  <a:srgbClr val="002060"/>
                </a:solidFill>
                <a:latin typeface="Georgia" pitchFamily="18" charset="0"/>
              </a:rPr>
              <a:t>. Chelsea </a:t>
            </a:r>
            <a:r>
              <a:rPr lang="en-US" altLang="en-US" sz="1600" b="1" dirty="0" smtClean="0">
                <a:solidFill>
                  <a:srgbClr val="002060"/>
                </a:solidFill>
                <a:latin typeface="Georgia" pitchFamily="18" charset="0"/>
              </a:rPr>
              <a:t>Song</a:t>
            </a:r>
          </a:p>
          <a:p>
            <a:pPr algn="ctr" eaLnBrk="1" hangingPunct="1">
              <a:spcAft>
                <a:spcPts val="600"/>
              </a:spcAft>
              <a:buClr>
                <a:srgbClr val="000000"/>
              </a:buClr>
              <a:buSzPct val="100000"/>
              <a:buFont typeface="Times New Roman" pitchFamily="18" charset="0"/>
              <a:buNone/>
            </a:pPr>
            <a:r>
              <a:rPr lang="en-US" altLang="en-US" sz="1600" b="1" dirty="0" smtClean="0">
                <a:solidFill>
                  <a:srgbClr val="002060"/>
                </a:solidFill>
                <a:latin typeface="Georgia" pitchFamily="18" charset="0"/>
              </a:rPr>
              <a:t>qsong6@illinois.edu</a:t>
            </a:r>
          </a:p>
        </p:txBody>
      </p:sp>
    </p:spTree>
    <p:extLst>
      <p:ext uri="{BB962C8B-B14F-4D97-AF65-F5344CB8AC3E}">
        <p14:creationId xmlns:p14="http://schemas.microsoft.com/office/powerpoint/2010/main" val="1266004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56</a:t>
            </a:fld>
            <a:endParaRPr lang="en-US" altLang="en-US" sz="1400" dirty="0">
              <a:solidFill>
                <a:srgbClr val="002060"/>
              </a:solidFill>
            </a:endParaRPr>
          </a:p>
        </p:txBody>
      </p:sp>
      <p:sp>
        <p:nvSpPr>
          <p:cNvPr id="8" name="Title 1"/>
          <p:cNvSpPr>
            <a:spLocks noGrp="1"/>
          </p:cNvSpPr>
          <p:nvPr>
            <p:ph type="ctrTitle"/>
          </p:nvPr>
        </p:nvSpPr>
        <p:spPr>
          <a:xfrm>
            <a:off x="685800" y="1767286"/>
            <a:ext cx="7772400" cy="633014"/>
          </a:xfrm>
        </p:spPr>
        <p:txBody>
          <a:bodyPr>
            <a:noAutofit/>
          </a:bodyPr>
          <a:lstStyle/>
          <a:p>
            <a:pPr>
              <a:spcBef>
                <a:spcPts val="0"/>
              </a:spcBef>
              <a:spcAft>
                <a:spcPts val="0"/>
              </a:spcAft>
            </a:pPr>
            <a:r>
              <a:rPr lang="en-US" sz="4000" b="1" dirty="0" smtClean="0">
                <a:solidFill>
                  <a:srgbClr val="002060"/>
                </a:solidFill>
                <a:latin typeface="Georgia" pitchFamily="18" charset="0"/>
              </a:rPr>
              <a:t>Appendix</a:t>
            </a:r>
            <a:endParaRPr lang="en-US" sz="2800" b="1" dirty="0">
              <a:solidFill>
                <a:srgbClr val="002060"/>
              </a:solidFill>
              <a:latin typeface="Georgia" pitchFamily="18" charset="0"/>
            </a:endParaRPr>
          </a:p>
        </p:txBody>
      </p:sp>
    </p:spTree>
    <p:extLst>
      <p:ext uri="{BB962C8B-B14F-4D97-AF65-F5344CB8AC3E}">
        <p14:creationId xmlns:p14="http://schemas.microsoft.com/office/powerpoint/2010/main" val="1842054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57</a:t>
            </a:fld>
            <a:endParaRPr lang="en-US" altLang="en-US" sz="1400" dirty="0">
              <a:solidFill>
                <a:srgbClr val="002060"/>
              </a:solidFill>
            </a:endParaRPr>
          </a:p>
        </p:txBody>
      </p:sp>
      <p:sp>
        <p:nvSpPr>
          <p:cNvPr id="8" name="Title 1"/>
          <p:cNvSpPr>
            <a:spLocks noGrp="1"/>
          </p:cNvSpPr>
          <p:nvPr>
            <p:ph type="ctrTitle"/>
          </p:nvPr>
        </p:nvSpPr>
        <p:spPr>
          <a:xfrm>
            <a:off x="685800" y="1767286"/>
            <a:ext cx="7772400" cy="633014"/>
          </a:xfrm>
        </p:spPr>
        <p:txBody>
          <a:bodyPr>
            <a:noAutofit/>
          </a:bodyPr>
          <a:lstStyle/>
          <a:p>
            <a:pPr>
              <a:spcBef>
                <a:spcPts val="0"/>
              </a:spcBef>
              <a:spcAft>
                <a:spcPts val="0"/>
              </a:spcAft>
            </a:pPr>
            <a:r>
              <a:rPr lang="en-US" sz="4000" dirty="0" smtClean="0">
                <a:solidFill>
                  <a:srgbClr val="002060"/>
                </a:solidFill>
                <a:latin typeface="Georgia" pitchFamily="18" charset="0"/>
              </a:rPr>
              <a:t>Appendix: Study 1</a:t>
            </a:r>
            <a:endParaRPr lang="en-US" sz="2800" dirty="0">
              <a:solidFill>
                <a:srgbClr val="002060"/>
              </a:solidFill>
              <a:latin typeface="Georgia" pitchFamily="18" charset="0"/>
            </a:endParaRPr>
          </a:p>
        </p:txBody>
      </p:sp>
    </p:spTree>
    <p:extLst>
      <p:ext uri="{BB962C8B-B14F-4D97-AF65-F5344CB8AC3E}">
        <p14:creationId xmlns:p14="http://schemas.microsoft.com/office/powerpoint/2010/main" val="2582868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30723" name="Title 2"/>
          <p:cNvSpPr>
            <a:spLocks noGrp="1"/>
          </p:cNvSpPr>
          <p:nvPr>
            <p:ph type="title"/>
          </p:nvPr>
        </p:nvSpPr>
        <p:spPr>
          <a:xfrm>
            <a:off x="304801" y="205980"/>
            <a:ext cx="8534397" cy="588169"/>
          </a:xfrm>
        </p:spPr>
        <p:txBody>
          <a:bodyPr/>
          <a:lstStyle/>
          <a:p>
            <a:r>
              <a:rPr lang="en-US" sz="2800" dirty="0">
                <a:solidFill>
                  <a:srgbClr val="002060"/>
                </a:solidFill>
                <a:latin typeface="Georgia" pitchFamily="18" charset="0"/>
              </a:rPr>
              <a:t>Shrinkage and Cross-Validation for OLS Regression</a:t>
            </a:r>
            <a:endParaRPr lang="en-US" altLang="en-US" sz="2800" dirty="0" smtClean="0">
              <a:solidFill>
                <a:srgbClr val="002060"/>
              </a:solidFill>
              <a:latin typeface="Georgia" pitchFamily="18" charset="0"/>
            </a:endParaRPr>
          </a:p>
        </p:txBody>
      </p:sp>
      <p:sp>
        <p:nvSpPr>
          <p:cNvPr id="4" name="Content Placeholder 3"/>
          <p:cNvSpPr>
            <a:spLocks noGrp="1"/>
          </p:cNvSpPr>
          <p:nvPr>
            <p:ph idx="1"/>
          </p:nvPr>
        </p:nvSpPr>
        <p:spPr>
          <a:xfrm>
            <a:off x="457204" y="857251"/>
            <a:ext cx="8226425" cy="3734991"/>
          </a:xfrm>
        </p:spPr>
        <p:txBody>
          <a:bodyPr/>
          <a:lstStyle/>
          <a:p>
            <a:pPr marL="0" indent="0">
              <a:defRPr/>
            </a:pPr>
            <a:r>
              <a:rPr lang="en-US" sz="2000" i="1" u="sng" dirty="0" smtClean="0">
                <a:solidFill>
                  <a:srgbClr val="002060"/>
                </a:solidFill>
                <a:latin typeface="Georgia" panose="02040502050405020303" pitchFamily="18" charset="0"/>
              </a:rPr>
              <a:t>Generalizing to </a:t>
            </a:r>
            <a:r>
              <a:rPr lang="en-US" sz="2000" b="1" i="1" u="sng" dirty="0" smtClean="0">
                <a:solidFill>
                  <a:srgbClr val="002060"/>
                </a:solidFill>
                <a:latin typeface="Georgia" panose="02040502050405020303" pitchFamily="18" charset="0"/>
              </a:rPr>
              <a:t>new sample</a:t>
            </a:r>
          </a:p>
          <a:p>
            <a:pPr marL="457200" indent="-457200">
              <a:buFont typeface="Arial" panose="020B0604020202020204" pitchFamily="34" charset="0"/>
              <a:buChar char="•"/>
              <a:defRPr/>
            </a:pPr>
            <a:r>
              <a:rPr lang="en-US" sz="2000" i="1" dirty="0" smtClean="0">
                <a:solidFill>
                  <a:srgbClr val="002060"/>
                </a:solidFill>
                <a:latin typeface="Georgia" panose="02040502050405020303" pitchFamily="18" charset="0"/>
              </a:rPr>
              <a:t>Browne’s shrinkage formula </a:t>
            </a:r>
            <a:r>
              <a:rPr lang="en-US" sz="1400" i="1" dirty="0" smtClean="0">
                <a:solidFill>
                  <a:srgbClr val="002060"/>
                </a:solidFill>
                <a:latin typeface="Georgia" panose="02040502050405020303" pitchFamily="18" charset="0"/>
              </a:rPr>
              <a:t>(Browne, 1975, p. 85)</a:t>
            </a:r>
          </a:p>
          <a:p>
            <a:pPr marL="457200" indent="-457200">
              <a:buFont typeface="Arial" panose="020B0604020202020204" pitchFamily="34" charset="0"/>
              <a:buChar char="•"/>
              <a:defRPr/>
            </a:pPr>
            <a:endParaRPr lang="en-US" sz="2000" i="1" dirty="0" smtClean="0">
              <a:solidFill>
                <a:srgbClr val="002060"/>
              </a:solidFill>
              <a:latin typeface="Georgia" panose="02040502050405020303" pitchFamily="18" charset="0"/>
            </a:endParaRPr>
          </a:p>
          <a:p>
            <a:pPr marL="0" indent="0">
              <a:defRPr/>
            </a:pPr>
            <a:endParaRPr lang="en-US" sz="1200" i="1" u="sng" dirty="0" smtClean="0">
              <a:solidFill>
                <a:srgbClr val="002060"/>
              </a:solidFill>
              <a:latin typeface="Georgia" panose="02040502050405020303" pitchFamily="18" charset="0"/>
            </a:endParaRPr>
          </a:p>
          <a:p>
            <a:pPr marL="0" indent="0">
              <a:defRPr/>
            </a:pPr>
            <a:r>
              <a:rPr lang="en-US" sz="2000" i="1" u="sng" dirty="0" smtClean="0">
                <a:solidFill>
                  <a:srgbClr val="002060"/>
                </a:solidFill>
                <a:latin typeface="Georgia" panose="02040502050405020303" pitchFamily="18" charset="0"/>
              </a:rPr>
              <a:t>Generalizing to </a:t>
            </a:r>
            <a:r>
              <a:rPr lang="en-US" sz="2000" b="1" i="1" u="sng" dirty="0" smtClean="0">
                <a:solidFill>
                  <a:srgbClr val="002060"/>
                </a:solidFill>
                <a:latin typeface="Georgia" panose="02040502050405020303" pitchFamily="18" charset="0"/>
              </a:rPr>
              <a:t>population</a:t>
            </a:r>
          </a:p>
          <a:p>
            <a:pPr marL="457200" indent="-457200">
              <a:buFont typeface="Arial" panose="020B0604020202020204" pitchFamily="34" charset="0"/>
              <a:buChar char="•"/>
              <a:defRPr/>
            </a:pPr>
            <a:r>
              <a:rPr lang="en-US" sz="2000" i="1" dirty="0" err="1" smtClean="0">
                <a:solidFill>
                  <a:srgbClr val="002060"/>
                </a:solidFill>
                <a:latin typeface="Georgia" panose="02040502050405020303" pitchFamily="18" charset="0"/>
              </a:rPr>
              <a:t>Olkin</a:t>
            </a:r>
            <a:r>
              <a:rPr lang="en-US" sz="2000" i="1" dirty="0" smtClean="0">
                <a:solidFill>
                  <a:srgbClr val="002060"/>
                </a:solidFill>
                <a:latin typeface="Georgia" panose="02040502050405020303" pitchFamily="18" charset="0"/>
              </a:rPr>
              <a:t> &amp; Pratt’s shrinkage formula </a:t>
            </a:r>
            <a:r>
              <a:rPr lang="en-US" sz="1400" i="1" dirty="0" smtClean="0">
                <a:solidFill>
                  <a:srgbClr val="002060"/>
                </a:solidFill>
                <a:latin typeface="Georgia" panose="02040502050405020303" pitchFamily="18" charset="0"/>
              </a:rPr>
              <a:t>(approximation, see </a:t>
            </a:r>
            <a:r>
              <a:rPr lang="en-US" sz="1400" i="1" dirty="0" err="1" smtClean="0">
                <a:solidFill>
                  <a:srgbClr val="002060"/>
                </a:solidFill>
                <a:latin typeface="Georgia" panose="02040502050405020303" pitchFamily="18" charset="0"/>
              </a:rPr>
              <a:t>Cattin</a:t>
            </a:r>
            <a:r>
              <a:rPr lang="en-US" sz="1400" i="1" dirty="0" smtClean="0">
                <a:solidFill>
                  <a:srgbClr val="002060"/>
                </a:solidFill>
                <a:latin typeface="Georgia" panose="02040502050405020303" pitchFamily="18" charset="0"/>
              </a:rPr>
              <a:t>, 1980, p. 409)</a:t>
            </a:r>
            <a:endParaRPr lang="en-US" sz="1400" dirty="0" smtClean="0">
              <a:solidFill>
                <a:srgbClr val="002060"/>
              </a:solidFill>
              <a:latin typeface="Georgia" panose="02040502050405020303" pitchFamily="18" charset="0"/>
            </a:endParaRPr>
          </a:p>
          <a:p>
            <a:pPr marL="457200" indent="-457200">
              <a:buFont typeface="Arial" panose="020B0604020202020204" pitchFamily="34" charset="0"/>
              <a:buChar char="•"/>
              <a:defRPr/>
            </a:pPr>
            <a:endParaRPr lang="en-US" sz="2000" dirty="0" smtClean="0">
              <a:solidFill>
                <a:srgbClr val="002060"/>
              </a:solidFill>
              <a:latin typeface="Georgia" panose="02040502050405020303" pitchFamily="18" charset="0"/>
            </a:endParaRPr>
          </a:p>
          <a:p>
            <a:pPr marL="457200" indent="-457200">
              <a:buFont typeface="Arial" panose="020B0604020202020204" pitchFamily="34" charset="0"/>
              <a:buChar char="•"/>
              <a:defRPr/>
            </a:pPr>
            <a:endParaRPr lang="en-US" dirty="0" smtClean="0"/>
          </a:p>
        </p:txBody>
      </p:sp>
      <p:sp>
        <p:nvSpPr>
          <p:cNvPr id="9" name="Rounded Rectangle 8"/>
          <p:cNvSpPr/>
          <p:nvPr/>
        </p:nvSpPr>
        <p:spPr bwMode="auto">
          <a:xfrm>
            <a:off x="1219200" y="4248150"/>
            <a:ext cx="6781800" cy="800100"/>
          </a:xfrm>
          <a:prstGeom prst="roundRect">
            <a:avLst/>
          </a:prstGeom>
          <a:solidFill>
            <a:schemeClr val="bg1"/>
          </a:solidFill>
          <a:ln w="28575" cap="flat" cmpd="sng" algn="ctr">
            <a:solidFill>
              <a:srgbClr val="CCE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defRPr/>
            </a:pPr>
            <a:endParaRPr lang="en-US" i="1" dirty="0" smtClean="0">
              <a:solidFill>
                <a:srgbClr val="002060"/>
              </a:solidFill>
              <a:latin typeface="Georgia" panose="02040502050405020303" pitchFamily="18" charset="0"/>
            </a:endParaRPr>
          </a:p>
          <a:p>
            <a:pPr marL="0" indent="0">
              <a:defRPr/>
            </a:pPr>
            <a:endParaRPr lang="en-US" dirty="0">
              <a:solidFill>
                <a:srgbClr val="002060"/>
              </a:solidFill>
              <a:latin typeface="Georgia" panose="02040502050405020303"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271501486"/>
                  </p:ext>
                </p:extLst>
              </p:nvPr>
            </p:nvGraphicFramePr>
            <p:xfrm>
              <a:off x="1447800" y="4283202"/>
              <a:ext cx="6781800" cy="726948"/>
            </p:xfrm>
            <a:graphic>
              <a:graphicData uri="http://schemas.openxmlformats.org/drawingml/2006/table">
                <a:tbl>
                  <a:tblPr firstRow="1" bandRow="1">
                    <a:tableStyleId>{5C22544A-7EE6-4342-B048-85BDC9FD1C3A}</a:tableStyleId>
                  </a:tblPr>
                  <a:tblGrid>
                    <a:gridCol w="3130061"/>
                    <a:gridCol w="3651739"/>
                  </a:tblGrid>
                  <a:tr h="726948">
                    <a:tc>
                      <a:txBody>
                        <a:bodyPr/>
                        <a:lstStyle/>
                        <a:p>
                          <a:r>
                            <a:rPr lang="en-US" sz="1400" b="1" i="1" dirty="0" smtClean="0">
                              <a:solidFill>
                                <a:schemeClr val="accent1">
                                  <a:lumMod val="50000"/>
                                </a:schemeClr>
                              </a:solidFill>
                              <a:latin typeface="+mn-lt"/>
                            </a:rPr>
                            <a:t>N</a:t>
                          </a:r>
                          <a:r>
                            <a:rPr lang="en-US" sz="1400" b="0" dirty="0" smtClean="0">
                              <a:solidFill>
                                <a:schemeClr val="accent1">
                                  <a:lumMod val="50000"/>
                                </a:schemeClr>
                              </a:solidFill>
                              <a:latin typeface="+mn-lt"/>
                            </a:rPr>
                            <a:t> = calibration sample size </a:t>
                          </a:r>
                        </a:p>
                        <a:p>
                          <a:r>
                            <a:rPr lang="en-US" sz="1400" b="1" i="1" dirty="0" smtClean="0">
                              <a:solidFill>
                                <a:schemeClr val="accent1">
                                  <a:lumMod val="50000"/>
                                </a:schemeClr>
                              </a:solidFill>
                              <a:latin typeface="+mn-lt"/>
                            </a:rPr>
                            <a:t>k</a:t>
                          </a:r>
                          <a:r>
                            <a:rPr lang="en-US" sz="1400" b="0" dirty="0" smtClean="0">
                              <a:solidFill>
                                <a:schemeClr val="accent1">
                                  <a:lumMod val="50000"/>
                                </a:schemeClr>
                              </a:solidFill>
                              <a:latin typeface="+mn-lt"/>
                            </a:rPr>
                            <a:t> = # of predictors</a:t>
                          </a:r>
                        </a:p>
                        <a:p>
                          <a14:m>
                            <m:oMath xmlns:m="http://schemas.openxmlformats.org/officeDocument/2006/math">
                              <m:sSup>
                                <m:sSupPr>
                                  <m:ctrlPr>
                                    <a:rPr lang="en-US" sz="1400" b="0" i="1" smtClean="0">
                                      <a:solidFill>
                                        <a:schemeClr val="accent1">
                                          <a:lumMod val="50000"/>
                                        </a:schemeClr>
                                      </a:solidFill>
                                      <a:latin typeface="Cambria Math" panose="02040503050406030204" pitchFamily="18" charset="0"/>
                                    </a:rPr>
                                  </m:ctrlPr>
                                </m:sSupPr>
                                <m:e>
                                  <m:r>
                                    <a:rPr lang="en-US" sz="1400" b="1" i="1" smtClean="0">
                                      <a:solidFill>
                                        <a:schemeClr val="accent1">
                                          <a:lumMod val="50000"/>
                                        </a:schemeClr>
                                      </a:solidFill>
                                      <a:latin typeface="Cambria Math"/>
                                    </a:rPr>
                                    <m:t>𝑹</m:t>
                                  </m:r>
                                </m:e>
                                <m:sup>
                                  <m:r>
                                    <a:rPr lang="en-US" sz="1400" b="0" i="1" smtClean="0">
                                      <a:solidFill>
                                        <a:schemeClr val="accent1">
                                          <a:lumMod val="50000"/>
                                        </a:schemeClr>
                                      </a:solidFill>
                                      <a:latin typeface="Cambria Math"/>
                                    </a:rPr>
                                    <m:t>2</m:t>
                                  </m:r>
                                </m:sup>
                              </m:sSup>
                            </m:oMath>
                          </a14:m>
                          <a:r>
                            <a:rPr lang="en-US" sz="1400" b="0" dirty="0" smtClean="0">
                              <a:solidFill>
                                <a:schemeClr val="accent1">
                                  <a:lumMod val="50000"/>
                                </a:schemeClr>
                              </a:solidFill>
                              <a:latin typeface="+mn-lt"/>
                            </a:rPr>
                            <a:t> = calibration sample</a:t>
                          </a:r>
                          <a:r>
                            <a:rPr lang="en-US" sz="1400" b="0" baseline="0" dirty="0" smtClean="0">
                              <a:solidFill>
                                <a:schemeClr val="accent1">
                                  <a:lumMod val="50000"/>
                                </a:schemeClr>
                              </a:solidFill>
                              <a:latin typeface="+mn-lt"/>
                            </a:rPr>
                            <a:t> </a:t>
                          </a:r>
                          <a14:m>
                            <m:oMath xmlns:m="http://schemas.openxmlformats.org/officeDocument/2006/math">
                              <m:sSup>
                                <m:sSupPr>
                                  <m:ctrlPr>
                                    <a:rPr lang="en-US" sz="1400" b="0" i="1" baseline="0" smtClean="0">
                                      <a:solidFill>
                                        <a:schemeClr val="accent1">
                                          <a:lumMod val="50000"/>
                                        </a:schemeClr>
                                      </a:solidFill>
                                      <a:latin typeface="Cambria Math" panose="02040503050406030204" pitchFamily="18" charset="0"/>
                                    </a:rPr>
                                  </m:ctrlPr>
                                </m:sSupPr>
                                <m:e>
                                  <m:r>
                                    <a:rPr lang="en-US" sz="1400" b="0" i="1" baseline="0" smtClean="0">
                                      <a:solidFill>
                                        <a:schemeClr val="accent1">
                                          <a:lumMod val="50000"/>
                                        </a:schemeClr>
                                      </a:solidFill>
                                      <a:latin typeface="Cambria Math"/>
                                    </a:rPr>
                                    <m:t>𝑅</m:t>
                                  </m:r>
                                </m:e>
                                <m:sup>
                                  <m:r>
                                    <a:rPr lang="en-US" sz="1400" b="0" i="1" baseline="0" smtClean="0">
                                      <a:solidFill>
                                        <a:schemeClr val="accent1">
                                          <a:lumMod val="50000"/>
                                        </a:schemeClr>
                                      </a:solidFill>
                                      <a:latin typeface="Cambria Math"/>
                                    </a:rPr>
                                    <m:t>2</m:t>
                                  </m:r>
                                </m:sup>
                              </m:sSup>
                            </m:oMath>
                          </a14:m>
                          <a:endParaRPr lang="en-US" sz="1400" b="0" dirty="0">
                            <a:solidFill>
                              <a:schemeClr val="accent1">
                                <a:lumMod val="50000"/>
                              </a:schemeClr>
                            </a:solidFill>
                            <a:latin typeface="+mn-lt"/>
                          </a:endParaRPr>
                        </a:p>
                      </a:txBody>
                      <a:tcPr marT="34290" marB="3429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400" b="1" i="1" smtClean="0">
                                      <a:solidFill>
                                        <a:schemeClr val="accent1">
                                          <a:lumMod val="50000"/>
                                        </a:schemeClr>
                                      </a:solidFill>
                                      <a:latin typeface="Cambria Math" panose="02040503050406030204" pitchFamily="18" charset="0"/>
                                    </a:rPr>
                                  </m:ctrlPr>
                                </m:sSupPr>
                                <m:e>
                                  <m:acc>
                                    <m:accPr>
                                      <m:chr m:val="̂"/>
                                      <m:ctrlPr>
                                        <a:rPr lang="en-US" sz="1400" b="1" i="1" smtClean="0">
                                          <a:solidFill>
                                            <a:schemeClr val="accent1">
                                              <a:lumMod val="50000"/>
                                            </a:schemeClr>
                                          </a:solidFill>
                                          <a:latin typeface="Cambria Math" panose="02040503050406030204" pitchFamily="18" charset="0"/>
                                        </a:rPr>
                                      </m:ctrlPr>
                                    </m:accPr>
                                    <m:e>
                                      <m:r>
                                        <a:rPr lang="en-US" sz="1400" b="1" i="1" smtClean="0">
                                          <a:solidFill>
                                            <a:schemeClr val="accent1">
                                              <a:lumMod val="50000"/>
                                            </a:schemeClr>
                                          </a:solidFill>
                                          <a:latin typeface="Cambria Math"/>
                                        </a:rPr>
                                        <m:t>𝝆</m:t>
                                      </m:r>
                                    </m:e>
                                  </m:acc>
                                </m:e>
                                <m:sup>
                                  <m:r>
                                    <a:rPr lang="en-US" sz="1400" b="1" i="1" smtClean="0">
                                      <a:solidFill>
                                        <a:schemeClr val="accent1">
                                          <a:lumMod val="50000"/>
                                        </a:schemeClr>
                                      </a:solidFill>
                                      <a:latin typeface="Cambria Math"/>
                                    </a:rPr>
                                    <m:t>𝟐</m:t>
                                  </m:r>
                                </m:sup>
                              </m:sSup>
                            </m:oMath>
                          </a14:m>
                          <a:r>
                            <a:rPr lang="en-US" sz="1400" b="0" dirty="0" smtClean="0">
                              <a:solidFill>
                                <a:schemeClr val="accent1">
                                  <a:lumMod val="50000"/>
                                </a:schemeClr>
                              </a:solidFill>
                              <a:latin typeface="+mn-lt"/>
                            </a:rPr>
                            <a:t> = population </a:t>
                          </a:r>
                          <a14:m>
                            <m:oMath xmlns:m="http://schemas.openxmlformats.org/officeDocument/2006/math">
                              <m:sSup>
                                <m:sSupPr>
                                  <m:ctrlPr>
                                    <a:rPr lang="en-US" sz="1400" b="0" i="1" baseline="0" smtClean="0">
                                      <a:solidFill>
                                        <a:schemeClr val="accent1">
                                          <a:lumMod val="50000"/>
                                        </a:schemeClr>
                                      </a:solidFill>
                                      <a:latin typeface="Cambria Math" panose="02040503050406030204" pitchFamily="18" charset="0"/>
                                    </a:rPr>
                                  </m:ctrlPr>
                                </m:sSupPr>
                                <m:e>
                                  <m:r>
                                    <a:rPr lang="en-US" sz="1400" b="0" i="1" baseline="0" smtClean="0">
                                      <a:solidFill>
                                        <a:schemeClr val="accent1">
                                          <a:lumMod val="50000"/>
                                        </a:schemeClr>
                                      </a:solidFill>
                                      <a:latin typeface="Cambria Math"/>
                                    </a:rPr>
                                    <m:t>𝑅</m:t>
                                  </m:r>
                                </m:e>
                                <m:sup>
                                  <m:r>
                                    <a:rPr lang="en-US" sz="1400" b="0" i="1" baseline="0" smtClean="0">
                                      <a:solidFill>
                                        <a:schemeClr val="accent1">
                                          <a:lumMod val="50000"/>
                                        </a:schemeClr>
                                      </a:solidFill>
                                      <a:latin typeface="Cambria Math"/>
                                    </a:rPr>
                                    <m:t>2</m:t>
                                  </m:r>
                                </m:sup>
                              </m:sSup>
                            </m:oMath>
                          </a14:m>
                          <a:endParaRPr lang="en-US" sz="1400" b="0" dirty="0" smtClean="0">
                            <a:solidFill>
                              <a:schemeClr val="accent1">
                                <a:lumMod val="50000"/>
                              </a:schemeClr>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400" b="1" i="1" smtClean="0">
                                      <a:solidFill>
                                        <a:schemeClr val="accent1">
                                          <a:lumMod val="50000"/>
                                        </a:schemeClr>
                                      </a:solidFill>
                                      <a:latin typeface="Cambria Math" panose="02040503050406030204" pitchFamily="18" charset="0"/>
                                    </a:rPr>
                                  </m:ctrlPr>
                                </m:sSupPr>
                                <m:e>
                                  <m:sSub>
                                    <m:sSubPr>
                                      <m:ctrlPr>
                                        <a:rPr lang="en-US" sz="1400" b="1" i="1" smtClean="0">
                                          <a:solidFill>
                                            <a:schemeClr val="accent1">
                                              <a:lumMod val="50000"/>
                                            </a:schemeClr>
                                          </a:solidFill>
                                          <a:latin typeface="Cambria Math" panose="02040503050406030204" pitchFamily="18" charset="0"/>
                                        </a:rPr>
                                      </m:ctrlPr>
                                    </m:sSubPr>
                                    <m:e>
                                      <m:acc>
                                        <m:accPr>
                                          <m:chr m:val="̂"/>
                                          <m:ctrlPr>
                                            <a:rPr lang="en-US" sz="1400" b="1" i="1" smtClean="0">
                                              <a:solidFill>
                                                <a:schemeClr val="accent1">
                                                  <a:lumMod val="50000"/>
                                                </a:schemeClr>
                                              </a:solidFill>
                                              <a:latin typeface="Cambria Math" panose="02040503050406030204" pitchFamily="18" charset="0"/>
                                            </a:rPr>
                                          </m:ctrlPr>
                                        </m:accPr>
                                        <m:e>
                                          <m:r>
                                            <a:rPr lang="en-US" sz="1400" b="1" i="1" smtClean="0">
                                              <a:solidFill>
                                                <a:schemeClr val="accent1">
                                                  <a:lumMod val="50000"/>
                                                </a:schemeClr>
                                              </a:solidFill>
                                              <a:latin typeface="Cambria Math"/>
                                            </a:rPr>
                                            <m:t>𝝆</m:t>
                                          </m:r>
                                        </m:e>
                                      </m:acc>
                                    </m:e>
                                    <m:sub>
                                      <m:r>
                                        <a:rPr lang="en-US" sz="1400" b="1" i="1" smtClean="0">
                                          <a:solidFill>
                                            <a:schemeClr val="accent1">
                                              <a:lumMod val="50000"/>
                                            </a:schemeClr>
                                          </a:solidFill>
                                          <a:latin typeface="Cambria Math"/>
                                        </a:rPr>
                                        <m:t>𝒄</m:t>
                                      </m:r>
                                    </m:sub>
                                  </m:sSub>
                                </m:e>
                                <m:sup>
                                  <m:r>
                                    <a:rPr lang="en-US" sz="1400" b="1" i="1" smtClean="0">
                                      <a:solidFill>
                                        <a:schemeClr val="accent1">
                                          <a:lumMod val="50000"/>
                                        </a:schemeClr>
                                      </a:solidFill>
                                      <a:latin typeface="Cambria Math"/>
                                    </a:rPr>
                                    <m:t>𝟐</m:t>
                                  </m:r>
                                </m:sup>
                              </m:sSup>
                            </m:oMath>
                          </a14:m>
                          <a:r>
                            <a:rPr lang="en-US" sz="1400" b="0" dirty="0" smtClean="0">
                              <a:solidFill>
                                <a:schemeClr val="accent1">
                                  <a:lumMod val="50000"/>
                                </a:schemeClr>
                              </a:solidFill>
                              <a:latin typeface="+mn-lt"/>
                            </a:rPr>
                            <a:t> = new (validation) sample </a:t>
                          </a:r>
                          <a14:m>
                            <m:oMath xmlns:m="http://schemas.openxmlformats.org/officeDocument/2006/math">
                              <m:sSup>
                                <m:sSupPr>
                                  <m:ctrlPr>
                                    <a:rPr lang="en-US" sz="1400" b="0" i="1" baseline="0" smtClean="0">
                                      <a:solidFill>
                                        <a:schemeClr val="accent1">
                                          <a:lumMod val="50000"/>
                                        </a:schemeClr>
                                      </a:solidFill>
                                      <a:latin typeface="Cambria Math" panose="02040503050406030204" pitchFamily="18" charset="0"/>
                                    </a:rPr>
                                  </m:ctrlPr>
                                </m:sSupPr>
                                <m:e>
                                  <m:r>
                                    <a:rPr lang="en-US" sz="1400" b="0" i="1" baseline="0" smtClean="0">
                                      <a:solidFill>
                                        <a:schemeClr val="accent1">
                                          <a:lumMod val="50000"/>
                                        </a:schemeClr>
                                      </a:solidFill>
                                      <a:latin typeface="Cambria Math"/>
                                    </a:rPr>
                                    <m:t>𝑅</m:t>
                                  </m:r>
                                </m:e>
                                <m:sup>
                                  <m:r>
                                    <a:rPr lang="en-US" sz="1400" b="0" i="1" baseline="0" smtClean="0">
                                      <a:solidFill>
                                        <a:schemeClr val="accent1">
                                          <a:lumMod val="50000"/>
                                        </a:schemeClr>
                                      </a:solidFill>
                                      <a:latin typeface="Cambria Math"/>
                                    </a:rPr>
                                    <m:t>2</m:t>
                                  </m:r>
                                </m:sup>
                              </m:sSup>
                            </m:oMath>
                          </a14:m>
                          <a:endParaRPr lang="en-US" sz="1400" b="0" dirty="0">
                            <a:solidFill>
                              <a:schemeClr val="accent1">
                                <a:lumMod val="50000"/>
                              </a:schemeClr>
                            </a:solidFill>
                            <a:latin typeface="+mn-lt"/>
                          </a:endParaRPr>
                        </a:p>
                      </a:txBody>
                      <a:tcPr marT="34290" marB="34290" anchor="ctr">
                        <a:noFill/>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271501486"/>
                  </p:ext>
                </p:extLst>
              </p:nvPr>
            </p:nvGraphicFramePr>
            <p:xfrm>
              <a:off x="1447800" y="4283202"/>
              <a:ext cx="6781800" cy="726948"/>
            </p:xfrm>
            <a:graphic>
              <a:graphicData uri="http://schemas.openxmlformats.org/drawingml/2006/table">
                <a:tbl>
                  <a:tblPr firstRow="1" bandRow="1">
                    <a:tableStyleId>{5C22544A-7EE6-4342-B048-85BDC9FD1C3A}</a:tableStyleId>
                  </a:tblPr>
                  <a:tblGrid>
                    <a:gridCol w="3130061"/>
                    <a:gridCol w="3651739"/>
                  </a:tblGrid>
                  <a:tr h="726948">
                    <a:tc>
                      <a:txBody>
                        <a:bodyPr/>
                        <a:lstStyle/>
                        <a:p>
                          <a:endParaRPr lang="en-US"/>
                        </a:p>
                      </a:txBody>
                      <a:tcPr marT="34290" marB="34290" anchor="ctr">
                        <a:blipFill rotWithShape="1">
                          <a:blip r:embed="rId3"/>
                          <a:stretch>
                            <a:fillRect l="-195" t="-1681" r="-116764" b="-9244"/>
                          </a:stretch>
                        </a:blipFill>
                      </a:tcPr>
                    </a:tc>
                    <a:tc>
                      <a:txBody>
                        <a:bodyPr/>
                        <a:lstStyle/>
                        <a:p>
                          <a:endParaRPr lang="en-US"/>
                        </a:p>
                      </a:txBody>
                      <a:tcPr marT="34290" marB="34290" anchor="ctr">
                        <a:blipFill rotWithShape="1">
                          <a:blip r:embed="rId3"/>
                          <a:stretch>
                            <a:fillRect l="-85810" t="-1681" b="-9244"/>
                          </a:stretch>
                        </a:blipFill>
                      </a:tcPr>
                    </a:tc>
                  </a:tr>
                </a:tbl>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2968863" y="1649587"/>
                <a:ext cx="3261149" cy="7697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solidFill>
                                <a:srgbClr val="FF0000"/>
                              </a:solidFill>
                              <a:latin typeface="Cambria Math" panose="02040503050406030204" pitchFamily="18" charset="0"/>
                            </a:rPr>
                          </m:ctrlPr>
                        </m:sSupPr>
                        <m:e>
                          <m:sSub>
                            <m:sSubPr>
                              <m:ctrlPr>
                                <a:rPr lang="en-US" sz="2000" b="1" i="1">
                                  <a:solidFill>
                                    <a:srgbClr val="FF0000"/>
                                  </a:solidFill>
                                  <a:latin typeface="Cambria Math" panose="02040503050406030204" pitchFamily="18" charset="0"/>
                                </a:rPr>
                              </m:ctrlPr>
                            </m:sSubPr>
                            <m:e>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a:rPr>
                                    <m:t>𝝆</m:t>
                                  </m:r>
                                </m:e>
                              </m:acc>
                            </m:e>
                            <m:sub>
                              <m:r>
                                <a:rPr lang="en-US" sz="2000" b="1" i="1">
                                  <a:solidFill>
                                    <a:srgbClr val="FF0000"/>
                                  </a:solidFill>
                                  <a:latin typeface="Cambria Math"/>
                                </a:rPr>
                                <m:t>𝒄</m:t>
                              </m:r>
                            </m:sub>
                          </m:sSub>
                        </m:e>
                        <m:sup>
                          <m:r>
                            <a:rPr lang="en-US" sz="2000" b="1" i="1">
                              <a:solidFill>
                                <a:srgbClr val="FF0000"/>
                              </a:solidFill>
                              <a:latin typeface="Cambria Math"/>
                            </a:rPr>
                            <m:t>𝟐</m:t>
                          </m:r>
                        </m:sup>
                      </m:sSup>
                      <m:r>
                        <a:rPr lang="en-US" sz="2000" i="1">
                          <a:solidFill>
                            <a:srgbClr val="002060"/>
                          </a:solidFill>
                          <a:latin typeface="Cambria Math"/>
                        </a:rPr>
                        <m:t>=</m:t>
                      </m:r>
                      <m:f>
                        <m:fPr>
                          <m:ctrlPr>
                            <a:rPr lang="en-US" sz="2000" i="1">
                              <a:solidFill>
                                <a:srgbClr val="002060"/>
                              </a:solidFill>
                              <a:latin typeface="Cambria Math" panose="02040503050406030204" pitchFamily="18" charset="0"/>
                            </a:rPr>
                          </m:ctrlPr>
                        </m:fPr>
                        <m:num>
                          <m:d>
                            <m:dPr>
                              <m:ctrlPr>
                                <a:rPr lang="en-US" sz="2000" i="1">
                                  <a:solidFill>
                                    <a:srgbClr val="002060"/>
                                  </a:solidFill>
                                  <a:latin typeface="Cambria Math" panose="02040503050406030204" pitchFamily="18" charset="0"/>
                                </a:rPr>
                              </m:ctrlPr>
                            </m:dPr>
                            <m:e>
                              <m:r>
                                <a:rPr lang="en-US" sz="2000" i="1">
                                  <a:solidFill>
                                    <a:srgbClr val="002060"/>
                                  </a:solidFill>
                                  <a:latin typeface="Cambria Math"/>
                                </a:rPr>
                                <m:t>𝑁</m:t>
                              </m:r>
                              <m:r>
                                <a:rPr lang="en-US" sz="2000" i="1">
                                  <a:solidFill>
                                    <a:srgbClr val="002060"/>
                                  </a:solidFill>
                                  <a:latin typeface="Cambria Math"/>
                                </a:rPr>
                                <m:t>−</m:t>
                              </m:r>
                              <m:r>
                                <a:rPr lang="en-US" sz="2000" i="1">
                                  <a:solidFill>
                                    <a:srgbClr val="002060"/>
                                  </a:solidFill>
                                  <a:latin typeface="Cambria Math"/>
                                </a:rPr>
                                <m:t>𝑘</m:t>
                              </m:r>
                              <m:r>
                                <a:rPr lang="en-US" sz="2000" i="1">
                                  <a:solidFill>
                                    <a:srgbClr val="002060"/>
                                  </a:solidFill>
                                  <a:latin typeface="Cambria Math"/>
                                </a:rPr>
                                <m:t>−3</m:t>
                              </m:r>
                            </m:e>
                          </m:d>
                          <m:sSup>
                            <m:sSupPr>
                              <m:ctrlPr>
                                <a:rPr lang="en-US" sz="2000" b="1" i="1" smtClean="0">
                                  <a:solidFill>
                                    <a:srgbClr val="FF6600"/>
                                  </a:solidFill>
                                  <a:latin typeface="Cambria Math" panose="02040503050406030204" pitchFamily="18" charset="0"/>
                                </a:rPr>
                              </m:ctrlPr>
                            </m:sSupPr>
                            <m:e>
                              <m:acc>
                                <m:accPr>
                                  <m:chr m:val="̂"/>
                                  <m:ctrlPr>
                                    <a:rPr lang="en-US" sz="2000" b="1" i="1" smtClean="0">
                                      <a:solidFill>
                                        <a:srgbClr val="FF6600"/>
                                      </a:solidFill>
                                      <a:latin typeface="Cambria Math" panose="02040503050406030204" pitchFamily="18" charset="0"/>
                                    </a:rPr>
                                  </m:ctrlPr>
                                </m:accPr>
                                <m:e>
                                  <m:r>
                                    <a:rPr lang="en-US" sz="2000" b="1" i="1">
                                      <a:solidFill>
                                        <a:srgbClr val="FF6600"/>
                                      </a:solidFill>
                                      <a:latin typeface="Cambria Math"/>
                                    </a:rPr>
                                    <m:t>𝝆</m:t>
                                  </m:r>
                                </m:e>
                              </m:acc>
                            </m:e>
                            <m:sup>
                              <m:r>
                                <a:rPr lang="en-US" sz="2000" b="1" i="1">
                                  <a:solidFill>
                                    <a:srgbClr val="FF6600"/>
                                  </a:solidFill>
                                  <a:latin typeface="Cambria Math"/>
                                </a:rPr>
                                <m:t>𝟒</m:t>
                              </m:r>
                            </m:sup>
                          </m:sSup>
                          <m:r>
                            <a:rPr lang="en-US" sz="2000">
                              <a:solidFill>
                                <a:srgbClr val="FF6600"/>
                              </a:solidFill>
                              <a:latin typeface="Cambria Math"/>
                            </a:rPr>
                            <m:t> </m:t>
                          </m:r>
                          <m:r>
                            <a:rPr lang="en-US" sz="2000" i="1">
                              <a:solidFill>
                                <a:srgbClr val="002060"/>
                              </a:solidFill>
                              <a:latin typeface="Cambria Math"/>
                            </a:rPr>
                            <m:t>+</m:t>
                          </m:r>
                          <m:sSup>
                            <m:sSupPr>
                              <m:ctrlPr>
                                <a:rPr lang="en-US" sz="2000" b="1" i="1" smtClean="0">
                                  <a:solidFill>
                                    <a:srgbClr val="FF6600"/>
                                  </a:solidFill>
                                  <a:latin typeface="Cambria Math" panose="02040503050406030204" pitchFamily="18" charset="0"/>
                                </a:rPr>
                              </m:ctrlPr>
                            </m:sSupPr>
                            <m:e>
                              <m:acc>
                                <m:accPr>
                                  <m:chr m:val="̂"/>
                                  <m:ctrlPr>
                                    <a:rPr lang="en-US" sz="2000" b="1" i="1" smtClean="0">
                                      <a:solidFill>
                                        <a:srgbClr val="FF6600"/>
                                      </a:solidFill>
                                      <a:latin typeface="Cambria Math" panose="02040503050406030204" pitchFamily="18" charset="0"/>
                                    </a:rPr>
                                  </m:ctrlPr>
                                </m:accPr>
                                <m:e>
                                  <m:r>
                                    <a:rPr lang="en-US" sz="2000" b="1" i="1">
                                      <a:solidFill>
                                        <a:srgbClr val="FF6600"/>
                                      </a:solidFill>
                                      <a:latin typeface="Cambria Math"/>
                                    </a:rPr>
                                    <m:t>𝝆</m:t>
                                  </m:r>
                                </m:e>
                              </m:acc>
                            </m:e>
                            <m:sup>
                              <m:r>
                                <a:rPr lang="en-US" sz="2000" b="1" i="1">
                                  <a:solidFill>
                                    <a:srgbClr val="FF6600"/>
                                  </a:solidFill>
                                  <a:latin typeface="Cambria Math"/>
                                </a:rPr>
                                <m:t>𝟐</m:t>
                              </m:r>
                            </m:sup>
                          </m:sSup>
                          <m:r>
                            <a:rPr lang="en-US" sz="2000" b="1">
                              <a:solidFill>
                                <a:srgbClr val="FFC000"/>
                              </a:solidFill>
                              <a:latin typeface="Cambria Math"/>
                            </a:rPr>
                            <m:t> </m:t>
                          </m:r>
                        </m:num>
                        <m:den>
                          <m:d>
                            <m:dPr>
                              <m:ctrlPr>
                                <a:rPr lang="en-US" sz="2000" i="1">
                                  <a:solidFill>
                                    <a:srgbClr val="002060"/>
                                  </a:solidFill>
                                  <a:latin typeface="Cambria Math" panose="02040503050406030204" pitchFamily="18" charset="0"/>
                                </a:rPr>
                              </m:ctrlPr>
                            </m:dPr>
                            <m:e>
                              <m:r>
                                <a:rPr lang="en-US" sz="2000" i="1">
                                  <a:solidFill>
                                    <a:srgbClr val="002060"/>
                                  </a:solidFill>
                                  <a:latin typeface="Cambria Math"/>
                                </a:rPr>
                                <m:t>𝑁</m:t>
                              </m:r>
                              <m:r>
                                <a:rPr lang="en-US" sz="2000" i="1">
                                  <a:solidFill>
                                    <a:srgbClr val="002060"/>
                                  </a:solidFill>
                                  <a:latin typeface="Cambria Math"/>
                                </a:rPr>
                                <m:t>−2</m:t>
                              </m:r>
                              <m:r>
                                <a:rPr lang="en-US" sz="2000" i="1">
                                  <a:solidFill>
                                    <a:srgbClr val="002060"/>
                                  </a:solidFill>
                                  <a:latin typeface="Cambria Math"/>
                                </a:rPr>
                                <m:t>𝑘</m:t>
                              </m:r>
                              <m:r>
                                <a:rPr lang="en-US" sz="2000" i="1">
                                  <a:solidFill>
                                    <a:srgbClr val="002060"/>
                                  </a:solidFill>
                                  <a:latin typeface="Cambria Math"/>
                                </a:rPr>
                                <m:t>−2</m:t>
                              </m:r>
                            </m:e>
                          </m:d>
                          <m:sSup>
                            <m:sSupPr>
                              <m:ctrlPr>
                                <a:rPr lang="en-US" sz="2000" b="1" i="1" smtClean="0">
                                  <a:solidFill>
                                    <a:srgbClr val="FF6600"/>
                                  </a:solidFill>
                                  <a:latin typeface="Cambria Math" panose="02040503050406030204" pitchFamily="18" charset="0"/>
                                </a:rPr>
                              </m:ctrlPr>
                            </m:sSupPr>
                            <m:e>
                              <m:acc>
                                <m:accPr>
                                  <m:chr m:val="̂"/>
                                  <m:ctrlPr>
                                    <a:rPr lang="en-US" sz="2000" b="1" i="1">
                                      <a:solidFill>
                                        <a:srgbClr val="FF6600"/>
                                      </a:solidFill>
                                      <a:latin typeface="Cambria Math" panose="02040503050406030204" pitchFamily="18" charset="0"/>
                                    </a:rPr>
                                  </m:ctrlPr>
                                </m:accPr>
                                <m:e>
                                  <m:r>
                                    <a:rPr lang="en-US" sz="2000" b="1" i="1">
                                      <a:solidFill>
                                        <a:srgbClr val="FF6600"/>
                                      </a:solidFill>
                                      <a:latin typeface="Cambria Math"/>
                                    </a:rPr>
                                    <m:t>𝝆</m:t>
                                  </m:r>
                                </m:e>
                              </m:acc>
                            </m:e>
                            <m:sup>
                              <m:r>
                                <a:rPr lang="en-US" sz="2000" b="1" i="1">
                                  <a:solidFill>
                                    <a:srgbClr val="FF6600"/>
                                  </a:solidFill>
                                  <a:latin typeface="Cambria Math"/>
                                </a:rPr>
                                <m:t>𝟐</m:t>
                              </m:r>
                            </m:sup>
                          </m:sSup>
                          <m:r>
                            <a:rPr lang="en-US" sz="2000">
                              <a:solidFill>
                                <a:srgbClr val="FF9900"/>
                              </a:solidFill>
                              <a:latin typeface="Cambria Math"/>
                            </a:rPr>
                            <m:t> </m:t>
                          </m:r>
                          <m:r>
                            <a:rPr lang="en-US" sz="2000" i="1">
                              <a:solidFill>
                                <a:srgbClr val="002060"/>
                              </a:solidFill>
                              <a:latin typeface="Cambria Math"/>
                            </a:rPr>
                            <m:t>+</m:t>
                          </m:r>
                          <m:r>
                            <a:rPr lang="en-US" sz="2000" i="1">
                              <a:solidFill>
                                <a:srgbClr val="002060"/>
                              </a:solidFill>
                              <a:latin typeface="Cambria Math"/>
                            </a:rPr>
                            <m:t>𝑘</m:t>
                          </m:r>
                        </m:den>
                      </m:f>
                    </m:oMath>
                  </m:oMathPara>
                </a14:m>
                <a:endParaRPr lang="en-US" sz="2000" dirty="0">
                  <a:solidFill>
                    <a:srgbClr val="002060"/>
                  </a:solidFill>
                  <a:latin typeface="Georgia"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68863" y="1649587"/>
                <a:ext cx="3261149" cy="76976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0947" y="3156660"/>
                <a:ext cx="8371331" cy="7866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solidFill>
                                <a:srgbClr val="FF6600"/>
                              </a:solidFill>
                              <a:latin typeface="Cambria Math" panose="02040503050406030204" pitchFamily="18" charset="0"/>
                            </a:rPr>
                          </m:ctrlPr>
                        </m:sSupPr>
                        <m:e>
                          <m:acc>
                            <m:accPr>
                              <m:chr m:val="̂"/>
                              <m:ctrlPr>
                                <a:rPr lang="en-US" sz="2000" b="1" i="1" smtClean="0">
                                  <a:solidFill>
                                    <a:srgbClr val="FF6600"/>
                                  </a:solidFill>
                                  <a:latin typeface="Cambria Math" panose="02040503050406030204" pitchFamily="18" charset="0"/>
                                </a:rPr>
                              </m:ctrlPr>
                            </m:accPr>
                            <m:e>
                              <m:r>
                                <a:rPr lang="en-US" sz="2000" b="1" i="1">
                                  <a:solidFill>
                                    <a:srgbClr val="FF6600"/>
                                  </a:solidFill>
                                  <a:latin typeface="Cambria Math"/>
                                </a:rPr>
                                <m:t>𝝆</m:t>
                              </m:r>
                            </m:e>
                          </m:acc>
                        </m:e>
                        <m:sup>
                          <m:r>
                            <a:rPr lang="en-US" sz="2000" b="1" i="1">
                              <a:solidFill>
                                <a:srgbClr val="FF6600"/>
                              </a:solidFill>
                              <a:latin typeface="Cambria Math"/>
                            </a:rPr>
                            <m:t>𝟐</m:t>
                          </m:r>
                        </m:sup>
                      </m:sSup>
                      <m:r>
                        <a:rPr lang="en-US" sz="2000" i="1">
                          <a:solidFill>
                            <a:srgbClr val="002060"/>
                          </a:solidFill>
                          <a:latin typeface="Cambria Math"/>
                        </a:rPr>
                        <m:t>=1−</m:t>
                      </m:r>
                      <m:f>
                        <m:fPr>
                          <m:ctrlPr>
                            <a:rPr lang="en-US" sz="2000" i="1">
                              <a:solidFill>
                                <a:srgbClr val="002060"/>
                              </a:solidFill>
                              <a:latin typeface="Cambria Math" panose="02040503050406030204" pitchFamily="18" charset="0"/>
                            </a:rPr>
                          </m:ctrlPr>
                        </m:fPr>
                        <m:num>
                          <m:r>
                            <a:rPr lang="en-US" sz="2000" i="1">
                              <a:solidFill>
                                <a:srgbClr val="002060"/>
                              </a:solidFill>
                              <a:latin typeface="Cambria Math"/>
                            </a:rPr>
                            <m:t>𝑁</m:t>
                          </m:r>
                          <m:r>
                            <a:rPr lang="en-US" sz="2000" i="1">
                              <a:solidFill>
                                <a:srgbClr val="002060"/>
                              </a:solidFill>
                              <a:latin typeface="Cambria Math"/>
                            </a:rPr>
                            <m:t>−3</m:t>
                          </m:r>
                        </m:num>
                        <m:den>
                          <m:r>
                            <a:rPr lang="en-US" sz="2000" i="1">
                              <a:solidFill>
                                <a:srgbClr val="002060"/>
                              </a:solidFill>
                              <a:latin typeface="Cambria Math"/>
                            </a:rPr>
                            <m:t>𝑁</m:t>
                          </m:r>
                          <m:r>
                            <a:rPr lang="en-US" sz="2000" i="1">
                              <a:solidFill>
                                <a:srgbClr val="002060"/>
                              </a:solidFill>
                              <a:latin typeface="Cambria Math"/>
                            </a:rPr>
                            <m:t>−</m:t>
                          </m:r>
                          <m:r>
                            <a:rPr lang="en-US" sz="2000" i="1">
                              <a:solidFill>
                                <a:srgbClr val="002060"/>
                              </a:solidFill>
                              <a:latin typeface="Cambria Math"/>
                            </a:rPr>
                            <m:t>𝑘</m:t>
                          </m:r>
                          <m:r>
                            <a:rPr lang="en-US" sz="2000" i="1">
                              <a:solidFill>
                                <a:srgbClr val="002060"/>
                              </a:solidFill>
                              <a:latin typeface="Cambria Math"/>
                            </a:rPr>
                            <m:t>−1</m:t>
                          </m:r>
                        </m:den>
                      </m:f>
                      <m:d>
                        <m:dPr>
                          <m:ctrlPr>
                            <a:rPr lang="en-US" sz="2000" i="1">
                              <a:solidFill>
                                <a:srgbClr val="002060"/>
                              </a:solidFill>
                              <a:latin typeface="Cambria Math" panose="02040503050406030204" pitchFamily="18" charset="0"/>
                            </a:rPr>
                          </m:ctrlPr>
                        </m:dPr>
                        <m:e>
                          <m:r>
                            <a:rPr lang="en-US" sz="2000" i="1">
                              <a:solidFill>
                                <a:srgbClr val="002060"/>
                              </a:solidFill>
                              <a:latin typeface="Cambria Math"/>
                            </a:rPr>
                            <m:t>1−</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a:rPr>
                                <m:t>𝑅</m:t>
                              </m:r>
                            </m:e>
                            <m:sup>
                              <m:r>
                                <a:rPr lang="en-US" sz="2000" i="1">
                                  <a:solidFill>
                                    <a:srgbClr val="002060"/>
                                  </a:solidFill>
                                  <a:latin typeface="Cambria Math"/>
                                </a:rPr>
                                <m:t>2</m:t>
                              </m:r>
                            </m:sup>
                          </m:sSup>
                        </m:e>
                      </m:d>
                      <m:r>
                        <a:rPr lang="en-US" sz="2000">
                          <a:solidFill>
                            <a:srgbClr val="002060"/>
                          </a:solidFill>
                          <a:latin typeface="Cambria Math"/>
                        </a:rPr>
                        <m:t>×</m:t>
                      </m:r>
                      <m:d>
                        <m:dPr>
                          <m:begChr m:val="["/>
                          <m:endChr m:val="]"/>
                          <m:ctrlPr>
                            <a:rPr lang="en-US" sz="2000" i="1">
                              <a:solidFill>
                                <a:srgbClr val="002060"/>
                              </a:solidFill>
                              <a:latin typeface="Cambria Math" panose="02040503050406030204" pitchFamily="18" charset="0"/>
                            </a:rPr>
                          </m:ctrlPr>
                        </m:dPr>
                        <m:e>
                          <m:r>
                            <a:rPr lang="en-US" sz="2000" i="1">
                              <a:solidFill>
                                <a:srgbClr val="002060"/>
                              </a:solidFill>
                              <a:latin typeface="Cambria Math"/>
                            </a:rPr>
                            <m:t>1+</m:t>
                          </m:r>
                          <m:f>
                            <m:fPr>
                              <m:ctrlPr>
                                <a:rPr lang="en-US" sz="2000" i="1">
                                  <a:solidFill>
                                    <a:srgbClr val="002060"/>
                                  </a:solidFill>
                                  <a:latin typeface="Cambria Math" panose="02040503050406030204" pitchFamily="18" charset="0"/>
                                </a:rPr>
                              </m:ctrlPr>
                            </m:fPr>
                            <m:num>
                              <m:r>
                                <a:rPr lang="en-US" sz="2000" i="1">
                                  <a:solidFill>
                                    <a:srgbClr val="002060"/>
                                  </a:solidFill>
                                  <a:latin typeface="Cambria Math"/>
                                </a:rPr>
                                <m:t>2(1−</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a:rPr>
                                    <m:t>𝑅</m:t>
                                  </m:r>
                                </m:e>
                                <m:sup>
                                  <m:r>
                                    <a:rPr lang="en-US" sz="2000" i="1">
                                      <a:solidFill>
                                        <a:srgbClr val="002060"/>
                                      </a:solidFill>
                                      <a:latin typeface="Cambria Math"/>
                                    </a:rPr>
                                    <m:t>2</m:t>
                                  </m:r>
                                </m:sup>
                              </m:sSup>
                              <m:r>
                                <a:rPr lang="en-US" sz="2000" i="1">
                                  <a:solidFill>
                                    <a:srgbClr val="002060"/>
                                  </a:solidFill>
                                  <a:latin typeface="Cambria Math"/>
                                </a:rPr>
                                <m:t>)</m:t>
                              </m:r>
                            </m:num>
                            <m:den>
                              <m:r>
                                <a:rPr lang="en-US" sz="2000" i="1">
                                  <a:solidFill>
                                    <a:srgbClr val="002060"/>
                                  </a:solidFill>
                                  <a:latin typeface="Cambria Math"/>
                                </a:rPr>
                                <m:t>𝑁</m:t>
                              </m:r>
                              <m:r>
                                <a:rPr lang="en-US" sz="2000" i="1">
                                  <a:solidFill>
                                    <a:srgbClr val="002060"/>
                                  </a:solidFill>
                                  <a:latin typeface="Cambria Math"/>
                                </a:rPr>
                                <m:t>−</m:t>
                              </m:r>
                              <m:r>
                                <a:rPr lang="en-US" sz="2000" i="1">
                                  <a:solidFill>
                                    <a:srgbClr val="002060"/>
                                  </a:solidFill>
                                  <a:latin typeface="Cambria Math"/>
                                </a:rPr>
                                <m:t>𝑘</m:t>
                              </m:r>
                              <m:r>
                                <a:rPr lang="en-US" sz="2000" i="1">
                                  <a:solidFill>
                                    <a:srgbClr val="002060"/>
                                  </a:solidFill>
                                  <a:latin typeface="Cambria Math"/>
                                </a:rPr>
                                <m:t>+1</m:t>
                              </m:r>
                            </m:den>
                          </m:f>
                          <m:r>
                            <a:rPr lang="en-US" sz="2000" i="1">
                              <a:solidFill>
                                <a:srgbClr val="002060"/>
                              </a:solidFill>
                              <a:latin typeface="Cambria Math"/>
                            </a:rPr>
                            <m:t>+</m:t>
                          </m:r>
                          <m:f>
                            <m:fPr>
                              <m:ctrlPr>
                                <a:rPr lang="en-US" sz="2000" i="1">
                                  <a:solidFill>
                                    <a:srgbClr val="002060"/>
                                  </a:solidFill>
                                  <a:latin typeface="Cambria Math" panose="02040503050406030204" pitchFamily="18" charset="0"/>
                                </a:rPr>
                              </m:ctrlPr>
                            </m:fPr>
                            <m:num>
                              <m:r>
                                <a:rPr lang="en-US" sz="2000" i="1">
                                  <a:solidFill>
                                    <a:srgbClr val="002060"/>
                                  </a:solidFill>
                                  <a:latin typeface="Cambria Math"/>
                                </a:rPr>
                                <m:t>8</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a:rPr>
                                    <m:t>(1−</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a:rPr>
                                        <m:t>𝑅</m:t>
                                      </m:r>
                                    </m:e>
                                    <m:sup>
                                      <m:r>
                                        <a:rPr lang="en-US" sz="2000" i="1">
                                          <a:solidFill>
                                            <a:srgbClr val="002060"/>
                                          </a:solidFill>
                                          <a:latin typeface="Cambria Math"/>
                                        </a:rPr>
                                        <m:t>2</m:t>
                                      </m:r>
                                    </m:sup>
                                  </m:sSup>
                                  <m:r>
                                    <a:rPr lang="en-US" sz="2000" i="1">
                                      <a:solidFill>
                                        <a:srgbClr val="002060"/>
                                      </a:solidFill>
                                      <a:latin typeface="Cambria Math"/>
                                    </a:rPr>
                                    <m:t>)</m:t>
                                  </m:r>
                                </m:e>
                                <m:sup>
                                  <m:r>
                                    <a:rPr lang="en-US" sz="2000" i="1">
                                      <a:solidFill>
                                        <a:srgbClr val="002060"/>
                                      </a:solidFill>
                                      <a:latin typeface="Cambria Math"/>
                                    </a:rPr>
                                    <m:t>2</m:t>
                                  </m:r>
                                </m:sup>
                              </m:sSup>
                            </m:num>
                            <m:den>
                              <m:r>
                                <a:rPr lang="en-US" sz="2000" i="1">
                                  <a:solidFill>
                                    <a:srgbClr val="002060"/>
                                  </a:solidFill>
                                  <a:latin typeface="Cambria Math"/>
                                </a:rPr>
                                <m:t>(</m:t>
                              </m:r>
                              <m:r>
                                <a:rPr lang="en-US" sz="2000" i="1">
                                  <a:solidFill>
                                    <a:srgbClr val="002060"/>
                                  </a:solidFill>
                                  <a:latin typeface="Cambria Math"/>
                                </a:rPr>
                                <m:t>𝑁</m:t>
                              </m:r>
                              <m:r>
                                <a:rPr lang="en-US" sz="2000" i="1">
                                  <a:solidFill>
                                    <a:srgbClr val="002060"/>
                                  </a:solidFill>
                                  <a:latin typeface="Cambria Math"/>
                                </a:rPr>
                                <m:t>−</m:t>
                              </m:r>
                              <m:r>
                                <a:rPr lang="en-US" sz="2000" i="1">
                                  <a:solidFill>
                                    <a:srgbClr val="002060"/>
                                  </a:solidFill>
                                  <a:latin typeface="Cambria Math"/>
                                </a:rPr>
                                <m:t>𝑘</m:t>
                              </m:r>
                              <m:r>
                                <a:rPr lang="en-US" sz="2000" i="1">
                                  <a:solidFill>
                                    <a:srgbClr val="002060"/>
                                  </a:solidFill>
                                  <a:latin typeface="Cambria Math"/>
                                </a:rPr>
                                <m:t>−1)(</m:t>
                              </m:r>
                              <m:r>
                                <a:rPr lang="en-US" sz="2000" i="1">
                                  <a:solidFill>
                                    <a:srgbClr val="002060"/>
                                  </a:solidFill>
                                  <a:latin typeface="Cambria Math"/>
                                </a:rPr>
                                <m:t>𝑁</m:t>
                              </m:r>
                              <m:r>
                                <a:rPr lang="en-US" sz="2000" i="1">
                                  <a:solidFill>
                                    <a:srgbClr val="002060"/>
                                  </a:solidFill>
                                  <a:latin typeface="Cambria Math"/>
                                </a:rPr>
                                <m:t>−</m:t>
                              </m:r>
                              <m:r>
                                <a:rPr lang="en-US" sz="2000" i="1">
                                  <a:solidFill>
                                    <a:srgbClr val="002060"/>
                                  </a:solidFill>
                                  <a:latin typeface="Cambria Math"/>
                                </a:rPr>
                                <m:t>𝑘</m:t>
                              </m:r>
                              <m:r>
                                <a:rPr lang="en-US" sz="2000" i="1">
                                  <a:solidFill>
                                    <a:srgbClr val="002060"/>
                                  </a:solidFill>
                                  <a:latin typeface="Cambria Math"/>
                                </a:rPr>
                                <m:t>+3)</m:t>
                              </m:r>
                            </m:den>
                          </m:f>
                        </m:e>
                      </m:d>
                    </m:oMath>
                  </m:oMathPara>
                </a14:m>
                <a:endParaRPr lang="en-US" sz="2000" dirty="0">
                  <a:solidFill>
                    <a:srgbClr val="002060"/>
                  </a:solidFill>
                  <a:latin typeface="Georgia"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947" y="3156660"/>
                <a:ext cx="8371331" cy="786690"/>
              </a:xfrm>
              <a:prstGeom prst="rect">
                <a:avLst/>
              </a:prstGeom>
              <a:blipFill rotWithShape="1">
                <a:blip r:embed="rId5"/>
                <a:stretch>
                  <a:fillRect/>
                </a:stretch>
              </a:blipFill>
            </p:spPr>
            <p:txBody>
              <a:bodyPr/>
              <a:lstStyle/>
              <a:p>
                <a:r>
                  <a:rPr lang="en-US">
                    <a:noFill/>
                  </a:rPr>
                  <a:t> </a:t>
                </a:r>
              </a:p>
            </p:txBody>
          </p:sp>
        </mc:Fallback>
      </mc:AlternateContent>
      <p:sp>
        <p:nvSpPr>
          <p:cNvPr id="16" name="Oval 16"/>
          <p:cNvSpPr>
            <a:spLocks noChangeArrowheads="1"/>
          </p:cNvSpPr>
          <p:nvPr/>
        </p:nvSpPr>
        <p:spPr bwMode="auto">
          <a:xfrm>
            <a:off x="4935541" y="1645444"/>
            <a:ext cx="538163" cy="392906"/>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a:p>
        </p:txBody>
      </p:sp>
      <p:sp>
        <p:nvSpPr>
          <p:cNvPr id="17" name="Oval 17"/>
          <p:cNvSpPr>
            <a:spLocks noChangeArrowheads="1"/>
          </p:cNvSpPr>
          <p:nvPr/>
        </p:nvSpPr>
        <p:spPr bwMode="auto">
          <a:xfrm>
            <a:off x="5557841" y="1645444"/>
            <a:ext cx="538163" cy="392906"/>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a:p>
        </p:txBody>
      </p:sp>
      <p:sp>
        <p:nvSpPr>
          <p:cNvPr id="18" name="Oval 18"/>
          <p:cNvSpPr>
            <a:spLocks noChangeArrowheads="1"/>
          </p:cNvSpPr>
          <p:nvPr/>
        </p:nvSpPr>
        <p:spPr bwMode="auto">
          <a:xfrm>
            <a:off x="5102225" y="2025253"/>
            <a:ext cx="538162" cy="394097"/>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a:p>
        </p:txBody>
      </p:sp>
      <p:sp>
        <p:nvSpPr>
          <p:cNvPr id="19" name="Oval 18"/>
          <p:cNvSpPr>
            <a:spLocks noChangeArrowheads="1"/>
          </p:cNvSpPr>
          <p:nvPr/>
        </p:nvSpPr>
        <p:spPr bwMode="auto">
          <a:xfrm>
            <a:off x="457200" y="3396853"/>
            <a:ext cx="538162" cy="394097"/>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a:p>
        </p:txBody>
      </p:sp>
      <p:cxnSp>
        <p:nvCxnSpPr>
          <p:cNvPr id="6" name="Straight Arrow Connector 5"/>
          <p:cNvCxnSpPr>
            <a:stCxn id="19" idx="7"/>
            <a:endCxn id="16" idx="3"/>
          </p:cNvCxnSpPr>
          <p:nvPr/>
        </p:nvCxnSpPr>
        <p:spPr bwMode="auto">
          <a:xfrm flipV="1">
            <a:off x="916550" y="1980810"/>
            <a:ext cx="4097803" cy="1473757"/>
          </a:xfrm>
          <a:prstGeom prst="straightConnector1">
            <a:avLst/>
          </a:prstGeom>
          <a:solidFill>
            <a:srgbClr val="00B8FF"/>
          </a:solidFill>
          <a:ln w="28575" cap="flat" cmpd="sng" algn="ctr">
            <a:solidFill>
              <a:srgbClr val="FF66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9" idx="7"/>
            <a:endCxn id="18" idx="3"/>
          </p:cNvCxnSpPr>
          <p:nvPr/>
        </p:nvCxnSpPr>
        <p:spPr bwMode="auto">
          <a:xfrm flipV="1">
            <a:off x="916550" y="2361636"/>
            <a:ext cx="4264487" cy="1092931"/>
          </a:xfrm>
          <a:prstGeom prst="straightConnector1">
            <a:avLst/>
          </a:prstGeom>
          <a:solidFill>
            <a:srgbClr val="00B8FF"/>
          </a:solidFill>
          <a:ln w="28575" cap="flat" cmpd="sng" algn="ctr">
            <a:solidFill>
              <a:srgbClr val="FF66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9" idx="7"/>
            <a:endCxn id="17" idx="3"/>
          </p:cNvCxnSpPr>
          <p:nvPr/>
        </p:nvCxnSpPr>
        <p:spPr bwMode="auto">
          <a:xfrm flipV="1">
            <a:off x="916550" y="1980810"/>
            <a:ext cx="4720103" cy="1473757"/>
          </a:xfrm>
          <a:prstGeom prst="straightConnector1">
            <a:avLst/>
          </a:prstGeom>
          <a:solidFill>
            <a:srgbClr val="00B8FF"/>
          </a:solidFill>
          <a:ln w="28575" cap="flat" cmpd="sng" algn="ctr">
            <a:solidFill>
              <a:srgbClr val="FF66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p:cNvSpPr>
            <a:spLocks noGrp="1"/>
          </p:cNvSpPr>
          <p:nvPr>
            <p:ph type="sldNum" idx="10"/>
          </p:nvPr>
        </p:nvSpPr>
        <p:spPr/>
        <p:txBody>
          <a:bodyPr/>
          <a:lstStyle/>
          <a:p>
            <a:pPr algn="r"/>
            <a:fld id="{86430713-ACC4-423C-A6F9-55D81A3BFA1E}" type="slidenum">
              <a:rPr lang="en-US" altLang="en-US" sz="1400" smtClean="0">
                <a:solidFill>
                  <a:srgbClr val="002060"/>
                </a:solidFill>
              </a:rPr>
              <a:pPr algn="r"/>
              <a:t>58</a:t>
            </a:fld>
            <a:endParaRPr lang="en-US" altLang="en-US" sz="1400" dirty="0">
              <a:solidFill>
                <a:srgbClr val="002060"/>
              </a:solidFill>
            </a:endParaRPr>
          </a:p>
        </p:txBody>
      </p:sp>
    </p:spTree>
    <p:extLst>
      <p:ext uri="{BB962C8B-B14F-4D97-AF65-F5344CB8AC3E}">
        <p14:creationId xmlns:p14="http://schemas.microsoft.com/office/powerpoint/2010/main" val="1519485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59</a:t>
            </a:fld>
            <a:endParaRPr lang="en-US" alt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465453331"/>
              </p:ext>
            </p:extLst>
          </p:nvPr>
        </p:nvGraphicFramePr>
        <p:xfrm>
          <a:off x="1219200" y="0"/>
          <a:ext cx="6858000" cy="5143500"/>
        </p:xfrm>
        <a:graphic>
          <a:graphicData uri="http://schemas.openxmlformats.org/drawingml/2006/table">
            <a:tbl>
              <a:tblPr firstRow="1" bandRow="1">
                <a:tableStyleId>{F5AB1C69-6EDB-4FF4-983F-18BD219EF322}</a:tableStyleId>
              </a:tblPr>
              <a:tblGrid>
                <a:gridCol w="2286000"/>
                <a:gridCol w="2286000"/>
                <a:gridCol w="2286000"/>
              </a:tblGrid>
              <a:tr h="1714500">
                <a:tc>
                  <a:txBody>
                    <a:bodyPr/>
                    <a:lstStyle/>
                    <a:p>
                      <a:pPr algn="ctr"/>
                      <a:r>
                        <a:rPr lang="en-US" sz="1400" b="0" dirty="0" smtClean="0">
                          <a:solidFill>
                            <a:srgbClr val="002060"/>
                          </a:solidFill>
                        </a:rPr>
                        <a:t>(SR =</a:t>
                      </a:r>
                      <a:r>
                        <a:rPr lang="en-US" sz="1400" b="0" baseline="0" dirty="0" smtClean="0">
                          <a:solidFill>
                            <a:srgbClr val="002060"/>
                          </a:solidFill>
                        </a:rPr>
                        <a:t> .30, prop = 1/4)</a:t>
                      </a:r>
                    </a:p>
                    <a:p>
                      <a:pPr algn="ct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.30, prop = 1/6)</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.30, prop = 1/10)</a:t>
                      </a:r>
                      <a:endParaRPr lang="en-US" sz="1400" b="0" dirty="0">
                        <a:solidFill>
                          <a:srgbClr val="002060"/>
                        </a:solidFill>
                      </a:endParaRPr>
                    </a:p>
                  </a:txBody>
                  <a:tcPr marT="34290" marB="34290">
                    <a:noFill/>
                  </a:tcPr>
                </a:tc>
              </a:tr>
              <a:tr h="1714500">
                <a:tc>
                  <a:txBody>
                    <a:bodyPr/>
                    <a:lstStyle/>
                    <a:p>
                      <a:pPr algn="ctr"/>
                      <a:r>
                        <a:rPr lang="en-US" sz="1400" b="0" dirty="0" smtClean="0">
                          <a:solidFill>
                            <a:srgbClr val="002060"/>
                          </a:solidFill>
                        </a:rPr>
                        <a:t>(SR =</a:t>
                      </a:r>
                      <a:r>
                        <a:rPr lang="en-US" sz="1400" b="0" baseline="0" dirty="0" smtClean="0">
                          <a:solidFill>
                            <a:srgbClr val="002060"/>
                          </a:solidFill>
                        </a:rPr>
                        <a:t> .15, prop = 1/4)</a:t>
                      </a:r>
                      <a:endParaRPr lang="en-US" sz="1400" b="0" dirty="0">
                        <a:solidFill>
                          <a:srgbClr val="002060"/>
                        </a:solidFill>
                      </a:endParaRPr>
                    </a:p>
                  </a:txBody>
                  <a:tcPr marT="34290" marB="34290">
                    <a:noFill/>
                  </a:tcPr>
                </a:tc>
                <a:tc>
                  <a:txBody>
                    <a:bodyPr/>
                    <a:lstStyle/>
                    <a:p>
                      <a:pPr algn="ctr"/>
                      <a:r>
                        <a:rPr lang="en-US" sz="1400" b="1" u="sng" dirty="0" smtClean="0">
                          <a:solidFill>
                            <a:srgbClr val="002060"/>
                          </a:solidFill>
                        </a:rPr>
                        <a:t>(SR = .15, prop = 1/6)</a:t>
                      </a:r>
                      <a:endParaRPr lang="en-US" sz="1400" b="1" u="sng" dirty="0">
                        <a:solidFill>
                          <a:srgbClr val="002060"/>
                        </a:solidFill>
                      </a:endParaRPr>
                    </a:p>
                  </a:txBody>
                  <a:tcPr marT="34290" marB="34290">
                    <a:noFill/>
                  </a:tcPr>
                </a:tc>
                <a:tc>
                  <a:txBody>
                    <a:bodyPr/>
                    <a:lstStyle/>
                    <a:p>
                      <a:pPr algn="ctr"/>
                      <a:r>
                        <a:rPr lang="en-US" sz="1400" b="0" dirty="0" smtClean="0">
                          <a:solidFill>
                            <a:srgbClr val="002060"/>
                          </a:solidFill>
                        </a:rPr>
                        <a:t>(SR = .15, prop = 1/10)</a:t>
                      </a:r>
                      <a:endParaRPr lang="en-US" sz="1400" b="0" dirty="0">
                        <a:solidFill>
                          <a:srgbClr val="002060"/>
                        </a:solidFill>
                      </a:endParaRPr>
                    </a:p>
                  </a:txBody>
                  <a:tcPr marT="34290" marB="34290">
                    <a:noFill/>
                  </a:tcPr>
                </a:tc>
              </a:tr>
              <a:tr h="1714500">
                <a:tc>
                  <a:txBody>
                    <a:bodyPr/>
                    <a:lstStyle/>
                    <a:p>
                      <a:pPr algn="ctr"/>
                      <a:r>
                        <a:rPr lang="en-US" sz="1400" b="0" dirty="0" smtClean="0">
                          <a:solidFill>
                            <a:srgbClr val="002060"/>
                          </a:solidFill>
                        </a:rPr>
                        <a:t>(SR =</a:t>
                      </a:r>
                      <a:r>
                        <a:rPr lang="en-US" sz="1400" b="0" baseline="0" dirty="0" smtClean="0">
                          <a:solidFill>
                            <a:srgbClr val="002060"/>
                          </a:solidFill>
                        </a:rPr>
                        <a:t> .10, prop = 1/4)</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.10, prop = 1/6)</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.10, prop = 1/10)</a:t>
                      </a:r>
                      <a:endParaRPr lang="en-US" sz="1400" b="0" dirty="0">
                        <a:solidFill>
                          <a:srgbClr val="002060"/>
                        </a:solidFill>
                      </a:endParaRPr>
                    </a:p>
                  </a:txBody>
                  <a:tcPr marT="34290" marB="34290">
                    <a:noFill/>
                  </a:tcPr>
                </a:tc>
              </a:tr>
            </a:tbl>
          </a:graphicData>
        </a:graphic>
      </p:graphicFrame>
      <p:pic>
        <p:nvPicPr>
          <p:cNvPr id="8" name="Picture 7" descr="_ASVA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85750"/>
            <a:ext cx="1828800" cy="1371600"/>
          </a:xfrm>
          <a:prstGeom prst="rect">
            <a:avLst/>
          </a:prstGeom>
          <a:noFill/>
          <a:ln>
            <a:noFill/>
          </a:ln>
        </p:spPr>
      </p:pic>
      <p:pic>
        <p:nvPicPr>
          <p:cNvPr id="9" name="Picture 8" descr="_ASVA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85750"/>
            <a:ext cx="1828800" cy="1371600"/>
          </a:xfrm>
          <a:prstGeom prst="rect">
            <a:avLst/>
          </a:prstGeom>
          <a:noFill/>
          <a:ln>
            <a:noFill/>
          </a:ln>
        </p:spPr>
      </p:pic>
      <p:pic>
        <p:nvPicPr>
          <p:cNvPr id="10" name="Picture 9" descr="_ASVAB"/>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85750"/>
            <a:ext cx="1828800" cy="1371600"/>
          </a:xfrm>
          <a:prstGeom prst="rect">
            <a:avLst/>
          </a:prstGeom>
          <a:noFill/>
          <a:ln>
            <a:noFill/>
          </a:ln>
        </p:spPr>
      </p:pic>
      <p:pic>
        <p:nvPicPr>
          <p:cNvPr id="11" name="Picture 10" descr="_ASVA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2000250"/>
            <a:ext cx="1828800" cy="1371600"/>
          </a:xfrm>
          <a:prstGeom prst="rect">
            <a:avLst/>
          </a:prstGeom>
          <a:noFill/>
          <a:ln>
            <a:noFill/>
          </a:ln>
        </p:spPr>
      </p:pic>
      <p:pic>
        <p:nvPicPr>
          <p:cNvPr id="12" name="Picture 11" descr="_ASVA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2000250"/>
            <a:ext cx="1828800" cy="1371600"/>
          </a:xfrm>
          <a:prstGeom prst="rect">
            <a:avLst/>
          </a:prstGeom>
          <a:noFill/>
          <a:ln>
            <a:noFill/>
          </a:ln>
        </p:spPr>
      </p:pic>
      <p:pic>
        <p:nvPicPr>
          <p:cNvPr id="13" name="Picture 12" descr="_ASVAB"/>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2057400"/>
            <a:ext cx="1828800" cy="1371600"/>
          </a:xfrm>
          <a:prstGeom prst="rect">
            <a:avLst/>
          </a:prstGeom>
          <a:noFill/>
          <a:ln>
            <a:noFill/>
          </a:ln>
        </p:spPr>
      </p:pic>
      <p:pic>
        <p:nvPicPr>
          <p:cNvPr id="14" name="Picture 13" descr="_ASVAB"/>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3714750"/>
            <a:ext cx="1828800" cy="1371600"/>
          </a:xfrm>
          <a:prstGeom prst="rect">
            <a:avLst/>
          </a:prstGeom>
          <a:noFill/>
          <a:ln>
            <a:noFill/>
          </a:ln>
        </p:spPr>
      </p:pic>
      <p:pic>
        <p:nvPicPr>
          <p:cNvPr id="15" name="Picture 14" descr="_ASVAB"/>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0" y="3714750"/>
            <a:ext cx="1828800" cy="1371600"/>
          </a:xfrm>
          <a:prstGeom prst="rect">
            <a:avLst/>
          </a:prstGeom>
          <a:noFill/>
          <a:ln>
            <a:noFill/>
          </a:ln>
        </p:spPr>
      </p:pic>
      <p:pic>
        <p:nvPicPr>
          <p:cNvPr id="16" name="Picture 15" descr="_ASVAB"/>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9800" y="3714750"/>
            <a:ext cx="1828800" cy="1371600"/>
          </a:xfrm>
          <a:prstGeom prst="rect">
            <a:avLst/>
          </a:prstGeom>
          <a:noFill/>
          <a:ln>
            <a:noFill/>
          </a:ln>
        </p:spPr>
      </p:pic>
    </p:spTree>
    <p:extLst>
      <p:ext uri="{BB962C8B-B14F-4D97-AF65-F5344CB8AC3E}">
        <p14:creationId xmlns:p14="http://schemas.microsoft.com/office/powerpoint/2010/main" val="1202645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itle 2"/>
          <p:cNvSpPr>
            <a:spLocks noGrp="1"/>
          </p:cNvSpPr>
          <p:nvPr>
            <p:ph type="title"/>
          </p:nvPr>
        </p:nvSpPr>
        <p:spPr>
          <a:xfrm>
            <a:off x="457204" y="205980"/>
            <a:ext cx="8226425" cy="588169"/>
          </a:xfrm>
        </p:spPr>
        <p:txBody>
          <a:bodyPr/>
          <a:lstStyle/>
          <a:p>
            <a:r>
              <a:rPr lang="en-US" altLang="en-US" sz="3600" dirty="0" smtClean="0">
                <a:solidFill>
                  <a:srgbClr val="002060"/>
                </a:solidFill>
                <a:latin typeface="Georgia" pitchFamily="18" charset="0"/>
              </a:rPr>
              <a:t>Diversity-Performance Tradeoff</a:t>
            </a:r>
          </a:p>
        </p:txBody>
      </p:sp>
      <p:sp>
        <p:nvSpPr>
          <p:cNvPr id="9220" name="Content Placeholder 3"/>
          <p:cNvSpPr>
            <a:spLocks noGrp="1"/>
          </p:cNvSpPr>
          <p:nvPr>
            <p:ph idx="1"/>
          </p:nvPr>
        </p:nvSpPr>
        <p:spPr>
          <a:xfrm>
            <a:off x="457204" y="857251"/>
            <a:ext cx="8226425" cy="3734991"/>
          </a:xfrm>
        </p:spPr>
        <p:txBody>
          <a:bodyPr/>
          <a:lstStyle/>
          <a:p>
            <a:pPr marL="457200" indent="-457200">
              <a:buFont typeface="Arial" pitchFamily="34" charset="0"/>
              <a:buChar char="•"/>
            </a:pPr>
            <a:r>
              <a:rPr lang="en-US" altLang="x-none" sz="2000" dirty="0">
                <a:solidFill>
                  <a:srgbClr val="002060"/>
                </a:solidFill>
                <a:latin typeface="Georgia" pitchFamily="18" charset="0"/>
              </a:rPr>
              <a:t>Diversity-performance tradeoff is caused by using predictors with: </a:t>
            </a:r>
          </a:p>
          <a:p>
            <a:pPr marL="800100" lvl="1" indent="-342900">
              <a:buFont typeface="Arial" pitchFamily="34" charset="0"/>
              <a:buChar char="•"/>
            </a:pPr>
            <a:r>
              <a:rPr lang="en-US" altLang="x-none" sz="1800" dirty="0">
                <a:solidFill>
                  <a:srgbClr val="002060"/>
                </a:solidFill>
                <a:latin typeface="Georgia" pitchFamily="18" charset="0"/>
              </a:rPr>
              <a:t>High criterion validity (</a:t>
            </a:r>
            <a:r>
              <a:rPr lang="en-US" altLang="x-none" sz="1800" i="1" dirty="0">
                <a:solidFill>
                  <a:srgbClr val="002060"/>
                </a:solidFill>
                <a:latin typeface="Georgia" pitchFamily="18" charset="0"/>
              </a:rPr>
              <a:t>r</a:t>
            </a:r>
            <a:r>
              <a:rPr lang="en-US" altLang="x-none" sz="1800" dirty="0">
                <a:solidFill>
                  <a:srgbClr val="002060"/>
                </a:solidFill>
                <a:latin typeface="Georgia" pitchFamily="18" charset="0"/>
              </a:rPr>
              <a:t>), and</a:t>
            </a:r>
          </a:p>
          <a:p>
            <a:pPr marL="800100" lvl="1" indent="-342900">
              <a:buFont typeface="Arial" pitchFamily="34" charset="0"/>
              <a:buChar char="•"/>
            </a:pPr>
            <a:r>
              <a:rPr lang="en-US" altLang="x-none" sz="1800" dirty="0">
                <a:solidFill>
                  <a:srgbClr val="002060"/>
                </a:solidFill>
                <a:latin typeface="Georgia" pitchFamily="18" charset="0"/>
              </a:rPr>
              <a:t>High impact (subgroup </a:t>
            </a:r>
            <a:r>
              <a:rPr lang="en-US" altLang="x-none" sz="1800" i="1" dirty="0">
                <a:solidFill>
                  <a:srgbClr val="002060"/>
                </a:solidFill>
                <a:latin typeface="Georgia" pitchFamily="18" charset="0"/>
              </a:rPr>
              <a:t>d</a:t>
            </a:r>
            <a:r>
              <a:rPr lang="en-US" altLang="x-none" sz="1800" dirty="0">
                <a:solidFill>
                  <a:srgbClr val="002060"/>
                </a:solidFill>
                <a:latin typeface="Georgia" pitchFamily="18" charset="0"/>
              </a:rPr>
              <a:t>).</a:t>
            </a:r>
          </a:p>
          <a:p>
            <a:pPr lvl="1">
              <a:buFont typeface="Arial" pitchFamily="34" charset="0"/>
              <a:buChar char="•"/>
            </a:pPr>
            <a:endParaRPr lang="en-US" altLang="x-none" sz="1050" dirty="0">
              <a:solidFill>
                <a:srgbClr val="002060"/>
              </a:solidFill>
              <a:latin typeface="Georgia" pitchFamily="18" charset="0"/>
            </a:endParaRPr>
          </a:p>
          <a:p>
            <a:pPr marL="457200" indent="-457200">
              <a:buFont typeface="Arial" pitchFamily="34" charset="0"/>
              <a:buChar char="•"/>
            </a:pPr>
            <a:r>
              <a:rPr lang="en-US" altLang="x-none" sz="2000" dirty="0">
                <a:solidFill>
                  <a:srgbClr val="002060"/>
                </a:solidFill>
                <a:latin typeface="Georgia" pitchFamily="18" charset="0"/>
              </a:rPr>
              <a:t>Can include </a:t>
            </a:r>
            <a:r>
              <a:rPr lang="en-US" altLang="x-none" sz="2000" u="sng" dirty="0">
                <a:solidFill>
                  <a:srgbClr val="002060"/>
                </a:solidFill>
                <a:latin typeface="Georgia" pitchFamily="18" charset="0"/>
              </a:rPr>
              <a:t>alternative predictors</a:t>
            </a:r>
            <a:r>
              <a:rPr lang="en-US" altLang="x-none" sz="2000" dirty="0">
                <a:solidFill>
                  <a:srgbClr val="002060"/>
                </a:solidFill>
                <a:latin typeface="Georgia" pitchFamily="18" charset="0"/>
              </a:rPr>
              <a:t> (e.g., conscientiousness, structured interview, </a:t>
            </a:r>
            <a:r>
              <a:rPr lang="en-US" altLang="x-none" sz="2000" dirty="0" err="1">
                <a:solidFill>
                  <a:srgbClr val="002060"/>
                </a:solidFill>
                <a:latin typeface="Georgia" pitchFamily="18" charset="0"/>
              </a:rPr>
              <a:t>biodata</a:t>
            </a:r>
            <a:r>
              <a:rPr lang="en-US" altLang="x-none" sz="2000" dirty="0">
                <a:solidFill>
                  <a:srgbClr val="002060"/>
                </a:solidFill>
                <a:latin typeface="Georgia" pitchFamily="18" charset="0"/>
              </a:rPr>
              <a:t>) that have: </a:t>
            </a:r>
          </a:p>
          <a:p>
            <a:pPr marL="800100" lvl="1" indent="-342900">
              <a:buFont typeface="Arial" pitchFamily="34" charset="0"/>
              <a:buChar char="•"/>
            </a:pPr>
            <a:r>
              <a:rPr lang="en-US" altLang="x-none" sz="1800" dirty="0">
                <a:solidFill>
                  <a:srgbClr val="002060"/>
                </a:solidFill>
                <a:latin typeface="Georgia" pitchFamily="18" charset="0"/>
              </a:rPr>
              <a:t>High criterion validity</a:t>
            </a:r>
          </a:p>
          <a:p>
            <a:pPr marL="800100" lvl="1" indent="-342900">
              <a:buFont typeface="Arial" pitchFamily="34" charset="0"/>
              <a:buChar char="•"/>
            </a:pPr>
            <a:r>
              <a:rPr lang="en-US" altLang="x-none" sz="1800" dirty="0">
                <a:solidFill>
                  <a:srgbClr val="002060"/>
                </a:solidFill>
                <a:latin typeface="Georgia" pitchFamily="18" charset="0"/>
              </a:rPr>
              <a:t>Low impact</a:t>
            </a:r>
          </a:p>
          <a:p>
            <a:pPr marL="800100" lvl="1" indent="-342900">
              <a:buFont typeface="Arial" pitchFamily="34" charset="0"/>
              <a:buChar char="•"/>
            </a:pPr>
            <a:r>
              <a:rPr lang="en-US" altLang="x-none" sz="1800" dirty="0">
                <a:solidFill>
                  <a:srgbClr val="002060"/>
                </a:solidFill>
                <a:latin typeface="Georgia" pitchFamily="18" charset="0"/>
              </a:rPr>
              <a:t>Low correlations with cognitive ability</a:t>
            </a:r>
          </a:p>
          <a:p>
            <a:pPr lvl="1">
              <a:buFontTx/>
              <a:buNone/>
            </a:pPr>
            <a:r>
              <a:rPr lang="en-US" altLang="x-none" sz="1100" dirty="0">
                <a:solidFill>
                  <a:srgbClr val="002060"/>
                </a:solidFill>
                <a:latin typeface="Georgia" pitchFamily="18" charset="0"/>
              </a:rPr>
              <a:t>(Schmitt, Rogers et al., 1997; </a:t>
            </a:r>
            <a:r>
              <a:rPr lang="en-US" altLang="x-none" sz="1100" dirty="0" err="1">
                <a:solidFill>
                  <a:srgbClr val="002060"/>
                </a:solidFill>
                <a:latin typeface="Georgia" pitchFamily="18" charset="0"/>
              </a:rPr>
              <a:t>Bobko</a:t>
            </a:r>
            <a:r>
              <a:rPr lang="en-US" altLang="x-none" sz="1100" dirty="0">
                <a:solidFill>
                  <a:srgbClr val="002060"/>
                </a:solidFill>
                <a:latin typeface="Georgia" pitchFamily="18" charset="0"/>
              </a:rPr>
              <a:t>, Roth, &amp; </a:t>
            </a:r>
            <a:r>
              <a:rPr lang="en-US" altLang="x-none" sz="1100" dirty="0" err="1">
                <a:solidFill>
                  <a:srgbClr val="002060"/>
                </a:solidFill>
                <a:latin typeface="Georgia" pitchFamily="18" charset="0"/>
              </a:rPr>
              <a:t>Potosky</a:t>
            </a:r>
            <a:r>
              <a:rPr lang="en-US" altLang="x-none" sz="1100" dirty="0">
                <a:solidFill>
                  <a:srgbClr val="002060"/>
                </a:solidFill>
                <a:latin typeface="Georgia" pitchFamily="18" charset="0"/>
              </a:rPr>
              <a:t>, 1999) </a:t>
            </a:r>
          </a:p>
          <a:p>
            <a:pPr marL="857250" lvl="1" indent="-457200">
              <a:spcBef>
                <a:spcPts val="2400"/>
              </a:spcBef>
              <a:buFont typeface="Arial" charset="0"/>
              <a:buChar char="•"/>
            </a:pPr>
            <a:endParaRPr lang="en-US" altLang="en-US" sz="1200" dirty="0">
              <a:solidFill>
                <a:srgbClr val="002060"/>
              </a:solidFill>
              <a:latin typeface="Georgia" pitchFamily="18" charset="0"/>
            </a:endParaRPr>
          </a:p>
          <a:p>
            <a:pPr marL="857250" lvl="1" indent="-457200">
              <a:spcBef>
                <a:spcPts val="2400"/>
              </a:spcBef>
              <a:buFont typeface="Arial" charset="0"/>
              <a:buChar char="•"/>
            </a:pPr>
            <a:endParaRPr lang="en-US" altLang="en-US" sz="1200" dirty="0" smtClean="0">
              <a:solidFill>
                <a:srgbClr val="002060"/>
              </a:solidFill>
              <a:latin typeface="Georgia" pitchFamily="18" charset="0"/>
            </a:endParaRPr>
          </a:p>
          <a:p>
            <a:pPr marL="457200" indent="-457200">
              <a:buFont typeface="Arial" charset="0"/>
              <a:buChar char="•"/>
            </a:pPr>
            <a:endParaRPr lang="en-US" altLang="en-US" sz="2400" dirty="0" smtClean="0">
              <a:solidFill>
                <a:srgbClr val="002060"/>
              </a:solidFill>
              <a:latin typeface="Georgia" pitchFamily="18" charset="0"/>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6</a:t>
            </a:fld>
            <a:endParaRPr lang="en-US" altLang="en-US" sz="1400" dirty="0">
              <a:solidFill>
                <a:srgbClr val="002060"/>
              </a:solidFill>
            </a:endParaRPr>
          </a:p>
        </p:txBody>
      </p:sp>
    </p:spTree>
    <p:extLst>
      <p:ext uri="{BB962C8B-B14F-4D97-AF65-F5344CB8AC3E}">
        <p14:creationId xmlns:p14="http://schemas.microsoft.com/office/powerpoint/2010/main" val="1071691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lgn="r"/>
            <a:fld id="{86430713-ACC4-423C-A6F9-55D81A3BFA1E}" type="slidenum">
              <a:rPr lang="en-US" altLang="en-US" sz="1400" smtClean="0"/>
              <a:pPr algn="r"/>
              <a:t>60</a:t>
            </a:fld>
            <a:endParaRPr lang="en-US" alt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710990875"/>
              </p:ext>
            </p:extLst>
          </p:nvPr>
        </p:nvGraphicFramePr>
        <p:xfrm>
          <a:off x="1219200" y="0"/>
          <a:ext cx="6858000" cy="5143500"/>
        </p:xfrm>
        <a:graphic>
          <a:graphicData uri="http://schemas.openxmlformats.org/drawingml/2006/table">
            <a:tbl>
              <a:tblPr firstRow="1" bandRow="1">
                <a:tableStyleId>{F5AB1C69-6EDB-4FF4-983F-18BD219EF322}</a:tableStyleId>
              </a:tblPr>
              <a:tblGrid>
                <a:gridCol w="2286000"/>
                <a:gridCol w="2286000"/>
                <a:gridCol w="2286000"/>
              </a:tblGrid>
              <a:tr h="1714500">
                <a:tc>
                  <a:txBody>
                    <a:bodyPr/>
                    <a:lstStyle/>
                    <a:p>
                      <a:pPr algn="ctr"/>
                      <a:r>
                        <a:rPr lang="en-US" sz="1400" b="0" dirty="0" smtClean="0">
                          <a:solidFill>
                            <a:srgbClr val="002060"/>
                          </a:solidFill>
                        </a:rPr>
                        <a:t>(SR =</a:t>
                      </a:r>
                      <a:r>
                        <a:rPr lang="en-US" sz="1400" b="0" baseline="0" dirty="0" smtClean="0">
                          <a:solidFill>
                            <a:srgbClr val="002060"/>
                          </a:solidFill>
                        </a:rPr>
                        <a:t> .30, prop = 1/4)</a:t>
                      </a:r>
                    </a:p>
                    <a:p>
                      <a:pPr algn="ct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.30, prop = 1/6)</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.30, prop = 1/10)</a:t>
                      </a:r>
                      <a:endParaRPr lang="en-US" sz="1400" b="0" dirty="0">
                        <a:solidFill>
                          <a:srgbClr val="002060"/>
                        </a:solidFill>
                      </a:endParaRPr>
                    </a:p>
                  </a:txBody>
                  <a:tcPr marT="34290" marB="34290">
                    <a:noFill/>
                  </a:tcPr>
                </a:tc>
              </a:tr>
              <a:tr h="1714500">
                <a:tc>
                  <a:txBody>
                    <a:bodyPr/>
                    <a:lstStyle/>
                    <a:p>
                      <a:pPr algn="ctr"/>
                      <a:r>
                        <a:rPr lang="en-US" sz="1400" b="0" dirty="0" smtClean="0">
                          <a:solidFill>
                            <a:srgbClr val="002060"/>
                          </a:solidFill>
                        </a:rPr>
                        <a:t>(SR =</a:t>
                      </a:r>
                      <a:r>
                        <a:rPr lang="en-US" sz="1400" b="0" baseline="0" dirty="0" smtClean="0">
                          <a:solidFill>
                            <a:srgbClr val="002060"/>
                          </a:solidFill>
                        </a:rPr>
                        <a:t> .15, prop = 1/4)</a:t>
                      </a:r>
                      <a:endParaRPr lang="en-US" sz="1400" b="0" dirty="0">
                        <a:solidFill>
                          <a:srgbClr val="002060"/>
                        </a:solidFill>
                      </a:endParaRPr>
                    </a:p>
                  </a:txBody>
                  <a:tcPr marT="34290" marB="34290">
                    <a:noFill/>
                  </a:tcPr>
                </a:tc>
                <a:tc>
                  <a:txBody>
                    <a:bodyPr/>
                    <a:lstStyle/>
                    <a:p>
                      <a:pPr algn="ctr"/>
                      <a:r>
                        <a:rPr lang="en-US" sz="1400" b="1" u="sng" dirty="0" smtClean="0">
                          <a:solidFill>
                            <a:srgbClr val="002060"/>
                          </a:solidFill>
                        </a:rPr>
                        <a:t>(SR = .15, prop = 1/6)</a:t>
                      </a:r>
                      <a:endParaRPr lang="en-US" sz="1400" b="1" u="sng" dirty="0">
                        <a:solidFill>
                          <a:srgbClr val="002060"/>
                        </a:solidFill>
                      </a:endParaRPr>
                    </a:p>
                  </a:txBody>
                  <a:tcPr marT="34290" marB="34290">
                    <a:noFill/>
                  </a:tcPr>
                </a:tc>
                <a:tc>
                  <a:txBody>
                    <a:bodyPr/>
                    <a:lstStyle/>
                    <a:p>
                      <a:pPr algn="ctr"/>
                      <a:r>
                        <a:rPr lang="en-US" sz="1400" b="0" dirty="0" smtClean="0">
                          <a:solidFill>
                            <a:srgbClr val="002060"/>
                          </a:solidFill>
                        </a:rPr>
                        <a:t>(SR = .15, prop = 1/10)</a:t>
                      </a:r>
                      <a:endParaRPr lang="en-US" sz="1400" b="0" dirty="0">
                        <a:solidFill>
                          <a:srgbClr val="002060"/>
                        </a:solidFill>
                      </a:endParaRPr>
                    </a:p>
                  </a:txBody>
                  <a:tcPr marT="34290" marB="34290">
                    <a:noFill/>
                  </a:tcPr>
                </a:tc>
              </a:tr>
              <a:tr h="1714500">
                <a:tc>
                  <a:txBody>
                    <a:bodyPr/>
                    <a:lstStyle/>
                    <a:p>
                      <a:pPr algn="ctr"/>
                      <a:r>
                        <a:rPr lang="en-US" sz="1400" b="0" dirty="0" smtClean="0">
                          <a:solidFill>
                            <a:srgbClr val="002060"/>
                          </a:solidFill>
                        </a:rPr>
                        <a:t>(SR =</a:t>
                      </a:r>
                      <a:r>
                        <a:rPr lang="en-US" sz="1400" b="0" baseline="0" dirty="0" smtClean="0">
                          <a:solidFill>
                            <a:srgbClr val="002060"/>
                          </a:solidFill>
                        </a:rPr>
                        <a:t> .10, prop = 1/4)</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.10, prop = 1/6)</a:t>
                      </a:r>
                      <a:endParaRPr lang="en-US" sz="1400" b="0" dirty="0">
                        <a:solidFill>
                          <a:srgbClr val="002060"/>
                        </a:solidFill>
                      </a:endParaRPr>
                    </a:p>
                  </a:txBody>
                  <a:tcPr marT="34290" marB="34290">
                    <a:noFill/>
                  </a:tcPr>
                </a:tc>
                <a:tc>
                  <a:txBody>
                    <a:bodyPr/>
                    <a:lstStyle/>
                    <a:p>
                      <a:pPr algn="ctr"/>
                      <a:r>
                        <a:rPr lang="en-US" sz="1400" b="0" dirty="0" smtClean="0">
                          <a:solidFill>
                            <a:srgbClr val="002060"/>
                          </a:solidFill>
                        </a:rPr>
                        <a:t>(SR = .10, prop = 1/10)</a:t>
                      </a:r>
                      <a:endParaRPr lang="en-US" sz="1400" b="0" dirty="0">
                        <a:solidFill>
                          <a:srgbClr val="002060"/>
                        </a:solidFill>
                      </a:endParaRPr>
                    </a:p>
                  </a:txBody>
                  <a:tcPr marT="34290" marB="34290">
                    <a:noFill/>
                  </a:tcPr>
                </a:tc>
              </a:tr>
            </a:tbl>
          </a:graphicData>
        </a:graphic>
      </p:graphicFrame>
      <p:pic>
        <p:nvPicPr>
          <p:cNvPr id="17" name="Picture 16" descr="_Roth_trade-off_validity_transAIrati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85750"/>
            <a:ext cx="1828800" cy="1371600"/>
          </a:xfrm>
          <a:prstGeom prst="rect">
            <a:avLst/>
          </a:prstGeom>
          <a:noFill/>
          <a:ln>
            <a:noFill/>
          </a:ln>
        </p:spPr>
      </p:pic>
      <p:pic>
        <p:nvPicPr>
          <p:cNvPr id="18" name="Picture 17" descr="_Roth_trade-off_validity_transAIrati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85750"/>
            <a:ext cx="1828800" cy="1371600"/>
          </a:xfrm>
          <a:prstGeom prst="rect">
            <a:avLst/>
          </a:prstGeom>
          <a:noFill/>
          <a:ln>
            <a:noFill/>
          </a:ln>
        </p:spPr>
      </p:pic>
      <p:pic>
        <p:nvPicPr>
          <p:cNvPr id="19" name="Picture 18" descr="_Roth_trade-off_validity_transAIrati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85750"/>
            <a:ext cx="1828800" cy="1371600"/>
          </a:xfrm>
          <a:prstGeom prst="rect">
            <a:avLst/>
          </a:prstGeom>
          <a:noFill/>
          <a:ln>
            <a:noFill/>
          </a:ln>
        </p:spPr>
      </p:pic>
      <p:pic>
        <p:nvPicPr>
          <p:cNvPr id="20" name="Picture 19" descr="_Roth_trade-off_validity_transAIrati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2000250"/>
            <a:ext cx="1828800" cy="1371600"/>
          </a:xfrm>
          <a:prstGeom prst="rect">
            <a:avLst/>
          </a:prstGeom>
          <a:noFill/>
          <a:ln>
            <a:noFill/>
          </a:ln>
        </p:spPr>
      </p:pic>
      <p:pic>
        <p:nvPicPr>
          <p:cNvPr id="21" name="Picture 20" descr="_Roth_trade-off_validity_transAIrati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2000250"/>
            <a:ext cx="1828800" cy="1371600"/>
          </a:xfrm>
          <a:prstGeom prst="rect">
            <a:avLst/>
          </a:prstGeom>
          <a:noFill/>
          <a:ln>
            <a:noFill/>
          </a:ln>
        </p:spPr>
      </p:pic>
      <p:pic>
        <p:nvPicPr>
          <p:cNvPr id="22" name="Picture 21" descr="_Roth_trade-off_validity_transAIrati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2000250"/>
            <a:ext cx="1828800" cy="1371600"/>
          </a:xfrm>
          <a:prstGeom prst="rect">
            <a:avLst/>
          </a:prstGeom>
          <a:noFill/>
          <a:ln>
            <a:noFill/>
          </a:ln>
        </p:spPr>
      </p:pic>
      <p:pic>
        <p:nvPicPr>
          <p:cNvPr id="23" name="Picture 22" descr="_Roth_trade-off_validity_transAIrati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3714750"/>
            <a:ext cx="1828800" cy="1371600"/>
          </a:xfrm>
          <a:prstGeom prst="rect">
            <a:avLst/>
          </a:prstGeom>
          <a:noFill/>
          <a:ln>
            <a:noFill/>
          </a:ln>
        </p:spPr>
      </p:pic>
      <p:pic>
        <p:nvPicPr>
          <p:cNvPr id="24" name="Picture 23" descr="_Roth_trade-off_validity_transAIrati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800" y="3714750"/>
            <a:ext cx="1828800" cy="1371600"/>
          </a:xfrm>
          <a:prstGeom prst="rect">
            <a:avLst/>
          </a:prstGeom>
          <a:noFill/>
          <a:ln>
            <a:noFill/>
          </a:ln>
        </p:spPr>
      </p:pic>
      <p:pic>
        <p:nvPicPr>
          <p:cNvPr id="25" name="Picture 24" descr="_Roth_trade-off_validity_transAIratio"/>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9800" y="3714750"/>
            <a:ext cx="1828800" cy="1371600"/>
          </a:xfrm>
          <a:prstGeom prst="rect">
            <a:avLst/>
          </a:prstGeom>
          <a:noFill/>
          <a:ln>
            <a:noFill/>
          </a:ln>
        </p:spPr>
      </p:pic>
    </p:spTree>
    <p:extLst>
      <p:ext uri="{BB962C8B-B14F-4D97-AF65-F5344CB8AC3E}">
        <p14:creationId xmlns:p14="http://schemas.microsoft.com/office/powerpoint/2010/main" val="2306544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a:spLocks noGrp="1"/>
          </p:cNvSpPr>
          <p:nvPr>
            <p:ph type="title"/>
          </p:nvPr>
        </p:nvSpPr>
        <p:spPr/>
        <p:txBody>
          <a:bodyPr>
            <a:noAutofit/>
          </a:bodyPr>
          <a:lstStyle/>
          <a:p>
            <a:pPr>
              <a:spcBef>
                <a:spcPts val="0"/>
              </a:spcBef>
              <a:spcAft>
                <a:spcPts val="0"/>
              </a:spcAft>
            </a:pPr>
            <a:r>
              <a:rPr lang="en-US" sz="2400" dirty="0" smtClean="0">
                <a:solidFill>
                  <a:srgbClr val="002060"/>
                </a:solidFill>
                <a:latin typeface="Georgia" pitchFamily="18" charset="0"/>
              </a:rPr>
              <a:t>Table 1a: Criterion </a:t>
            </a:r>
            <a:r>
              <a:rPr lang="en-US" sz="2400" dirty="0">
                <a:solidFill>
                  <a:srgbClr val="002060"/>
                </a:solidFill>
                <a:latin typeface="Georgia" pitchFamily="18" charset="0"/>
              </a:rPr>
              <a:t>Validity and Diversity for Pareto Curve Endpoints using </a:t>
            </a:r>
            <a:r>
              <a:rPr lang="en-US" sz="2400" dirty="0" err="1">
                <a:solidFill>
                  <a:srgbClr val="002060"/>
                </a:solidFill>
                <a:latin typeface="Georgia" pitchFamily="18" charset="0"/>
              </a:rPr>
              <a:t>Bobko</a:t>
            </a:r>
            <a:r>
              <a:rPr lang="en-US" sz="2400" dirty="0">
                <a:solidFill>
                  <a:srgbClr val="002060"/>
                </a:solidFill>
                <a:latin typeface="Georgia" pitchFamily="18" charset="0"/>
              </a:rPr>
              <a:t>-Roth Predictors</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61</a:t>
            </a:fld>
            <a:endParaRPr lang="en-US" altLang="en-US" sz="140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1533911"/>
              </p:ext>
            </p:extLst>
          </p:nvPr>
        </p:nvGraphicFramePr>
        <p:xfrm>
          <a:off x="-1" y="971550"/>
          <a:ext cx="9142791" cy="4251770"/>
        </p:xfrm>
        <a:graphic>
          <a:graphicData uri="http://schemas.openxmlformats.org/drawingml/2006/table">
            <a:tbl>
              <a:tblPr firstRow="1" firstCol="1" bandRow="1">
                <a:tableStyleId>{F5AB1C69-6EDB-4FF4-983F-18BD219EF322}</a:tableStyleId>
              </a:tblPr>
              <a:tblGrid>
                <a:gridCol w="1014791"/>
                <a:gridCol w="1016000"/>
                <a:gridCol w="1016000"/>
                <a:gridCol w="1016000"/>
                <a:gridCol w="1016000"/>
                <a:gridCol w="1016000"/>
                <a:gridCol w="1016000"/>
                <a:gridCol w="1016000"/>
                <a:gridCol w="1016000"/>
              </a:tblGrid>
              <a:tr h="184023">
                <a:tc rowSpan="3">
                  <a:txBody>
                    <a:bodyPr/>
                    <a:lstStyle/>
                    <a:p>
                      <a:pPr marL="0" marR="0" algn="ctr">
                        <a:lnSpc>
                          <a:spcPct val="115000"/>
                        </a:lnSpc>
                        <a:spcBef>
                          <a:spcPts val="0"/>
                        </a:spcBef>
                        <a:spcAft>
                          <a:spcPts val="0"/>
                        </a:spcAft>
                      </a:pPr>
                      <a:r>
                        <a:rPr lang="en-US" sz="1100" dirty="0">
                          <a:solidFill>
                            <a:srgbClr val="002060"/>
                          </a:solidFill>
                          <a:effectLst/>
                          <a:latin typeface="+mn-lt"/>
                        </a:rPr>
                        <a:t>Calibration </a:t>
                      </a:r>
                      <a:br>
                        <a:rPr lang="en-US" sz="1100" dirty="0">
                          <a:solidFill>
                            <a:srgbClr val="002060"/>
                          </a:solidFill>
                          <a:effectLst/>
                          <a:latin typeface="+mn-lt"/>
                        </a:rPr>
                      </a:br>
                      <a:r>
                        <a:rPr lang="en-US" sz="1100" dirty="0">
                          <a:solidFill>
                            <a:srgbClr val="002060"/>
                          </a:solidFill>
                          <a:effectLst/>
                          <a:latin typeface="+mn-lt"/>
                        </a:rPr>
                        <a:t>Sample Size</a:t>
                      </a:r>
                      <a:endParaRPr lang="en-US" sz="1100" dirty="0">
                        <a:solidFill>
                          <a:srgbClr val="002060"/>
                        </a:solidFill>
                        <a:effectLst/>
                        <a:latin typeface="+mn-lt"/>
                        <a:ea typeface="Calibri"/>
                        <a:cs typeface="Times New Roman"/>
                      </a:endParaRPr>
                    </a:p>
                  </a:txBody>
                  <a:tcPr marL="52672" marR="52672"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100" dirty="0">
                          <a:solidFill>
                            <a:srgbClr val="002060"/>
                          </a:solidFill>
                          <a:effectLst/>
                          <a:latin typeface="+mn-lt"/>
                        </a:rPr>
                        <a:t>Endpoint where criterion validity is maximized</a:t>
                      </a:r>
                      <a:endParaRPr lang="en-US" sz="1100" dirty="0">
                        <a:solidFill>
                          <a:srgbClr val="002060"/>
                        </a:solidFill>
                        <a:effectLst/>
                        <a:latin typeface="+mn-lt"/>
                        <a:ea typeface="Calibri"/>
                        <a:cs typeface="Times New Roman"/>
                      </a:endParaRPr>
                    </a:p>
                  </a:txBody>
                  <a:tcPr marL="52672" marR="52672"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023">
                <a:tc vMerge="1">
                  <a:txBody>
                    <a:bodyPr/>
                    <a:lstStyle/>
                    <a:p>
                      <a:endParaRPr lang="en-US"/>
                    </a:p>
                  </a:txBody>
                  <a:tcPr/>
                </a:tc>
                <a:tc gridSpan="4">
                  <a:txBody>
                    <a:bodyPr/>
                    <a:lstStyle/>
                    <a:p>
                      <a:pPr marL="0" marR="0" algn="ctr">
                        <a:lnSpc>
                          <a:spcPct val="115000"/>
                        </a:lnSpc>
                        <a:spcBef>
                          <a:spcPts val="0"/>
                        </a:spcBef>
                        <a:spcAft>
                          <a:spcPts val="0"/>
                        </a:spcAft>
                      </a:pPr>
                      <a:r>
                        <a:rPr lang="en-US" sz="1100" dirty="0">
                          <a:solidFill>
                            <a:srgbClr val="002060"/>
                          </a:solidFill>
                          <a:effectLst/>
                          <a:latin typeface="+mn-lt"/>
                        </a:rPr>
                        <a:t>Criterion Validity (R)</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100" dirty="0">
                          <a:solidFill>
                            <a:srgbClr val="002060"/>
                          </a:solidFill>
                          <a:effectLst/>
                          <a:latin typeface="+mn-lt"/>
                        </a:rPr>
                        <a:t>Diversity (AI ratio)</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26877">
                <a:tc vMerge="1">
                  <a:txBody>
                    <a:bodyPr/>
                    <a:lstStyle/>
                    <a:p>
                      <a:endParaRPr lang="en-US"/>
                    </a:p>
                  </a:txBody>
                  <a:tcPr/>
                </a:tc>
                <a:tc>
                  <a:txBody>
                    <a:bodyPr/>
                    <a:lstStyle/>
                    <a:p>
                      <a:pPr marL="0" marR="0" algn="ctr">
                        <a:lnSpc>
                          <a:spcPct val="115000"/>
                        </a:lnSpc>
                        <a:spcBef>
                          <a:spcPts val="0"/>
                        </a:spcBef>
                        <a:spcAft>
                          <a:spcPts val="0"/>
                        </a:spcAft>
                      </a:pPr>
                      <a:r>
                        <a:rPr lang="en-US" sz="1100">
                          <a:solidFill>
                            <a:srgbClr val="002060"/>
                          </a:solidFill>
                          <a:effectLst/>
                          <a:latin typeface="+mn-lt"/>
                        </a:rPr>
                        <a:t>Unit-</a:t>
                      </a:r>
                    </a:p>
                    <a:p>
                      <a:pPr marL="0" marR="0" algn="ctr">
                        <a:lnSpc>
                          <a:spcPct val="115000"/>
                        </a:lnSpc>
                        <a:spcBef>
                          <a:spcPts val="0"/>
                        </a:spcBef>
                        <a:spcAft>
                          <a:spcPts val="0"/>
                        </a:spcAft>
                      </a:pPr>
                      <a:r>
                        <a:rPr lang="en-US" sz="1100">
                          <a:solidFill>
                            <a:srgbClr val="002060"/>
                          </a:solidFill>
                          <a:effectLst/>
                          <a:latin typeface="+mn-lt"/>
                        </a:rPr>
                        <a:t>Weighted </a:t>
                      </a:r>
                    </a:p>
                    <a:p>
                      <a:pPr marL="0" marR="0" algn="ctr">
                        <a:lnSpc>
                          <a:spcPct val="115000"/>
                        </a:lnSpc>
                        <a:spcBef>
                          <a:spcPts val="0"/>
                        </a:spcBef>
                        <a:spcAft>
                          <a:spcPts val="0"/>
                        </a:spcAft>
                      </a:pPr>
                      <a:r>
                        <a:rPr lang="en-US" sz="1100">
                          <a:solidFill>
                            <a:srgbClr val="002060"/>
                          </a:solidFill>
                          <a:effectLst/>
                          <a:latin typeface="+mn-lt"/>
                        </a:rPr>
                        <a:t>Validity</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 Sample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Validity Shrinkage</a:t>
                      </a:r>
                    </a:p>
                    <a:p>
                      <a:pPr marL="0" marR="0" algn="ctr">
                        <a:lnSpc>
                          <a:spcPct val="115000"/>
                        </a:lnSpc>
                        <a:spcBef>
                          <a:spcPts val="0"/>
                        </a:spcBef>
                        <a:spcAft>
                          <a:spcPts val="0"/>
                        </a:spcAft>
                      </a:pPr>
                      <a:r>
                        <a:rPr lang="en-US" sz="1100" dirty="0">
                          <a:solidFill>
                            <a:srgbClr val="002060"/>
                          </a:solidFill>
                          <a:effectLst/>
                          <a:latin typeface="+mn-lt"/>
                        </a:rPr>
                        <a:t>(∆R)</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a:t>
                      </a:r>
                    </a:p>
                    <a:p>
                      <a:pPr marL="0" marR="0" algn="ctr">
                        <a:lnSpc>
                          <a:spcPct val="115000"/>
                        </a:lnSpc>
                        <a:spcBef>
                          <a:spcPts val="0"/>
                        </a:spcBef>
                        <a:spcAft>
                          <a:spcPts val="0"/>
                        </a:spcAft>
                      </a:pPr>
                      <a:r>
                        <a:rPr lang="en-US" sz="1100" dirty="0">
                          <a:solidFill>
                            <a:srgbClr val="002060"/>
                          </a:solidFill>
                          <a:effectLst/>
                          <a:latin typeface="+mn-lt"/>
                        </a:rPr>
                        <a:t>Sample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Diversity Shrinkage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40</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rgbClr val="002060"/>
                          </a:solidFill>
                          <a:effectLst/>
                          <a:latin typeface="+mn-lt"/>
                        </a:rPr>
                        <a:t>.58</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.69</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.63</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.06</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0.48</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0.48</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0.00</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100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.65</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0.00</a:t>
                      </a:r>
                      <a:endParaRPr lang="en-US" sz="1100">
                        <a:solidFill>
                          <a:srgbClr val="002060"/>
                        </a:solidFill>
                        <a:effectLst/>
                        <a:latin typeface="+mn-lt"/>
                        <a:ea typeface="Calibri"/>
                        <a:cs typeface="Times New Roman"/>
                      </a:endParaRPr>
                    </a:p>
                  </a:txBody>
                  <a:tcPr marL="52672" marR="52672" marT="0" marB="0" anchor="ct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200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dirty="0">
                          <a:solidFill>
                            <a:srgbClr val="002060"/>
                          </a:solidFill>
                          <a:effectLst/>
                          <a:latin typeface="+mn-lt"/>
                        </a:rPr>
                        <a:t>.58</a:t>
                      </a:r>
                      <a:endParaRPr lang="en-US" sz="1100" dirty="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.65</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.02</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dirty="0">
                          <a:solidFill>
                            <a:srgbClr val="002060"/>
                          </a:solidFill>
                          <a:effectLst/>
                          <a:latin typeface="+mn-lt"/>
                        </a:rPr>
                        <a:t>0.47</a:t>
                      </a:r>
                      <a:endParaRPr lang="en-US" sz="1100" dirty="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0.00</a:t>
                      </a:r>
                      <a:endParaRPr lang="en-US" sz="1100">
                        <a:solidFill>
                          <a:srgbClr val="002060"/>
                        </a:solidFill>
                        <a:effectLst/>
                        <a:latin typeface="+mn-lt"/>
                        <a:ea typeface="Calibri"/>
                        <a:cs typeface="Times New Roman"/>
                      </a:endParaRPr>
                    </a:p>
                  </a:txBody>
                  <a:tcPr marL="52672" marR="52672" marT="0" marB="0" anchor="ct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500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.66</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.66</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.01</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0.46</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0.00</a:t>
                      </a:r>
                      <a:endParaRPr lang="en-US" sz="1100">
                        <a:solidFill>
                          <a:srgbClr val="002060"/>
                        </a:solidFill>
                        <a:effectLst/>
                        <a:latin typeface="+mn-lt"/>
                        <a:ea typeface="Calibri"/>
                        <a:cs typeface="Times New Roman"/>
                      </a:endParaRPr>
                    </a:p>
                  </a:txBody>
                  <a:tcPr marL="52672" marR="52672" marT="0" marB="0" anchor="ctr"/>
                </a:tc>
              </a:tr>
              <a:tr h="242292">
                <a:tc>
                  <a:txBody>
                    <a:bodyPr/>
                    <a:lstStyle/>
                    <a:p>
                      <a:pPr marL="0" marR="0" algn="ctr">
                        <a:lnSpc>
                          <a:spcPct val="115000"/>
                        </a:lnSpc>
                        <a:spcBef>
                          <a:spcPts val="0"/>
                        </a:spcBef>
                        <a:spcAft>
                          <a:spcPts val="0"/>
                        </a:spcAft>
                      </a:pPr>
                      <a:r>
                        <a:rPr lang="en-US" sz="1100" dirty="0">
                          <a:solidFill>
                            <a:srgbClr val="002060"/>
                          </a:solidFill>
                          <a:effectLst/>
                          <a:latin typeface="+mn-lt"/>
                        </a:rPr>
                        <a:t>N = 1000</a:t>
                      </a:r>
                      <a:endParaRPr lang="en-US" sz="1100" dirty="0">
                        <a:solidFill>
                          <a:srgbClr val="002060"/>
                        </a:solidFill>
                        <a:effectLst/>
                        <a:latin typeface="+mn-lt"/>
                        <a:ea typeface="Calibri"/>
                        <a:cs typeface="Times New Roman"/>
                      </a:endParaRPr>
                    </a:p>
                  </a:txBody>
                  <a:tcPr marL="52672" marR="52672" marT="0" marB="0" anchor="b">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.58</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.66</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.66</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.00</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0.63</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0.46</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0.46</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0.00</a:t>
                      </a:r>
                      <a:endParaRPr lang="en-US" sz="1100" dirty="0">
                        <a:solidFill>
                          <a:srgbClr val="002060"/>
                        </a:solidFill>
                        <a:effectLst/>
                        <a:latin typeface="+mn-lt"/>
                        <a:ea typeface="Calibri"/>
                        <a:cs typeface="Times New Roman"/>
                      </a:endParaRPr>
                    </a:p>
                  </a:txBody>
                  <a:tcPr marL="52672" marR="52672" marT="0" marB="0" anchor="ctr">
                    <a:lnB w="12700" cap="flat" cmpd="sng" algn="ctr">
                      <a:solidFill>
                        <a:schemeClr val="tx1"/>
                      </a:solidFill>
                      <a:prstDash val="solid"/>
                      <a:round/>
                      <a:headEnd type="none" w="med" len="med"/>
                      <a:tailEnd type="none" w="med" len="med"/>
                    </a:lnB>
                  </a:tcPr>
                </a:tc>
              </a:tr>
              <a:tr h="184023">
                <a:tc rowSpan="3">
                  <a:txBody>
                    <a:bodyPr/>
                    <a:lstStyle/>
                    <a:p>
                      <a:pPr marL="0" marR="0" algn="ctr">
                        <a:lnSpc>
                          <a:spcPct val="115000"/>
                        </a:lnSpc>
                        <a:spcBef>
                          <a:spcPts val="0"/>
                        </a:spcBef>
                        <a:spcAft>
                          <a:spcPts val="0"/>
                        </a:spcAft>
                      </a:pPr>
                      <a:r>
                        <a:rPr lang="en-US" sz="1100" dirty="0">
                          <a:solidFill>
                            <a:srgbClr val="002060"/>
                          </a:solidFill>
                          <a:effectLst/>
                          <a:latin typeface="+mn-lt"/>
                        </a:rPr>
                        <a:t>Calibration </a:t>
                      </a:r>
                      <a:br>
                        <a:rPr lang="en-US" sz="1100" dirty="0">
                          <a:solidFill>
                            <a:srgbClr val="002060"/>
                          </a:solidFill>
                          <a:effectLst/>
                          <a:latin typeface="+mn-lt"/>
                        </a:rPr>
                      </a:br>
                      <a:r>
                        <a:rPr lang="en-US" sz="1100" dirty="0">
                          <a:solidFill>
                            <a:srgbClr val="002060"/>
                          </a:solidFill>
                          <a:effectLst/>
                          <a:latin typeface="+mn-lt"/>
                        </a:rPr>
                        <a:t>Sample Size</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100" dirty="0">
                          <a:solidFill>
                            <a:srgbClr val="002060"/>
                          </a:solidFill>
                          <a:effectLst/>
                          <a:latin typeface="+mn-lt"/>
                        </a:rPr>
                        <a:t>Endpoint where diversity is maximized</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023">
                <a:tc vMerge="1">
                  <a:txBody>
                    <a:bodyPr/>
                    <a:lstStyle/>
                    <a:p>
                      <a:endParaRPr lang="en-US"/>
                    </a:p>
                  </a:txBody>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a:solidFill>
                            <a:srgbClr val="002060"/>
                          </a:solidFill>
                          <a:effectLst/>
                          <a:latin typeface="+mn-lt"/>
                        </a:rPr>
                        <a:t>Criterion Validity (R)</a:t>
                      </a:r>
                      <a:endParaRPr lang="en-US" sz="110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solidFill>
                            <a:srgbClr val="002060"/>
                          </a:solidFill>
                          <a:effectLst/>
                          <a:latin typeface="+mn-lt"/>
                        </a:rPr>
                        <a:t> </a:t>
                      </a:r>
                      <a:endParaRPr lang="en-US" sz="110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dirty="0">
                          <a:solidFill>
                            <a:srgbClr val="002060"/>
                          </a:solidFill>
                          <a:effectLst/>
                          <a:latin typeface="+mn-lt"/>
                        </a:rPr>
                        <a:t>Diversity (AI ratio)</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26877">
                <a:tc vMerge="1">
                  <a:txBody>
                    <a:bodyPr/>
                    <a:lstStyle/>
                    <a:p>
                      <a:endParaRPr lang="en-US"/>
                    </a:p>
                  </a:txBody>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 Sample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Validity Shrinkage</a:t>
                      </a:r>
                    </a:p>
                    <a:p>
                      <a:pPr marL="0" marR="0" algn="ctr">
                        <a:lnSpc>
                          <a:spcPct val="115000"/>
                        </a:lnSpc>
                        <a:spcBef>
                          <a:spcPts val="0"/>
                        </a:spcBef>
                        <a:spcAft>
                          <a:spcPts val="0"/>
                        </a:spcAft>
                      </a:pPr>
                      <a:r>
                        <a:rPr lang="en-US" sz="1100" dirty="0">
                          <a:solidFill>
                            <a:srgbClr val="002060"/>
                          </a:solidFill>
                          <a:effectLst/>
                          <a:latin typeface="+mn-lt"/>
                        </a:rPr>
                        <a:t>(∆R)</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a:t>
                      </a:r>
                    </a:p>
                    <a:p>
                      <a:pPr marL="0" marR="0" algn="ctr">
                        <a:lnSpc>
                          <a:spcPct val="115000"/>
                        </a:lnSpc>
                        <a:spcBef>
                          <a:spcPts val="0"/>
                        </a:spcBef>
                        <a:spcAft>
                          <a:spcPts val="0"/>
                        </a:spcAft>
                      </a:pPr>
                      <a:r>
                        <a:rPr lang="en-US" sz="1100" dirty="0">
                          <a:solidFill>
                            <a:srgbClr val="002060"/>
                          </a:solidFill>
                          <a:effectLst/>
                          <a:latin typeface="+mn-lt"/>
                        </a:rPr>
                        <a:t>Sample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Diversity Shrinkage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40</a:t>
                      </a:r>
                      <a:endParaRPr lang="en-US" sz="110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.25</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.27</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-.02</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2.15</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0.91</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rgbClr val="002060"/>
                          </a:solidFill>
                          <a:effectLst/>
                          <a:latin typeface="+mn-lt"/>
                        </a:rPr>
                        <a:t>1.24</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tcP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100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.22</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-.01</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1.46</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1.03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0.43</a:t>
                      </a:r>
                      <a:endParaRPr lang="en-US" sz="1100">
                        <a:solidFill>
                          <a:srgbClr val="002060"/>
                        </a:solidFill>
                        <a:effectLst/>
                        <a:latin typeface="+mn-lt"/>
                        <a:ea typeface="Calibri"/>
                        <a:cs typeface="Times New Roman"/>
                      </a:endParaRPr>
                    </a:p>
                  </a:txBody>
                  <a:tcPr marL="52672" marR="52672" marT="0" marB="0" anchor="ct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200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.22</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.21</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1.25</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1.07</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0.18</a:t>
                      </a:r>
                      <a:endParaRPr lang="en-US" sz="1100">
                        <a:solidFill>
                          <a:srgbClr val="002060"/>
                        </a:solidFill>
                        <a:effectLst/>
                        <a:latin typeface="+mn-lt"/>
                        <a:ea typeface="Calibri"/>
                        <a:cs typeface="Times New Roman"/>
                      </a:endParaRPr>
                    </a:p>
                  </a:txBody>
                  <a:tcPr marL="52672" marR="52672" marT="0" marB="0" anchor="ct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500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.21</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.21</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1.20</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1.12</a:t>
                      </a:r>
                      <a:endParaRPr lang="en-US" sz="1100">
                        <a:solidFill>
                          <a:srgbClr val="002060"/>
                        </a:solidFill>
                        <a:effectLst/>
                        <a:latin typeface="+mn-lt"/>
                        <a:ea typeface="Calibri"/>
                        <a:cs typeface="Times New Roman"/>
                      </a:endParaRPr>
                    </a:p>
                  </a:txBody>
                  <a:tcPr marL="52672" marR="52672" marT="0" marB="0" anchor="ctr"/>
                </a:tc>
                <a:tc>
                  <a:txBody>
                    <a:bodyPr/>
                    <a:lstStyle/>
                    <a:p>
                      <a:pPr marL="0" marR="0" algn="ctr">
                        <a:lnSpc>
                          <a:spcPct val="115000"/>
                        </a:lnSpc>
                        <a:spcBef>
                          <a:spcPts val="0"/>
                        </a:spcBef>
                        <a:spcAft>
                          <a:spcPts val="0"/>
                        </a:spcAft>
                      </a:pPr>
                      <a:r>
                        <a:rPr lang="en-US" sz="1100">
                          <a:solidFill>
                            <a:srgbClr val="002060"/>
                          </a:solidFill>
                          <a:effectLst/>
                          <a:latin typeface="+mn-lt"/>
                        </a:rPr>
                        <a:t>0.08</a:t>
                      </a:r>
                      <a:endParaRPr lang="en-US" sz="1100">
                        <a:solidFill>
                          <a:srgbClr val="002060"/>
                        </a:solidFill>
                        <a:effectLst/>
                        <a:latin typeface="+mn-lt"/>
                        <a:ea typeface="Calibri"/>
                        <a:cs typeface="Times New Roman"/>
                      </a:endParaRPr>
                    </a:p>
                  </a:txBody>
                  <a:tcPr marL="52672" marR="52672" marT="0" marB="0" anchor="ctr"/>
                </a:tc>
              </a:tr>
              <a:tr h="242292">
                <a:tc>
                  <a:txBody>
                    <a:bodyPr/>
                    <a:lstStyle/>
                    <a:p>
                      <a:pPr marL="0" marR="0" algn="ctr">
                        <a:lnSpc>
                          <a:spcPct val="115000"/>
                        </a:lnSpc>
                        <a:spcBef>
                          <a:spcPts val="0"/>
                        </a:spcBef>
                        <a:spcAft>
                          <a:spcPts val="0"/>
                        </a:spcAft>
                      </a:pPr>
                      <a:r>
                        <a:rPr lang="en-US" sz="1100">
                          <a:solidFill>
                            <a:srgbClr val="002060"/>
                          </a:solidFill>
                          <a:effectLst/>
                          <a:latin typeface="+mn-lt"/>
                        </a:rPr>
                        <a:t>N = 1000</a:t>
                      </a:r>
                      <a:endParaRPr lang="en-US" sz="1100">
                        <a:solidFill>
                          <a:srgbClr val="002060"/>
                        </a:solidFill>
                        <a:effectLst/>
                        <a:latin typeface="+mn-lt"/>
                        <a:ea typeface="Calibri"/>
                        <a:cs typeface="Times New Roman"/>
                      </a:endParaRPr>
                    </a:p>
                  </a:txBody>
                  <a:tcPr marL="52672" marR="52672" marT="0" marB="0" anchor="b">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.58</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.21</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.21</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.00</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0.63</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1.17</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2060"/>
                          </a:solidFill>
                          <a:effectLst/>
                          <a:latin typeface="+mn-lt"/>
                        </a:rPr>
                        <a:t>1.14</a:t>
                      </a:r>
                      <a:endParaRPr lang="en-US" sz="110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0.03</a:t>
                      </a:r>
                      <a:endParaRPr lang="en-US" sz="1100" dirty="0">
                        <a:solidFill>
                          <a:srgbClr val="002060"/>
                        </a:solidFill>
                        <a:effectLst/>
                        <a:latin typeface="+mn-lt"/>
                        <a:ea typeface="Calibri"/>
                        <a:cs typeface="Times New Roman"/>
                      </a:endParaRPr>
                    </a:p>
                  </a:txBody>
                  <a:tcPr marL="52672" marR="52672" marT="0" marB="0" anchor="ct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34298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a:spLocks noGrp="1"/>
          </p:cNvSpPr>
          <p:nvPr>
            <p:ph type="title"/>
          </p:nvPr>
        </p:nvSpPr>
        <p:spPr/>
        <p:txBody>
          <a:bodyPr>
            <a:noAutofit/>
          </a:bodyPr>
          <a:lstStyle/>
          <a:p>
            <a:pPr>
              <a:spcBef>
                <a:spcPts val="0"/>
              </a:spcBef>
              <a:spcAft>
                <a:spcPts val="0"/>
              </a:spcAft>
            </a:pPr>
            <a:r>
              <a:rPr lang="en-US" sz="2400" dirty="0" smtClean="0">
                <a:solidFill>
                  <a:srgbClr val="002060"/>
                </a:solidFill>
                <a:latin typeface="Georgia" pitchFamily="18" charset="0"/>
              </a:rPr>
              <a:t>Table 1b: Criterion </a:t>
            </a:r>
            <a:r>
              <a:rPr lang="en-US" sz="2400" dirty="0">
                <a:solidFill>
                  <a:srgbClr val="002060"/>
                </a:solidFill>
                <a:latin typeface="Georgia" pitchFamily="18" charset="0"/>
              </a:rPr>
              <a:t>Validity and Diversity for Pareto Curve Endpoints using  Cognitive Subtest Predictors</a:t>
            </a:r>
          </a:p>
        </p:txBody>
      </p:sp>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62</a:t>
            </a:fld>
            <a:endParaRPr lang="en-US" altLang="en-US" sz="1400"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88939889"/>
              </p:ext>
            </p:extLst>
          </p:nvPr>
        </p:nvGraphicFramePr>
        <p:xfrm>
          <a:off x="-1" y="971550"/>
          <a:ext cx="9142791" cy="4251770"/>
        </p:xfrm>
        <a:graphic>
          <a:graphicData uri="http://schemas.openxmlformats.org/drawingml/2006/table">
            <a:tbl>
              <a:tblPr firstRow="1" firstCol="1" bandRow="1">
                <a:tableStyleId>{F5AB1C69-6EDB-4FF4-983F-18BD219EF322}</a:tableStyleId>
              </a:tblPr>
              <a:tblGrid>
                <a:gridCol w="1014791"/>
                <a:gridCol w="1016000"/>
                <a:gridCol w="1016000"/>
                <a:gridCol w="1016000"/>
                <a:gridCol w="1016000"/>
                <a:gridCol w="1016000"/>
                <a:gridCol w="1016000"/>
                <a:gridCol w="1016000"/>
                <a:gridCol w="1016000"/>
              </a:tblGrid>
              <a:tr h="184023">
                <a:tc rowSpan="3">
                  <a:txBody>
                    <a:bodyPr/>
                    <a:lstStyle/>
                    <a:p>
                      <a:pPr marL="0" marR="0" algn="ctr">
                        <a:lnSpc>
                          <a:spcPct val="115000"/>
                        </a:lnSpc>
                        <a:spcBef>
                          <a:spcPts val="0"/>
                        </a:spcBef>
                        <a:spcAft>
                          <a:spcPts val="0"/>
                        </a:spcAft>
                      </a:pPr>
                      <a:r>
                        <a:rPr lang="en-US" sz="1100" dirty="0">
                          <a:solidFill>
                            <a:srgbClr val="002060"/>
                          </a:solidFill>
                          <a:effectLst/>
                          <a:latin typeface="+mn-lt"/>
                        </a:rPr>
                        <a:t>Calibration </a:t>
                      </a:r>
                      <a:br>
                        <a:rPr lang="en-US" sz="1100" dirty="0">
                          <a:solidFill>
                            <a:srgbClr val="002060"/>
                          </a:solidFill>
                          <a:effectLst/>
                          <a:latin typeface="+mn-lt"/>
                        </a:rPr>
                      </a:br>
                      <a:r>
                        <a:rPr lang="en-US" sz="1100" dirty="0">
                          <a:solidFill>
                            <a:srgbClr val="002060"/>
                          </a:solidFill>
                          <a:effectLst/>
                          <a:latin typeface="+mn-lt"/>
                        </a:rPr>
                        <a:t>Sample Size</a:t>
                      </a:r>
                      <a:endParaRPr lang="en-US" sz="1100" dirty="0">
                        <a:solidFill>
                          <a:srgbClr val="002060"/>
                        </a:solidFill>
                        <a:effectLst/>
                        <a:latin typeface="+mn-lt"/>
                        <a:ea typeface="Calibri"/>
                        <a:cs typeface="Times New Roman"/>
                      </a:endParaRPr>
                    </a:p>
                  </a:txBody>
                  <a:tcPr marL="52672" marR="52672" marT="0"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100" dirty="0">
                          <a:solidFill>
                            <a:srgbClr val="002060"/>
                          </a:solidFill>
                          <a:effectLst/>
                          <a:latin typeface="+mn-lt"/>
                        </a:rPr>
                        <a:t>Endpoint where criterion validity is maximized</a:t>
                      </a:r>
                      <a:endParaRPr lang="en-US" sz="1100" dirty="0">
                        <a:solidFill>
                          <a:srgbClr val="002060"/>
                        </a:solidFill>
                        <a:effectLst/>
                        <a:latin typeface="+mn-lt"/>
                        <a:ea typeface="Calibri"/>
                        <a:cs typeface="Times New Roman"/>
                      </a:endParaRPr>
                    </a:p>
                  </a:txBody>
                  <a:tcPr marL="52672" marR="52672"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023">
                <a:tc vMerge="1">
                  <a:txBody>
                    <a:bodyPr/>
                    <a:lstStyle/>
                    <a:p>
                      <a:endParaRPr lang="en-US"/>
                    </a:p>
                  </a:txBody>
                  <a:tcPr/>
                </a:tc>
                <a:tc gridSpan="4">
                  <a:txBody>
                    <a:bodyPr/>
                    <a:lstStyle/>
                    <a:p>
                      <a:pPr marL="0" marR="0" algn="ctr">
                        <a:lnSpc>
                          <a:spcPct val="115000"/>
                        </a:lnSpc>
                        <a:spcBef>
                          <a:spcPts val="0"/>
                        </a:spcBef>
                        <a:spcAft>
                          <a:spcPts val="0"/>
                        </a:spcAft>
                      </a:pPr>
                      <a:r>
                        <a:rPr lang="en-US" sz="1100" dirty="0">
                          <a:solidFill>
                            <a:srgbClr val="002060"/>
                          </a:solidFill>
                          <a:effectLst/>
                          <a:latin typeface="+mn-lt"/>
                        </a:rPr>
                        <a:t>Criterion Validity (R)</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100" dirty="0">
                          <a:solidFill>
                            <a:srgbClr val="002060"/>
                          </a:solidFill>
                          <a:effectLst/>
                          <a:latin typeface="+mn-lt"/>
                        </a:rPr>
                        <a:t>Diversity (AI ratio)</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26877">
                <a:tc vMerge="1">
                  <a:txBody>
                    <a:bodyPr/>
                    <a:lstStyle/>
                    <a:p>
                      <a:endParaRPr lang="en-US"/>
                    </a:p>
                  </a:txBody>
                  <a:tcPr/>
                </a:tc>
                <a:tc>
                  <a:txBody>
                    <a:bodyPr/>
                    <a:lstStyle/>
                    <a:p>
                      <a:pPr marL="0" marR="0" algn="ctr">
                        <a:lnSpc>
                          <a:spcPct val="115000"/>
                        </a:lnSpc>
                        <a:spcBef>
                          <a:spcPts val="0"/>
                        </a:spcBef>
                        <a:spcAft>
                          <a:spcPts val="0"/>
                        </a:spcAft>
                      </a:pPr>
                      <a:r>
                        <a:rPr lang="en-US" sz="1100">
                          <a:solidFill>
                            <a:srgbClr val="002060"/>
                          </a:solidFill>
                          <a:effectLst/>
                          <a:latin typeface="+mn-lt"/>
                        </a:rPr>
                        <a:t>Unit-</a:t>
                      </a:r>
                    </a:p>
                    <a:p>
                      <a:pPr marL="0" marR="0" algn="ctr">
                        <a:lnSpc>
                          <a:spcPct val="115000"/>
                        </a:lnSpc>
                        <a:spcBef>
                          <a:spcPts val="0"/>
                        </a:spcBef>
                        <a:spcAft>
                          <a:spcPts val="0"/>
                        </a:spcAft>
                      </a:pPr>
                      <a:r>
                        <a:rPr lang="en-US" sz="1100">
                          <a:solidFill>
                            <a:srgbClr val="002060"/>
                          </a:solidFill>
                          <a:effectLst/>
                          <a:latin typeface="+mn-lt"/>
                        </a:rPr>
                        <a:t>Weighted </a:t>
                      </a:r>
                    </a:p>
                    <a:p>
                      <a:pPr marL="0" marR="0" algn="ctr">
                        <a:lnSpc>
                          <a:spcPct val="115000"/>
                        </a:lnSpc>
                        <a:spcBef>
                          <a:spcPts val="0"/>
                        </a:spcBef>
                        <a:spcAft>
                          <a:spcPts val="0"/>
                        </a:spcAft>
                      </a:pPr>
                      <a:r>
                        <a:rPr lang="en-US" sz="1100">
                          <a:solidFill>
                            <a:srgbClr val="002060"/>
                          </a:solidFill>
                          <a:effectLst/>
                          <a:latin typeface="+mn-lt"/>
                        </a:rPr>
                        <a:t>Validity</a:t>
                      </a:r>
                      <a:endParaRPr lang="en-US" sz="110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 Sample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Validity Shrinkage</a:t>
                      </a:r>
                    </a:p>
                    <a:p>
                      <a:pPr marL="0" marR="0" algn="ctr">
                        <a:lnSpc>
                          <a:spcPct val="115000"/>
                        </a:lnSpc>
                        <a:spcBef>
                          <a:spcPts val="0"/>
                        </a:spcBef>
                        <a:spcAft>
                          <a:spcPts val="0"/>
                        </a:spcAft>
                      </a:pPr>
                      <a:r>
                        <a:rPr lang="en-US" sz="1100" dirty="0">
                          <a:solidFill>
                            <a:srgbClr val="002060"/>
                          </a:solidFill>
                          <a:effectLst/>
                          <a:latin typeface="+mn-lt"/>
                        </a:rPr>
                        <a:t>(∆R)</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a:t>
                      </a:r>
                    </a:p>
                    <a:p>
                      <a:pPr marL="0" marR="0" algn="ctr">
                        <a:lnSpc>
                          <a:spcPct val="115000"/>
                        </a:lnSpc>
                        <a:spcBef>
                          <a:spcPts val="0"/>
                        </a:spcBef>
                        <a:spcAft>
                          <a:spcPts val="0"/>
                        </a:spcAft>
                      </a:pPr>
                      <a:r>
                        <a:rPr lang="en-US" sz="1100" dirty="0">
                          <a:solidFill>
                            <a:srgbClr val="002060"/>
                          </a:solidFill>
                          <a:effectLst/>
                          <a:latin typeface="+mn-lt"/>
                        </a:rPr>
                        <a:t>Sample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Diversity Shrinkage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40</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.60/.52</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.64/.57</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.59/.53</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.04/.04</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0.32/0.46</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0.32/0.46</a:t>
                      </a:r>
                    </a:p>
                  </a:txBody>
                  <a:tcPr marL="68580" marR="68580" marT="0" marB="0" anchor="ctr">
                    <a:lnT w="12700" cap="flat" cmpd="sng" algn="ctr">
                      <a:solidFill>
                        <a:schemeClr val="tx1"/>
                      </a:solidFill>
                      <a:prstDash val="solid"/>
                      <a:round/>
                      <a:headEnd type="none" w="med" len="med"/>
                      <a:tailEnd type="none" w="med" len="med"/>
                    </a:lnT>
                  </a:tcP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100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.62/.57</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.61/.55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.02/.02</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0.31/0.48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0.31/0.48</a:t>
                      </a:r>
                    </a:p>
                  </a:txBody>
                  <a:tcPr marL="68580" marR="68580" marT="0" marB="0" anchor="ct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200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.62/.56</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.61/.55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.00/.01</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0.30/0.48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0.30/0.48</a:t>
                      </a:r>
                    </a:p>
                  </a:txBody>
                  <a:tcPr marL="68580" marR="68580" marT="0" marB="0" anchor="ctr"/>
                </a:tc>
              </a:tr>
              <a:tr h="184023">
                <a:tc>
                  <a:txBody>
                    <a:bodyPr/>
                    <a:lstStyle/>
                    <a:p>
                      <a:pPr marL="0" marR="0" algn="ctr">
                        <a:lnSpc>
                          <a:spcPct val="115000"/>
                        </a:lnSpc>
                        <a:spcBef>
                          <a:spcPts val="0"/>
                        </a:spcBef>
                        <a:spcAft>
                          <a:spcPts val="0"/>
                        </a:spcAft>
                      </a:pPr>
                      <a:r>
                        <a:rPr lang="en-US" sz="1100" dirty="0">
                          <a:solidFill>
                            <a:srgbClr val="002060"/>
                          </a:solidFill>
                          <a:effectLst/>
                          <a:latin typeface="+mn-lt"/>
                        </a:rPr>
                        <a:t>N = 500</a:t>
                      </a:r>
                      <a:endParaRPr lang="en-US" sz="1100" dirty="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.62/.56</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.61/.55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.00/.00</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dirty="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0.30/0.48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0.30/0.48</a:t>
                      </a:r>
                    </a:p>
                  </a:txBody>
                  <a:tcPr marL="68580" marR="68580" marT="0" marB="0" anchor="ctr"/>
                </a:tc>
              </a:tr>
              <a:tr h="242292">
                <a:tc>
                  <a:txBody>
                    <a:bodyPr/>
                    <a:lstStyle/>
                    <a:p>
                      <a:pPr marL="0" marR="0" algn="ctr">
                        <a:lnSpc>
                          <a:spcPct val="115000"/>
                        </a:lnSpc>
                        <a:spcBef>
                          <a:spcPts val="0"/>
                        </a:spcBef>
                        <a:spcAft>
                          <a:spcPts val="0"/>
                        </a:spcAft>
                      </a:pPr>
                      <a:r>
                        <a:rPr lang="en-US" sz="1100" dirty="0">
                          <a:solidFill>
                            <a:srgbClr val="002060"/>
                          </a:solidFill>
                          <a:effectLst/>
                          <a:latin typeface="+mn-lt"/>
                        </a:rPr>
                        <a:t>N = 1000</a:t>
                      </a:r>
                      <a:endParaRPr lang="en-US" sz="1100" dirty="0">
                        <a:solidFill>
                          <a:srgbClr val="002060"/>
                        </a:solidFill>
                        <a:effectLst/>
                        <a:latin typeface="+mn-lt"/>
                        <a:ea typeface="Calibri"/>
                        <a:cs typeface="Times New Roman"/>
                      </a:endParaRPr>
                    </a:p>
                  </a:txBody>
                  <a:tcPr marL="52672" marR="52672" marT="0" marB="0" anchor="b">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.62/.56</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.62/.55</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.00/.00</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0.35/0.35</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0.30/0.48</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0.30/0.48</a:t>
                      </a:r>
                    </a:p>
                  </a:txBody>
                  <a:tcPr marL="68580" marR="68580" marT="0" marB="0" anchor="ctr">
                    <a:lnB w="12700" cap="flat" cmpd="sng" algn="ctr">
                      <a:solidFill>
                        <a:schemeClr val="tx1"/>
                      </a:solidFill>
                      <a:prstDash val="solid"/>
                      <a:round/>
                      <a:headEnd type="none" w="med" len="med"/>
                      <a:tailEnd type="none" w="med" len="med"/>
                    </a:lnB>
                  </a:tcPr>
                </a:tc>
              </a:tr>
              <a:tr h="184023">
                <a:tc rowSpan="3">
                  <a:txBody>
                    <a:bodyPr/>
                    <a:lstStyle/>
                    <a:p>
                      <a:pPr marL="0" marR="0" algn="ctr">
                        <a:lnSpc>
                          <a:spcPct val="115000"/>
                        </a:lnSpc>
                        <a:spcBef>
                          <a:spcPts val="0"/>
                        </a:spcBef>
                        <a:spcAft>
                          <a:spcPts val="0"/>
                        </a:spcAft>
                      </a:pPr>
                      <a:r>
                        <a:rPr lang="en-US" sz="1100" dirty="0">
                          <a:solidFill>
                            <a:srgbClr val="002060"/>
                          </a:solidFill>
                          <a:effectLst/>
                          <a:latin typeface="+mn-lt"/>
                        </a:rPr>
                        <a:t>Calibration </a:t>
                      </a:r>
                      <a:br>
                        <a:rPr lang="en-US" sz="1100" dirty="0">
                          <a:solidFill>
                            <a:srgbClr val="002060"/>
                          </a:solidFill>
                          <a:effectLst/>
                          <a:latin typeface="+mn-lt"/>
                        </a:rPr>
                      </a:br>
                      <a:r>
                        <a:rPr lang="en-US" sz="1100" dirty="0">
                          <a:solidFill>
                            <a:srgbClr val="002060"/>
                          </a:solidFill>
                          <a:effectLst/>
                          <a:latin typeface="+mn-lt"/>
                        </a:rPr>
                        <a:t>Sample Size</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100" dirty="0">
                          <a:solidFill>
                            <a:srgbClr val="002060"/>
                          </a:solidFill>
                          <a:effectLst/>
                          <a:latin typeface="+mn-lt"/>
                        </a:rPr>
                        <a:t>Endpoint where diversity is maximized</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023">
                <a:tc vMerge="1">
                  <a:txBody>
                    <a:bodyPr/>
                    <a:lstStyle/>
                    <a:p>
                      <a:endParaRPr lang="en-US"/>
                    </a:p>
                  </a:txBody>
                  <a:tcPr/>
                </a:tc>
                <a:tc>
                  <a:txBody>
                    <a:bodyPr/>
                    <a:lstStyle/>
                    <a:p>
                      <a:pPr marL="0" marR="0" algn="ctr">
                        <a:lnSpc>
                          <a:spcPct val="115000"/>
                        </a:lnSpc>
                        <a:spcBef>
                          <a:spcPts val="0"/>
                        </a:spcBef>
                        <a:spcAft>
                          <a:spcPts val="0"/>
                        </a:spcAft>
                      </a:pPr>
                      <a:r>
                        <a:rPr lang="en-US" sz="1100" dirty="0">
                          <a:solidFill>
                            <a:srgbClr val="002060"/>
                          </a:solidFill>
                          <a:effectLst/>
                          <a:latin typeface="+mn-lt"/>
                        </a:rPr>
                        <a:t> </a:t>
                      </a:r>
                      <a:endParaRPr lang="en-US" sz="1100" dirty="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a:solidFill>
                            <a:srgbClr val="002060"/>
                          </a:solidFill>
                          <a:effectLst/>
                          <a:latin typeface="+mn-lt"/>
                        </a:rPr>
                        <a:t>Criterion Validity (R)</a:t>
                      </a:r>
                      <a:endParaRPr lang="en-US" sz="110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solidFill>
                            <a:srgbClr val="002060"/>
                          </a:solidFill>
                          <a:effectLst/>
                          <a:latin typeface="+mn-lt"/>
                        </a:rPr>
                        <a:t> </a:t>
                      </a:r>
                      <a:endParaRPr lang="en-US" sz="1100">
                        <a:solidFill>
                          <a:srgbClr val="002060"/>
                        </a:solidFill>
                        <a:effectLst/>
                        <a:latin typeface="+mn-lt"/>
                        <a:ea typeface="Calibri"/>
                        <a:cs typeface="Times New Roman"/>
                      </a:endParaRPr>
                    </a:p>
                  </a:txBody>
                  <a:tcPr marL="52672" marR="5267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dirty="0">
                          <a:solidFill>
                            <a:srgbClr val="002060"/>
                          </a:solidFill>
                          <a:effectLst/>
                          <a:latin typeface="+mn-lt"/>
                        </a:rPr>
                        <a:t>Diversity (AI ratio)</a:t>
                      </a:r>
                      <a:endParaRPr lang="en-US" sz="1100" dirty="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26877">
                <a:tc vMerge="1">
                  <a:txBody>
                    <a:bodyPr/>
                    <a:lstStyle/>
                    <a:p>
                      <a:endParaRPr lang="en-US"/>
                    </a:p>
                  </a:txBody>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 Sample 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Validity</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Validity Shrinkage</a:t>
                      </a:r>
                    </a:p>
                    <a:p>
                      <a:pPr marL="0" marR="0" algn="ctr">
                        <a:lnSpc>
                          <a:spcPct val="115000"/>
                        </a:lnSpc>
                        <a:spcBef>
                          <a:spcPts val="0"/>
                        </a:spcBef>
                        <a:spcAft>
                          <a:spcPts val="0"/>
                        </a:spcAft>
                      </a:pPr>
                      <a:r>
                        <a:rPr lang="en-US" sz="1100" dirty="0">
                          <a:solidFill>
                            <a:srgbClr val="002060"/>
                          </a:solidFill>
                          <a:effectLst/>
                          <a:latin typeface="+mn-lt"/>
                        </a:rPr>
                        <a:t>(∆R)</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Unit-</a:t>
                      </a:r>
                    </a:p>
                    <a:p>
                      <a:pPr marL="0" marR="0" algn="ctr">
                        <a:lnSpc>
                          <a:spcPct val="115000"/>
                        </a:lnSpc>
                        <a:spcBef>
                          <a:spcPts val="0"/>
                        </a:spcBef>
                        <a:spcAft>
                          <a:spcPts val="0"/>
                        </a:spcAft>
                      </a:pPr>
                      <a:r>
                        <a:rPr lang="en-US" sz="1100" dirty="0">
                          <a:solidFill>
                            <a:srgbClr val="002060"/>
                          </a:solidFill>
                          <a:effectLst/>
                          <a:latin typeface="+mn-lt"/>
                        </a:rPr>
                        <a:t>Weighted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Calibration</a:t>
                      </a:r>
                    </a:p>
                    <a:p>
                      <a:pPr marL="0" marR="0" algn="ctr">
                        <a:lnSpc>
                          <a:spcPct val="115000"/>
                        </a:lnSpc>
                        <a:spcBef>
                          <a:spcPts val="0"/>
                        </a:spcBef>
                        <a:spcAft>
                          <a:spcPts val="0"/>
                        </a:spcAft>
                      </a:pPr>
                      <a:r>
                        <a:rPr lang="en-US" sz="1100" dirty="0">
                          <a:solidFill>
                            <a:srgbClr val="002060"/>
                          </a:solidFill>
                          <a:effectLst/>
                          <a:latin typeface="+mn-lt"/>
                        </a:rPr>
                        <a:t>Sample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Cross-</a:t>
                      </a:r>
                    </a:p>
                    <a:p>
                      <a:pPr marL="0" marR="0" algn="ctr">
                        <a:lnSpc>
                          <a:spcPct val="115000"/>
                        </a:lnSpc>
                        <a:spcBef>
                          <a:spcPts val="0"/>
                        </a:spcBef>
                        <a:spcAft>
                          <a:spcPts val="0"/>
                        </a:spcAft>
                      </a:pPr>
                      <a:r>
                        <a:rPr lang="en-US" sz="1100" dirty="0">
                          <a:solidFill>
                            <a:srgbClr val="002060"/>
                          </a:solidFill>
                          <a:effectLst/>
                          <a:latin typeface="+mn-lt"/>
                        </a:rPr>
                        <a:t>Validated</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2060"/>
                          </a:solidFill>
                          <a:effectLst/>
                          <a:latin typeface="+mn-lt"/>
                        </a:rPr>
                        <a:t>Diversity Shrinkage</a:t>
                      </a:r>
                    </a:p>
                    <a:p>
                      <a:pPr marL="0" marR="0" algn="ctr">
                        <a:lnSpc>
                          <a:spcPct val="115000"/>
                        </a:lnSpc>
                        <a:spcBef>
                          <a:spcPts val="0"/>
                        </a:spcBef>
                        <a:spcAft>
                          <a:spcPts val="0"/>
                        </a:spcAft>
                      </a:pPr>
                      <a:r>
                        <a:rPr lang="en-US" sz="1100" dirty="0">
                          <a:solidFill>
                            <a:srgbClr val="002060"/>
                          </a:solidFill>
                          <a:effectLst/>
                          <a:latin typeface="+mn-lt"/>
                        </a:rPr>
                        <a:t>(∆AI ratio)</a:t>
                      </a:r>
                      <a:endParaRPr lang="en-US" sz="1100" dirty="0">
                        <a:solidFill>
                          <a:srgbClr val="002060"/>
                        </a:solidFill>
                        <a:effectLst/>
                        <a:latin typeface="+mn-lt"/>
                        <a:ea typeface="Calibri"/>
                        <a:cs typeface="Times New Roman"/>
                      </a:endParaRPr>
                    </a:p>
                  </a:txBody>
                  <a:tcPr marL="52672" marR="5267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40</a:t>
                      </a:r>
                      <a:endParaRPr lang="en-US" sz="1100">
                        <a:solidFill>
                          <a:srgbClr val="002060"/>
                        </a:solidFill>
                        <a:effectLst/>
                        <a:latin typeface="+mn-lt"/>
                        <a:ea typeface="Calibri"/>
                        <a:cs typeface="Times New Roman"/>
                      </a:endParaRPr>
                    </a:p>
                  </a:txBody>
                  <a:tcPr marL="52672" marR="52672" marT="0" marB="0" anchor="b">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.60/.52</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.37/.42</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.38/.43</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-.01/-.01</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0.89/0.89</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0.83/0.86</a:t>
                      </a:r>
                    </a:p>
                  </a:txBody>
                  <a:tcPr marL="68580" marR="68580" marT="0" marB="0" anchor="ctr">
                    <a:lnT w="12700" cap="flat" cmpd="sng" algn="ctr">
                      <a:solidFill>
                        <a:schemeClr val="tx1"/>
                      </a:solidFill>
                      <a:prstDash val="solid"/>
                      <a:round/>
                      <a:headEnd type="none" w="med" len="med"/>
                      <a:tailEnd type="none" w="med" len="med"/>
                    </a:lnT>
                  </a:tcP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100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.36/.43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.00/.00</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0.92/0.92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0.91/0.92</a:t>
                      </a:r>
                    </a:p>
                  </a:txBody>
                  <a:tcPr marL="68580" marR="68580" marT="0" marB="0" anchor="ct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200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.35/.43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.00/.00</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0.91/0.92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0.92/0.92</a:t>
                      </a:r>
                    </a:p>
                  </a:txBody>
                  <a:tcPr marL="68580" marR="68580" marT="0" marB="0" anchor="ctr"/>
                </a:tc>
              </a:tr>
              <a:tr h="184023">
                <a:tc>
                  <a:txBody>
                    <a:bodyPr/>
                    <a:lstStyle/>
                    <a:p>
                      <a:pPr marL="0" marR="0" algn="ctr">
                        <a:lnSpc>
                          <a:spcPct val="115000"/>
                        </a:lnSpc>
                        <a:spcBef>
                          <a:spcPts val="0"/>
                        </a:spcBef>
                        <a:spcAft>
                          <a:spcPts val="0"/>
                        </a:spcAft>
                      </a:pPr>
                      <a:r>
                        <a:rPr lang="en-US" sz="1100">
                          <a:solidFill>
                            <a:srgbClr val="002060"/>
                          </a:solidFill>
                          <a:effectLst/>
                          <a:latin typeface="+mn-lt"/>
                        </a:rPr>
                        <a:t>N = 500</a:t>
                      </a:r>
                      <a:endParaRPr lang="en-US" sz="1100">
                        <a:solidFill>
                          <a:srgbClr val="002060"/>
                        </a:solidFill>
                        <a:effectLst/>
                        <a:latin typeface="+mn-lt"/>
                        <a:ea typeface="Calibri"/>
                        <a:cs typeface="Times New Roman"/>
                      </a:endParaRPr>
                    </a:p>
                  </a:txBody>
                  <a:tcPr marL="52672" marR="52672" marT="0" marB="0" anchor="b"/>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.00/.00</a:t>
                      </a: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100" kern="1200" dirty="0">
                        <a:solidFill>
                          <a:srgbClr val="002060"/>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0.35/0.35</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0.92/0.92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0.92/0.92</a:t>
                      </a:r>
                    </a:p>
                  </a:txBody>
                  <a:tcPr marL="68580" marR="68580" marT="0" marB="0" anchor="ctr"/>
                </a:tc>
              </a:tr>
              <a:tr h="242292">
                <a:tc>
                  <a:txBody>
                    <a:bodyPr/>
                    <a:lstStyle/>
                    <a:p>
                      <a:pPr marL="0" marR="0" algn="ctr">
                        <a:lnSpc>
                          <a:spcPct val="115000"/>
                        </a:lnSpc>
                        <a:spcBef>
                          <a:spcPts val="0"/>
                        </a:spcBef>
                        <a:spcAft>
                          <a:spcPts val="0"/>
                        </a:spcAft>
                      </a:pPr>
                      <a:r>
                        <a:rPr lang="en-US" sz="1100">
                          <a:solidFill>
                            <a:srgbClr val="002060"/>
                          </a:solidFill>
                          <a:effectLst/>
                          <a:latin typeface="+mn-lt"/>
                        </a:rPr>
                        <a:t>N = 1000</a:t>
                      </a:r>
                      <a:endParaRPr lang="en-US" sz="1100">
                        <a:solidFill>
                          <a:srgbClr val="002060"/>
                        </a:solidFill>
                        <a:effectLst/>
                        <a:latin typeface="+mn-lt"/>
                        <a:ea typeface="Calibri"/>
                        <a:cs typeface="Times New Roman"/>
                      </a:endParaRPr>
                    </a:p>
                  </a:txBody>
                  <a:tcPr marL="52672" marR="52672" marT="0" marB="0" anchor="b">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.60/.52</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.36/.43</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.00/.00</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100" kern="1200">
                        <a:solidFill>
                          <a:srgbClr val="002060"/>
                        </a:solidFill>
                        <a:effectLst/>
                        <a:latin typeface="+mn-lt"/>
                        <a:ea typeface="+mn-ea"/>
                        <a:cs typeface="+mn-cs"/>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a:solidFill>
                            <a:srgbClr val="002060"/>
                          </a:solidFill>
                          <a:effectLst/>
                          <a:latin typeface="+mn-lt"/>
                          <a:ea typeface="+mn-ea"/>
                          <a:cs typeface="+mn-cs"/>
                        </a:rPr>
                        <a:t>0.35/0.35</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0.91/0.92</a:t>
                      </a:r>
                    </a:p>
                  </a:txBody>
                  <a:tcPr marL="68580" marR="68580" marT="0" marB="0" anchor="ctr">
                    <a:lnB w="28575"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100" kern="1200" dirty="0">
                          <a:solidFill>
                            <a:srgbClr val="002060"/>
                          </a:solidFill>
                          <a:effectLst/>
                          <a:latin typeface="+mn-lt"/>
                          <a:ea typeface="+mn-ea"/>
                          <a:cs typeface="+mn-cs"/>
                        </a:rPr>
                        <a:t>0.92/0.92 </a:t>
                      </a:r>
                    </a:p>
                  </a:txBody>
                  <a:tcPr marL="68580" marR="68580" marT="0" marB="0" anchor="ct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8407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0"/>
          </p:nvPr>
        </p:nvSpPr>
        <p:spPr/>
        <p:txBody>
          <a:bodyPr/>
          <a:lstStyle/>
          <a:p>
            <a:pPr algn="r"/>
            <a:fld id="{86430713-ACC4-423C-A6F9-55D81A3BFA1E}" type="slidenum">
              <a:rPr lang="en-US" altLang="en-US" sz="1400" smtClean="0">
                <a:solidFill>
                  <a:srgbClr val="002060"/>
                </a:solidFill>
              </a:rPr>
              <a:pPr algn="r"/>
              <a:t>63</a:t>
            </a:fld>
            <a:endParaRPr lang="en-US" altLang="en-US" sz="1400" dirty="0">
              <a:solidFill>
                <a:srgbClr val="002060"/>
              </a:solidFill>
            </a:endParaRPr>
          </a:p>
        </p:txBody>
      </p:sp>
      <p:sp>
        <p:nvSpPr>
          <p:cNvPr id="8" name="Title 1"/>
          <p:cNvSpPr>
            <a:spLocks noGrp="1"/>
          </p:cNvSpPr>
          <p:nvPr>
            <p:ph type="ctrTitle"/>
          </p:nvPr>
        </p:nvSpPr>
        <p:spPr>
          <a:xfrm>
            <a:off x="685800" y="1767286"/>
            <a:ext cx="7772400" cy="633014"/>
          </a:xfrm>
        </p:spPr>
        <p:txBody>
          <a:bodyPr>
            <a:noAutofit/>
          </a:bodyPr>
          <a:lstStyle/>
          <a:p>
            <a:pPr>
              <a:spcBef>
                <a:spcPts val="0"/>
              </a:spcBef>
              <a:spcAft>
                <a:spcPts val="0"/>
              </a:spcAft>
            </a:pPr>
            <a:r>
              <a:rPr lang="en-US" sz="4000" dirty="0" smtClean="0">
                <a:solidFill>
                  <a:srgbClr val="002060"/>
                </a:solidFill>
                <a:latin typeface="Georgia" pitchFamily="18" charset="0"/>
              </a:rPr>
              <a:t>Appendix: Study 2</a:t>
            </a:r>
            <a:endParaRPr lang="en-US" sz="2800" dirty="0">
              <a:solidFill>
                <a:srgbClr val="002060"/>
              </a:solidFill>
              <a:latin typeface="Georgia" pitchFamily="18" charset="0"/>
            </a:endParaRPr>
          </a:p>
        </p:txBody>
      </p:sp>
    </p:spTree>
    <p:extLst>
      <p:ext uri="{BB962C8B-B14F-4D97-AF65-F5344CB8AC3E}">
        <p14:creationId xmlns:p14="http://schemas.microsoft.com/office/powerpoint/2010/main" val="2442327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4800" y="1962788"/>
            <a:ext cx="8610600" cy="800075"/>
          </a:xfrm>
          <a:prstGeom prst="round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itle 2"/>
          <p:cNvSpPr>
            <a:spLocks noGrp="1"/>
          </p:cNvSpPr>
          <p:nvPr>
            <p:ph type="title"/>
          </p:nvPr>
        </p:nvSpPr>
        <p:spPr>
          <a:xfrm>
            <a:off x="457204" y="383384"/>
            <a:ext cx="8226425" cy="588169"/>
          </a:xfrm>
        </p:spPr>
        <p:txBody>
          <a:bodyPr/>
          <a:lstStyle/>
          <a:p>
            <a:r>
              <a:rPr lang="en-US" altLang="en-US" sz="3200" dirty="0" smtClean="0">
                <a:solidFill>
                  <a:srgbClr val="002060"/>
                </a:solidFill>
                <a:latin typeface="Georgia" pitchFamily="18" charset="0"/>
              </a:rPr>
              <a:t>Pareto-Optimal Shrinkage Formula: Development</a:t>
            </a:r>
          </a:p>
        </p:txBody>
      </p:sp>
      <mc:AlternateContent xmlns:mc="http://schemas.openxmlformats.org/markup-compatibility/2006" xmlns:a14="http://schemas.microsoft.com/office/drawing/2010/main">
        <mc:Choice Requires="a14">
          <p:sp>
            <p:nvSpPr>
              <p:cNvPr id="5" name="TextBox 4"/>
              <p:cNvSpPr txBox="1"/>
              <p:nvPr/>
            </p:nvSpPr>
            <p:spPr>
              <a:xfrm>
                <a:off x="381000" y="2039624"/>
                <a:ext cx="8440452" cy="861839"/>
              </a:xfrm>
              <a:prstGeom prst="rect">
                <a:avLst/>
              </a:prstGeom>
              <a:noFill/>
              <a:ln w="38100">
                <a:noFill/>
              </a:ln>
            </p:spPr>
            <p:txBody>
              <a:bodyPr wrap="none" rtlCol="0" anchor="t">
                <a:spAutoFit/>
              </a:bodyPr>
              <a:lstStyle/>
              <a:p>
                <a:pPr>
                  <a:spcBef>
                    <a:spcPts val="0"/>
                  </a:spcBef>
                  <a:spcAft>
                    <a:spcPts val="0"/>
                  </a:spcAft>
                </a:pPr>
                <a14:m>
                  <m:oMathPara xmlns:m="http://schemas.openxmlformats.org/officeDocument/2006/math">
                    <m:oMathParaPr>
                      <m:jc m:val="center"/>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𝑨𝒅𝒋</m:t>
                          </m:r>
                          <m:r>
                            <a:rPr lang="en-US" sz="2400" b="1" i="1">
                              <a:solidFill>
                                <a:srgbClr val="FF0000"/>
                              </a:solidFill>
                              <a:latin typeface="Cambria Math"/>
                            </a:rPr>
                            <m:t>.</m:t>
                          </m:r>
                          <m:r>
                            <a:rPr lang="en-US" sz="2400" b="1" i="1">
                              <a:solidFill>
                                <a:srgbClr val="FF0000"/>
                              </a:solidFill>
                              <a:latin typeface="Cambria Math"/>
                            </a:rPr>
                            <m:t>𝑷</m:t>
                          </m:r>
                        </m:sub>
                      </m:sSub>
                      <m:r>
                        <a:rPr lang="en-US" sz="2400" b="0" i="1">
                          <a:solidFill>
                            <a:srgbClr val="002060"/>
                          </a:solidFill>
                          <a:latin typeface="Cambria Math"/>
                        </a:rPr>
                        <m:t>=</m:t>
                      </m:r>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a:rPr>
                            <m:t>𝑹</m:t>
                          </m:r>
                        </m:e>
                        <m:sub>
                          <m:r>
                            <a:rPr lang="en-US" sz="2400" b="1" i="1">
                              <a:solidFill>
                                <a:srgbClr val="7030A0"/>
                              </a:solidFill>
                              <a:latin typeface="Cambria Math"/>
                            </a:rPr>
                            <m:t>𝑨𝒅𝒋</m:t>
                          </m:r>
                          <m:r>
                            <a:rPr lang="en-US" sz="2400" b="1" i="1">
                              <a:solidFill>
                                <a:srgbClr val="7030A0"/>
                              </a:solidFill>
                              <a:latin typeface="Cambria Math"/>
                            </a:rPr>
                            <m:t>.</m:t>
                          </m:r>
                          <m:r>
                            <a:rPr lang="en-US" sz="2400" b="1" i="1">
                              <a:solidFill>
                                <a:srgbClr val="7030A0"/>
                              </a:solidFill>
                              <a:latin typeface="Cambria Math"/>
                            </a:rPr>
                            <m:t>𝒎𝒂𝒙</m:t>
                          </m:r>
                        </m:sub>
                      </m:sSub>
                      <m:r>
                        <a:rPr lang="en-US" sz="2400" b="0" i="1">
                          <a:solidFill>
                            <a:srgbClr val="002060"/>
                          </a:solidFill>
                          <a:latin typeface="Cambria Math"/>
                        </a:rPr>
                        <m:t>−</m:t>
                      </m:r>
                      <m:d>
                        <m:dPr>
                          <m:ctrlPr>
                            <a:rPr lang="en-US" sz="2400" i="1">
                              <a:solidFill>
                                <a:srgbClr val="002060"/>
                              </a:solidFill>
                              <a:latin typeface="Cambria Math" panose="02040503050406030204" pitchFamily="18" charset="0"/>
                            </a:rPr>
                          </m:ctrlPr>
                        </m:dPr>
                        <m:e>
                          <m:sSub>
                            <m:sSubPr>
                              <m:ctrlPr>
                                <a:rPr lang="en-US" sz="2400" b="1" i="1" smtClean="0">
                                  <a:solidFill>
                                    <a:srgbClr val="0066FF"/>
                                  </a:solidFill>
                                  <a:latin typeface="Cambria Math" panose="02040503050406030204" pitchFamily="18" charset="0"/>
                                </a:rPr>
                              </m:ctrlPr>
                            </m:sSubPr>
                            <m:e>
                              <m:r>
                                <a:rPr lang="en-US" sz="2400" b="1" i="1">
                                  <a:solidFill>
                                    <a:srgbClr val="0066FF"/>
                                  </a:solidFill>
                                  <a:latin typeface="Cambria Math"/>
                                </a:rPr>
                                <m:t>𝑹</m:t>
                              </m:r>
                            </m:e>
                            <m:sub>
                              <m:r>
                                <a:rPr lang="en-US" sz="2400" b="1" i="1">
                                  <a:solidFill>
                                    <a:srgbClr val="0066FF"/>
                                  </a:solidFill>
                                  <a:latin typeface="Cambria Math"/>
                                </a:rPr>
                                <m:t>𝑪𝒂𝒍</m:t>
                              </m:r>
                              <m:r>
                                <a:rPr lang="en-US" sz="2400" b="1" i="1">
                                  <a:solidFill>
                                    <a:srgbClr val="0066FF"/>
                                  </a:solidFill>
                                  <a:latin typeface="Cambria Math"/>
                                </a:rPr>
                                <m:t>.</m:t>
                              </m:r>
                              <m:r>
                                <a:rPr lang="en-US" sz="2400" b="1" i="1">
                                  <a:solidFill>
                                    <a:srgbClr val="0066FF"/>
                                  </a:solidFill>
                                  <a:latin typeface="Cambria Math"/>
                                </a:rPr>
                                <m:t>𝒎𝒂𝒙</m:t>
                              </m:r>
                            </m:sub>
                          </m:sSub>
                          <m:r>
                            <a:rPr lang="en-US" sz="2400" b="0" i="1" smtClean="0">
                              <a:solidFill>
                                <a:schemeClr val="tx1"/>
                              </a:solidFill>
                              <a:latin typeface="Cambria Math"/>
                            </a:rPr>
                            <m:t>−</m:t>
                          </m:r>
                          <m:sSub>
                            <m:sSubPr>
                              <m:ctrlPr>
                                <a:rPr lang="en-US" sz="2400" b="1" i="1" smtClean="0">
                                  <a:solidFill>
                                    <a:srgbClr val="FF9900"/>
                                  </a:solidFill>
                                  <a:latin typeface="Cambria Math" panose="02040503050406030204" pitchFamily="18" charset="0"/>
                                </a:rPr>
                              </m:ctrlPr>
                            </m:sSubPr>
                            <m:e>
                              <m:r>
                                <a:rPr lang="en-US" sz="2400" b="1" i="1">
                                  <a:solidFill>
                                    <a:srgbClr val="FF9900"/>
                                  </a:solidFill>
                                  <a:latin typeface="Cambria Math"/>
                                </a:rPr>
                                <m:t>𝑹</m:t>
                              </m:r>
                            </m:e>
                            <m:sub>
                              <m:r>
                                <a:rPr lang="en-US" sz="2400" b="1" i="1">
                                  <a:solidFill>
                                    <a:srgbClr val="FF9900"/>
                                  </a:solidFill>
                                  <a:latin typeface="Cambria Math"/>
                                </a:rPr>
                                <m:t>𝑪𝒂𝒍</m:t>
                              </m:r>
                              <m:r>
                                <a:rPr lang="en-US" sz="2400" b="1" i="1">
                                  <a:solidFill>
                                    <a:srgbClr val="FF9900"/>
                                  </a:solidFill>
                                  <a:latin typeface="Cambria Math"/>
                                </a:rPr>
                                <m:t>.</m:t>
                              </m:r>
                              <m:r>
                                <a:rPr lang="en-US" sz="2400" b="1" i="1">
                                  <a:solidFill>
                                    <a:srgbClr val="FF9900"/>
                                  </a:solidFill>
                                  <a:latin typeface="Cambria Math"/>
                                </a:rPr>
                                <m:t>𝑷</m:t>
                              </m:r>
                            </m:sub>
                          </m:sSub>
                        </m:e>
                      </m:d>
                      <m:r>
                        <a:rPr lang="en-US" sz="2400" b="0" i="1">
                          <a:solidFill>
                            <a:srgbClr val="002060"/>
                          </a:solidFill>
                          <a:latin typeface="Cambria Math"/>
                        </a:rPr>
                        <m:t>×</m:t>
                      </m:r>
                      <m:f>
                        <m:fPr>
                          <m:ctrlPr>
                            <a:rPr lang="en-US" sz="2400" i="1">
                              <a:solidFill>
                                <a:srgbClr val="002060"/>
                              </a:solidFill>
                              <a:latin typeface="Cambria Math" panose="02040503050406030204" pitchFamily="18" charset="0"/>
                            </a:rPr>
                          </m:ctrlPr>
                        </m:fPr>
                        <m:num>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a:rPr>
                                <m:t>𝑹</m:t>
                              </m:r>
                            </m:e>
                            <m:sub>
                              <m:r>
                                <a:rPr lang="en-US" sz="2400" b="1" i="1">
                                  <a:solidFill>
                                    <a:srgbClr val="7030A0"/>
                                  </a:solidFill>
                                  <a:latin typeface="Cambria Math"/>
                                </a:rPr>
                                <m:t>𝑨𝒅𝒋</m:t>
                              </m:r>
                              <m:r>
                                <a:rPr lang="en-US" sz="2400" b="1" i="1">
                                  <a:solidFill>
                                    <a:srgbClr val="7030A0"/>
                                  </a:solidFill>
                                  <a:latin typeface="Cambria Math"/>
                                </a:rPr>
                                <m:t>.</m:t>
                              </m:r>
                              <m:r>
                                <a:rPr lang="en-US" sz="2400" b="1" i="1">
                                  <a:solidFill>
                                    <a:srgbClr val="7030A0"/>
                                  </a:solidFill>
                                  <a:latin typeface="Cambria Math"/>
                                </a:rPr>
                                <m:t>𝒎𝒂𝒙</m:t>
                              </m:r>
                            </m:sub>
                          </m:sSub>
                          <m:r>
                            <a:rPr lang="en-US" sz="2400" b="0" i="1" smtClean="0">
                              <a:solidFill>
                                <a:schemeClr val="tx1"/>
                              </a:solidFill>
                              <a:latin typeface="Cambria Math"/>
                            </a:rPr>
                            <m:t>−</m:t>
                          </m:r>
                          <m:sSub>
                            <m:sSubPr>
                              <m:ctrlPr>
                                <a:rPr lang="en-US" sz="2400" b="1" i="1" smtClean="0">
                                  <a:solidFill>
                                    <a:srgbClr val="003300"/>
                                  </a:solidFill>
                                  <a:latin typeface="Cambria Math" panose="02040503050406030204" pitchFamily="18" charset="0"/>
                                </a:rPr>
                              </m:ctrlPr>
                            </m:sSubPr>
                            <m:e>
                              <m:r>
                                <a:rPr lang="en-US" sz="2400" b="1" i="1">
                                  <a:solidFill>
                                    <a:srgbClr val="003300"/>
                                  </a:solidFill>
                                  <a:latin typeface="Cambria Math"/>
                                </a:rPr>
                                <m:t>𝑹</m:t>
                              </m:r>
                            </m:e>
                            <m:sub>
                              <m:r>
                                <a:rPr lang="en-US" sz="2400" b="1" i="1">
                                  <a:solidFill>
                                    <a:srgbClr val="003300"/>
                                  </a:solidFill>
                                  <a:latin typeface="Cambria Math"/>
                                </a:rPr>
                                <m:t>𝑨𝒅𝒋</m:t>
                              </m:r>
                              <m:r>
                                <a:rPr lang="en-US" sz="2400" b="1" i="1">
                                  <a:solidFill>
                                    <a:srgbClr val="003300"/>
                                  </a:solidFill>
                                  <a:latin typeface="Cambria Math"/>
                                </a:rPr>
                                <m:t>.</m:t>
                              </m:r>
                              <m:r>
                                <a:rPr lang="en-US" sz="2400" b="1" i="1">
                                  <a:solidFill>
                                    <a:srgbClr val="003300"/>
                                  </a:solidFill>
                                  <a:latin typeface="Cambria Math"/>
                                </a:rPr>
                                <m:t>𝒎𝒊𝒏</m:t>
                              </m:r>
                            </m:sub>
                          </m:sSub>
                        </m:num>
                        <m:den>
                          <m:sSub>
                            <m:sSubPr>
                              <m:ctrlPr>
                                <a:rPr lang="en-US" sz="2400" b="1" i="1" smtClean="0">
                                  <a:solidFill>
                                    <a:srgbClr val="0066FF"/>
                                  </a:solidFill>
                                  <a:latin typeface="Cambria Math" panose="02040503050406030204" pitchFamily="18" charset="0"/>
                                </a:rPr>
                              </m:ctrlPr>
                            </m:sSubPr>
                            <m:e>
                              <m:r>
                                <a:rPr lang="en-US" sz="2400" b="1" i="1">
                                  <a:solidFill>
                                    <a:srgbClr val="0066FF"/>
                                  </a:solidFill>
                                  <a:latin typeface="Cambria Math"/>
                                </a:rPr>
                                <m:t>𝑹</m:t>
                              </m:r>
                            </m:e>
                            <m:sub>
                              <m:r>
                                <a:rPr lang="en-US" sz="2400" b="1" i="1">
                                  <a:solidFill>
                                    <a:srgbClr val="0066FF"/>
                                  </a:solidFill>
                                  <a:latin typeface="Cambria Math"/>
                                </a:rPr>
                                <m:t>𝑪𝒂𝒍</m:t>
                              </m:r>
                              <m:r>
                                <a:rPr lang="en-US" sz="2400" b="1" i="1">
                                  <a:solidFill>
                                    <a:srgbClr val="0066FF"/>
                                  </a:solidFill>
                                  <a:latin typeface="Cambria Math"/>
                                </a:rPr>
                                <m:t>.</m:t>
                              </m:r>
                              <m:r>
                                <a:rPr lang="en-US" sz="2400" b="1" i="1">
                                  <a:solidFill>
                                    <a:srgbClr val="0066FF"/>
                                  </a:solidFill>
                                  <a:latin typeface="Cambria Math"/>
                                </a:rPr>
                                <m:t>𝒎𝒂𝒙</m:t>
                              </m:r>
                            </m:sub>
                          </m:sSub>
                          <m:r>
                            <a:rPr lang="en-US" sz="2400" b="0" i="1" smtClean="0">
                              <a:solidFill>
                                <a:srgbClr val="002060"/>
                              </a:solidFill>
                              <a:latin typeface="Cambria Math"/>
                            </a:rPr>
                            <m:t>−</m:t>
                          </m:r>
                          <m:sSub>
                            <m:sSubPr>
                              <m:ctrlPr>
                                <a:rPr lang="en-US" sz="2400" b="1" i="1" smtClean="0">
                                  <a:solidFill>
                                    <a:srgbClr val="00B050"/>
                                  </a:solidFill>
                                  <a:latin typeface="Cambria Math" panose="02040503050406030204" pitchFamily="18" charset="0"/>
                                </a:rPr>
                              </m:ctrlPr>
                            </m:sSubPr>
                            <m:e>
                              <m:r>
                                <a:rPr lang="en-US" sz="2400" b="1" i="1">
                                  <a:solidFill>
                                    <a:srgbClr val="00B050"/>
                                  </a:solidFill>
                                  <a:latin typeface="Cambria Math"/>
                                </a:rPr>
                                <m:t>𝑹</m:t>
                              </m:r>
                            </m:e>
                            <m:sub>
                              <m:r>
                                <a:rPr lang="en-US" sz="2400" b="1" i="1">
                                  <a:solidFill>
                                    <a:srgbClr val="00B050"/>
                                  </a:solidFill>
                                  <a:latin typeface="Cambria Math"/>
                                </a:rPr>
                                <m:t>𝑪𝒂𝒍</m:t>
                              </m:r>
                              <m:r>
                                <a:rPr lang="en-US" sz="2400" b="1" i="1">
                                  <a:solidFill>
                                    <a:srgbClr val="00B050"/>
                                  </a:solidFill>
                                  <a:latin typeface="Cambria Math"/>
                                </a:rPr>
                                <m:t>.</m:t>
                              </m:r>
                              <m:r>
                                <a:rPr lang="en-US" sz="2400" b="1" i="1">
                                  <a:solidFill>
                                    <a:srgbClr val="00B050"/>
                                  </a:solidFill>
                                  <a:latin typeface="Cambria Math"/>
                                </a:rPr>
                                <m:t>𝒎𝒊𝒏</m:t>
                              </m:r>
                            </m:sub>
                          </m:sSub>
                        </m:den>
                      </m:f>
                    </m:oMath>
                  </m:oMathPara>
                </a14:m>
                <a:endParaRPr lang="en-US" sz="24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 y="2719497"/>
                <a:ext cx="8440452" cy="861839"/>
              </a:xfrm>
              <a:prstGeom prst="rect">
                <a:avLst/>
              </a:prstGeom>
              <a:blipFill rotWithShape="1">
                <a:blip r:embed="rId4"/>
                <a:stretch>
                  <a:fillRect/>
                </a:stretch>
              </a:blipFill>
              <a:ln w="38100">
                <a:noFill/>
              </a:ln>
            </p:spPr>
            <p:txBody>
              <a:bodyPr/>
              <a:lstStyle/>
              <a:p>
                <a:r>
                  <a:rPr lang="en-US">
                    <a:noFill/>
                  </a:rPr>
                  <a:t> </a:t>
                </a:r>
              </a:p>
            </p:txBody>
          </p:sp>
        </mc:Fallback>
      </mc:AlternateContent>
      <p:sp>
        <p:nvSpPr>
          <p:cNvPr id="6" name="Left Brace 5"/>
          <p:cNvSpPr/>
          <p:nvPr/>
        </p:nvSpPr>
        <p:spPr bwMode="auto">
          <a:xfrm rot="5400000">
            <a:off x="7276465" y="629288"/>
            <a:ext cx="153674" cy="2667000"/>
          </a:xfrm>
          <a:prstGeom prst="leftBrace">
            <a:avLst/>
          </a:prstGeom>
          <a:noFill/>
          <a:ln w="38100" cap="flat" cmpd="sng" algn="ctr">
            <a:solidFill>
              <a:srgbClr val="00B050"/>
            </a:solidFill>
            <a:prstDash val="solid"/>
            <a:round/>
            <a:headEnd type="none" w="med" len="med"/>
            <a:tailEnd type="none" w="med" len="med"/>
          </a:ln>
          <a:effectLst/>
          <a:scene3d>
            <a:camera prst="orthographicFront">
              <a:rot lat="20999999"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9" name="Left Brace 8"/>
          <p:cNvSpPr/>
          <p:nvPr/>
        </p:nvSpPr>
        <p:spPr bwMode="auto">
          <a:xfrm rot="16200000" flipV="1">
            <a:off x="7276466" y="1390013"/>
            <a:ext cx="153674" cy="2667000"/>
          </a:xfrm>
          <a:prstGeom prst="leftBrace">
            <a:avLst/>
          </a:prstGeom>
          <a:noFill/>
          <a:ln w="38100" cap="flat" cmpd="sng" algn="ctr">
            <a:solidFill>
              <a:srgbClr val="0066FF"/>
            </a:solidFill>
            <a:prstDash val="solid"/>
            <a:round/>
            <a:headEnd type="none" w="med" len="med"/>
            <a:tailEnd type="none" w="med" len="med"/>
          </a:ln>
          <a:effectLst/>
          <a:scene3d>
            <a:camera prst="orthographicFront">
              <a:rot lat="20999999"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10" name="Left Brace 9"/>
          <p:cNvSpPr/>
          <p:nvPr/>
        </p:nvSpPr>
        <p:spPr bwMode="auto">
          <a:xfrm rot="16200000" flipV="1">
            <a:off x="4418941" y="1428089"/>
            <a:ext cx="153723" cy="2590801"/>
          </a:xfrm>
          <a:prstGeom prst="leftBrace">
            <a:avLst/>
          </a:prstGeom>
          <a:noFill/>
          <a:ln w="38100" cap="flat" cmpd="sng" algn="ctr">
            <a:solidFill>
              <a:srgbClr val="0066FF"/>
            </a:solidFill>
            <a:prstDash val="solid"/>
            <a:round/>
            <a:headEnd type="none" w="med" len="med"/>
            <a:tailEnd type="none" w="med" len="med"/>
          </a:ln>
          <a:effectLst/>
          <a:scene3d>
            <a:camera prst="orthographicFront">
              <a:rot lat="20999999"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11" name="Left Brace 10"/>
          <p:cNvSpPr/>
          <p:nvPr/>
        </p:nvSpPr>
        <p:spPr bwMode="auto">
          <a:xfrm rot="5400000">
            <a:off x="2209139" y="1370939"/>
            <a:ext cx="153724" cy="1219201"/>
          </a:xfrm>
          <a:prstGeom prst="leftBrace">
            <a:avLst/>
          </a:prstGeom>
          <a:noFill/>
          <a:ln w="38100" cap="flat" cmpd="sng" algn="ctr">
            <a:solidFill>
              <a:srgbClr val="00B050"/>
            </a:solidFill>
            <a:prstDash val="solid"/>
            <a:round/>
            <a:headEnd type="none" w="med" len="med"/>
            <a:tailEnd type="none" w="med" len="med"/>
          </a:ln>
          <a:effectLst/>
          <a:scene3d>
            <a:camera prst="orthographicFront">
              <a:rot lat="20999999"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12" name="Left Brace 11"/>
          <p:cNvSpPr/>
          <p:nvPr/>
        </p:nvSpPr>
        <p:spPr bwMode="auto">
          <a:xfrm rot="16200000" flipV="1">
            <a:off x="837540" y="2113889"/>
            <a:ext cx="153724" cy="1219201"/>
          </a:xfrm>
          <a:prstGeom prst="leftBrace">
            <a:avLst/>
          </a:prstGeom>
          <a:noFill/>
          <a:ln w="38100" cap="flat" cmpd="sng" algn="ctr">
            <a:solidFill>
              <a:srgbClr val="00B050"/>
            </a:solidFill>
            <a:prstDash val="solid"/>
            <a:round/>
            <a:headEnd type="none" w="med" len="med"/>
            <a:tailEnd type="none" w="med" len="med"/>
          </a:ln>
          <a:effectLst/>
          <a:scene3d>
            <a:camera prst="orthographicFront">
              <a:rot lat="20999999"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7" name="Rectangle 6"/>
          <p:cNvSpPr/>
          <p:nvPr/>
        </p:nvSpPr>
        <p:spPr bwMode="auto">
          <a:xfrm>
            <a:off x="5943605" y="1600199"/>
            <a:ext cx="2895599" cy="285751"/>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1" i="0" u="none" strike="noStrike" cap="none" normalizeH="0" baseline="0" dirty="0" smtClean="0">
                <a:ln>
                  <a:noFill/>
                </a:ln>
                <a:effectLst/>
                <a:latin typeface="Calibri" panose="020F0502020204030204" pitchFamily="34" charset="0"/>
              </a:rPr>
              <a:t>Range of Shrunken</a:t>
            </a:r>
            <a:r>
              <a:rPr kumimoji="0" lang="en-US" sz="1800" b="1" i="0" u="none" strike="noStrike" cap="none" normalizeH="0" dirty="0" smtClean="0">
                <a:ln>
                  <a:noFill/>
                </a:ln>
                <a:effectLst/>
                <a:latin typeface="Calibri" panose="020F0502020204030204" pitchFamily="34" charset="0"/>
              </a:rPr>
              <a:t> Outcome</a:t>
            </a:r>
            <a:endParaRPr kumimoji="0" lang="en-US" sz="1800" b="1" i="0" u="none" strike="noStrike" cap="none" normalizeH="0" baseline="0" dirty="0" smtClean="0">
              <a:ln>
                <a:noFill/>
              </a:ln>
              <a:effectLst/>
              <a:latin typeface="Calibri" panose="020F0502020204030204" pitchFamily="34" charset="0"/>
            </a:endParaRPr>
          </a:p>
        </p:txBody>
      </p:sp>
      <p:sp>
        <p:nvSpPr>
          <p:cNvPr id="14" name="Rectangle 13"/>
          <p:cNvSpPr/>
          <p:nvPr/>
        </p:nvSpPr>
        <p:spPr bwMode="auto">
          <a:xfrm>
            <a:off x="5943600" y="2857500"/>
            <a:ext cx="2895600" cy="628650"/>
          </a:xfrm>
          <a:prstGeom prst="rect">
            <a:avLst/>
          </a:prstGeom>
          <a:solidFill>
            <a:srgbClr val="0066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1" i="0" u="none" strike="noStrike" cap="none" normalizeH="0" baseline="0" dirty="0" smtClean="0">
                <a:ln>
                  <a:noFill/>
                </a:ln>
                <a:effectLst/>
                <a:latin typeface="Calibri" panose="020F0502020204030204" pitchFamily="34" charset="0"/>
              </a:rPr>
              <a:t>Range of </a:t>
            </a:r>
            <a:r>
              <a:rPr kumimoji="0" lang="en-US" sz="1800" b="1" i="0" u="none" strike="noStrike" cap="none" normalizeH="0" baseline="0" dirty="0" err="1" smtClean="0">
                <a:ln>
                  <a:noFill/>
                </a:ln>
                <a:effectLst/>
                <a:latin typeface="Calibri" panose="020F0502020204030204" pitchFamily="34" charset="0"/>
              </a:rPr>
              <a:t>Unshrunken</a:t>
            </a:r>
            <a:r>
              <a:rPr kumimoji="0" lang="en-US" sz="1800" b="1" i="0" u="none" strike="noStrike" cap="none" normalizeH="0" dirty="0" smtClean="0">
                <a:ln>
                  <a:noFill/>
                </a:ln>
                <a:effectLst/>
                <a:latin typeface="Calibri" panose="020F0502020204030204" pitchFamily="34" charset="0"/>
              </a:rPr>
              <a:t> Outcome</a:t>
            </a:r>
            <a:endParaRPr kumimoji="0" lang="en-US" sz="1800" b="1" i="0" u="none" strike="noStrike" cap="none" normalizeH="0" baseline="0" dirty="0" smtClean="0">
              <a:ln>
                <a:noFill/>
              </a:ln>
              <a:effectLst/>
              <a:latin typeface="Calibri" panose="020F0502020204030204" pitchFamily="34" charset="0"/>
            </a:endParaRPr>
          </a:p>
        </p:txBody>
      </p:sp>
      <p:sp>
        <p:nvSpPr>
          <p:cNvPr id="15" name="Rectangle 14"/>
          <p:cNvSpPr/>
          <p:nvPr/>
        </p:nvSpPr>
        <p:spPr bwMode="auto">
          <a:xfrm>
            <a:off x="3276604" y="2857500"/>
            <a:ext cx="2438401" cy="628650"/>
          </a:xfrm>
          <a:prstGeom prst="rect">
            <a:avLst/>
          </a:prstGeom>
          <a:solidFill>
            <a:srgbClr val="0066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en-US" b="1" dirty="0" err="1" smtClean="0"/>
              <a:t>Unshrunken</a:t>
            </a:r>
            <a:r>
              <a:rPr kumimoji="0" lang="en-US" sz="1800" b="1" i="0" u="none" strike="noStrike" cap="none" normalizeH="0" baseline="0" dirty="0" smtClean="0">
                <a:ln>
                  <a:noFill/>
                </a:ln>
                <a:effectLst/>
                <a:latin typeface="Calibri" panose="020F0502020204030204" pitchFamily="34" charset="0"/>
              </a:rPr>
              <a:t> </a:t>
            </a:r>
            <a:r>
              <a:rPr lang="en-US" b="1" dirty="0" smtClean="0"/>
              <a:t>Distance </a:t>
            </a:r>
            <a:r>
              <a:rPr lang="en-US" b="1" dirty="0"/>
              <a:t>f</a:t>
            </a:r>
            <a:r>
              <a:rPr lang="en-US" b="1" dirty="0" smtClean="0"/>
              <a:t>rom Max to Current </a:t>
            </a:r>
            <a:r>
              <a:rPr lang="en-US" b="1" dirty="0" err="1" smtClean="0"/>
              <a:t>Pt</a:t>
            </a:r>
            <a:endParaRPr kumimoji="0" lang="en-US" sz="1800" b="1" i="0" u="none" strike="noStrike" cap="none" normalizeH="0" baseline="0" dirty="0" smtClean="0">
              <a:ln>
                <a:noFill/>
              </a:ln>
              <a:effectLst/>
              <a:latin typeface="Calibri" panose="020F0502020204030204" pitchFamily="34" charset="0"/>
            </a:endParaRPr>
          </a:p>
        </p:txBody>
      </p:sp>
      <p:sp>
        <p:nvSpPr>
          <p:cNvPr id="16" name="Rectangle 15"/>
          <p:cNvSpPr/>
          <p:nvPr/>
        </p:nvSpPr>
        <p:spPr bwMode="auto">
          <a:xfrm>
            <a:off x="1371604" y="1600199"/>
            <a:ext cx="1828797" cy="303477"/>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1" i="0" u="none" strike="noStrike" cap="none" normalizeH="0" baseline="0" dirty="0" smtClean="0">
                <a:ln>
                  <a:noFill/>
                </a:ln>
                <a:effectLst/>
                <a:latin typeface="Calibri" panose="020F0502020204030204" pitchFamily="34" charset="0"/>
              </a:rPr>
              <a:t>Max. Shrunken</a:t>
            </a:r>
            <a:r>
              <a:rPr kumimoji="0" lang="en-US" sz="1800" b="1" i="0" u="none" strike="noStrike" cap="none" normalizeH="0" dirty="0" smtClean="0">
                <a:ln>
                  <a:noFill/>
                </a:ln>
                <a:effectLst/>
                <a:latin typeface="Calibri" panose="020F0502020204030204" pitchFamily="34" charset="0"/>
              </a:rPr>
              <a:t> R</a:t>
            </a:r>
            <a:endParaRPr kumimoji="0" lang="en-US" sz="1800" b="1" i="0" u="none" strike="noStrike" cap="none" normalizeH="0" baseline="0" dirty="0" smtClean="0">
              <a:ln>
                <a:noFill/>
              </a:ln>
              <a:effectLst/>
              <a:latin typeface="Calibri" panose="020F0502020204030204" pitchFamily="34" charset="0"/>
            </a:endParaRPr>
          </a:p>
        </p:txBody>
      </p:sp>
      <p:sp>
        <p:nvSpPr>
          <p:cNvPr id="17" name="Rectangle 16"/>
          <p:cNvSpPr/>
          <p:nvPr/>
        </p:nvSpPr>
        <p:spPr bwMode="auto">
          <a:xfrm>
            <a:off x="228600" y="2857500"/>
            <a:ext cx="1371600" cy="859790"/>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1" i="0" u="none" strike="noStrike" cap="none" normalizeH="0" baseline="0" dirty="0" smtClean="0">
                <a:ln>
                  <a:noFill/>
                </a:ln>
                <a:effectLst/>
                <a:latin typeface="Calibri" panose="020F0502020204030204" pitchFamily="34" charset="0"/>
              </a:rPr>
              <a:t>Shrunken</a:t>
            </a:r>
            <a:r>
              <a:rPr kumimoji="0" lang="en-US" sz="1800" b="1" i="0" u="none" strike="noStrike" cap="none" normalizeH="0" dirty="0" smtClean="0">
                <a:ln>
                  <a:noFill/>
                </a:ln>
                <a:effectLst/>
                <a:latin typeface="Calibri" panose="020F0502020204030204" pitchFamily="34" charset="0"/>
              </a:rPr>
              <a:t> R at Current Pareto </a:t>
            </a:r>
            <a:r>
              <a:rPr kumimoji="0" lang="en-US" sz="1800" b="1" i="0" u="none" strike="noStrike" cap="none" normalizeH="0" dirty="0" err="1" smtClean="0">
                <a:ln>
                  <a:noFill/>
                </a:ln>
                <a:effectLst/>
                <a:latin typeface="Calibri" panose="020F0502020204030204" pitchFamily="34" charset="0"/>
              </a:rPr>
              <a:t>Pt</a:t>
            </a:r>
            <a:r>
              <a:rPr kumimoji="0" lang="en-US" sz="1800" b="1" i="0" u="none" strike="noStrike" cap="none" normalizeH="0" dirty="0" smtClean="0">
                <a:ln>
                  <a:noFill/>
                </a:ln>
                <a:effectLst/>
                <a:latin typeface="Calibri" panose="020F0502020204030204" pitchFamily="34" charset="0"/>
              </a:rPr>
              <a:t> </a:t>
            </a:r>
            <a:endParaRPr kumimoji="0" lang="en-US" sz="1800" b="1" i="0" u="none" strike="noStrike" cap="none" normalizeH="0" baseline="0" dirty="0" smtClean="0">
              <a:ln>
                <a:noFill/>
              </a:ln>
              <a:effectLst/>
              <a:latin typeface="Calibri" panose="020F0502020204030204" pitchFamily="34" charset="0"/>
            </a:endParaRPr>
          </a:p>
        </p:txBody>
      </p:sp>
      <p:sp>
        <p:nvSpPr>
          <p:cNvPr id="8" name="Slide Number Placeholder 7"/>
          <p:cNvSpPr>
            <a:spLocks noGrp="1"/>
          </p:cNvSpPr>
          <p:nvPr>
            <p:ph type="sldNum" idx="10"/>
          </p:nvPr>
        </p:nvSpPr>
        <p:spPr/>
        <p:txBody>
          <a:bodyPr/>
          <a:lstStyle/>
          <a:p>
            <a:pPr algn="r"/>
            <a:fld id="{86430713-ACC4-423C-A6F9-55D81A3BFA1E}" type="slidenum">
              <a:rPr lang="en-US" altLang="en-US" sz="1400" smtClean="0"/>
              <a:pPr algn="r"/>
              <a:t>64</a:t>
            </a:fld>
            <a:endParaRPr lang="en-US" altLang="en-US" sz="1400" dirty="0"/>
          </a:p>
        </p:txBody>
      </p:sp>
      <p:sp>
        <p:nvSpPr>
          <p:cNvPr id="18" name="Rectangle 17"/>
          <p:cNvSpPr/>
          <p:nvPr/>
        </p:nvSpPr>
        <p:spPr bwMode="auto">
          <a:xfrm>
            <a:off x="5943600" y="1485902"/>
            <a:ext cx="2895600" cy="2044700"/>
          </a:xfrm>
          <a:prstGeom prst="rect">
            <a:avLst/>
          </a:prstGeom>
          <a:noFill/>
          <a:ln w="38100" cap="flat" cmpd="sng" algn="ctr">
            <a:solidFill>
              <a:srgbClr val="FF00FF"/>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19" name="Rectangle 18"/>
          <p:cNvSpPr/>
          <p:nvPr/>
        </p:nvSpPr>
        <p:spPr bwMode="auto">
          <a:xfrm>
            <a:off x="6172204" y="3717290"/>
            <a:ext cx="2438401" cy="607060"/>
          </a:xfrm>
          <a:prstGeom prst="rect">
            <a:avLst/>
          </a:prstGeom>
          <a:solidFill>
            <a:srgbClr val="FF00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1" i="0" u="none" strike="noStrike" cap="none" normalizeH="0" baseline="0" dirty="0" smtClean="0">
                <a:ln>
                  <a:noFill/>
                </a:ln>
                <a:effectLst/>
                <a:latin typeface="Calibri" panose="020F0502020204030204" pitchFamily="34" charset="0"/>
              </a:rPr>
              <a:t>Range Ratio:</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en-US" b="1" dirty="0" err="1" smtClean="0"/>
              <a:t>Unshrunken</a:t>
            </a:r>
            <a:r>
              <a:rPr lang="en-US" b="1" dirty="0" smtClean="0"/>
              <a:t>/Shrunken</a:t>
            </a:r>
            <a:endParaRPr kumimoji="0" lang="en-US" sz="1800" b="1" i="0" u="none" strike="noStrike" cap="none" normalizeH="0" baseline="0" dirty="0" smtClean="0">
              <a:ln>
                <a:noFill/>
              </a:ln>
              <a:effectLst/>
              <a:latin typeface="Calibri" panose="020F0502020204030204" pitchFamily="34" charset="0"/>
            </a:endParaRPr>
          </a:p>
        </p:txBody>
      </p:sp>
      <p:cxnSp>
        <p:nvCxnSpPr>
          <p:cNvPr id="20" name="Straight Arrow Connector 19"/>
          <p:cNvCxnSpPr>
            <a:stCxn id="19" idx="0"/>
            <a:endCxn id="18" idx="2"/>
          </p:cNvCxnSpPr>
          <p:nvPr/>
        </p:nvCxnSpPr>
        <p:spPr bwMode="auto">
          <a:xfrm flipH="1" flipV="1">
            <a:off x="7391400" y="3530602"/>
            <a:ext cx="5" cy="186688"/>
          </a:xfrm>
          <a:prstGeom prst="straightConnector1">
            <a:avLst/>
          </a:prstGeom>
          <a:solidFill>
            <a:srgbClr val="00B8FF"/>
          </a:solidFill>
          <a:ln w="28575" cap="flat" cmpd="sng" algn="ctr">
            <a:solidFill>
              <a:srgbClr val="FF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8000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idx="10"/>
          </p:nvPr>
        </p:nvSpPr>
        <p:spPr/>
        <p:txBody>
          <a:bodyPr/>
          <a:lstStyle/>
          <a:p>
            <a:pPr algn="r"/>
            <a:fld id="{86430713-ACC4-423C-A6F9-55D81A3BFA1E}" type="slidenum">
              <a:rPr lang="en-US" altLang="en-US" sz="1400" smtClean="0"/>
              <a:pPr algn="r"/>
              <a:t>65</a:t>
            </a:fld>
            <a:endParaRPr lang="en-US" altLang="en-US" sz="1400" dirty="0"/>
          </a:p>
        </p:txBody>
      </p:sp>
      <p:pic>
        <p:nvPicPr>
          <p:cNvPr id="2050" name="Picture 2" descr="Z:\home\chelsea\Desktop\Research\Pareto\Shrinkage_Formula\check_shrinkage_formula_01-17\try_shrinkage_formula_OLS\Writing\formula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14300"/>
            <a:ext cx="373380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home\chelsea\Desktop\Research\Pareto\Shrinkage_Formula\check_shrinkage_formula_01-17\try_shrinkage_formula_OLS\Writing\example_plot_006.png"/>
          <p:cNvPicPr>
            <a:picLocks noChangeAspect="1" noChangeArrowheads="1"/>
          </p:cNvPicPr>
          <p:nvPr/>
        </p:nvPicPr>
        <p:blipFill rotWithShape="1">
          <a:blip r:embed="rId4">
            <a:extLst>
              <a:ext uri="{28A0092B-C50C-407E-A947-70E740481C1C}">
                <a14:useLocalDpi xmlns:a14="http://schemas.microsoft.com/office/drawing/2010/main" val="0"/>
              </a:ext>
            </a:extLst>
          </a:blip>
          <a:srcRect l="16413" t="18503" r="17011" b="18006"/>
          <a:stretch/>
        </p:blipFill>
        <p:spPr bwMode="auto">
          <a:xfrm>
            <a:off x="381000" y="1178495"/>
            <a:ext cx="6019798" cy="396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91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a:xfrm>
            <a:off x="457204" y="205980"/>
            <a:ext cx="8226425" cy="588169"/>
          </a:xfrm>
        </p:spPr>
        <p:txBody>
          <a:bodyPr/>
          <a:lstStyle/>
          <a:p>
            <a:r>
              <a:rPr lang="en-US" altLang="en-US" sz="3200" smtClean="0">
                <a:solidFill>
                  <a:srgbClr val="002060"/>
                </a:solidFill>
                <a:latin typeface="Georgia" pitchFamily="18" charset="0"/>
              </a:rPr>
              <a:t>Pareto-Optimal Shrinkage Formula: Example</a:t>
            </a:r>
          </a:p>
        </p:txBody>
      </p:sp>
      <p:sp>
        <p:nvSpPr>
          <p:cNvPr id="16" name="Oval 2"/>
          <p:cNvSpPr>
            <a:spLocks noChangeArrowheads="1"/>
          </p:cNvSpPr>
          <p:nvPr/>
        </p:nvSpPr>
        <p:spPr bwMode="auto">
          <a:xfrm>
            <a:off x="1905004" y="3390901"/>
            <a:ext cx="290513" cy="2095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7" name="TextBox 16"/>
          <p:cNvSpPr txBox="1"/>
          <p:nvPr/>
        </p:nvSpPr>
        <p:spPr>
          <a:xfrm>
            <a:off x="228600" y="1333501"/>
            <a:ext cx="3352800" cy="523220"/>
          </a:xfrm>
          <a:prstGeom prst="rect">
            <a:avLst/>
          </a:prstGeom>
          <a:solidFill>
            <a:schemeClr val="accent5">
              <a:lumMod val="60000"/>
              <a:lumOff val="40000"/>
            </a:schemeClr>
          </a:solidFill>
          <a:ln>
            <a:solidFill>
              <a:schemeClr val="bg1"/>
            </a:solidFill>
          </a:ln>
        </p:spPr>
        <p:txBody>
          <a:bodyPr wrap="square">
            <a:spAutoFit/>
          </a:bodyPr>
          <a:lstStyle/>
          <a:p>
            <a:pPr eaLnBrk="1" hangingPunct="1">
              <a:buClr>
                <a:srgbClr val="000000"/>
              </a:buClr>
              <a:buSzPct val="100000"/>
              <a:buFont typeface="Times New Roman" panose="02020603050405020304" pitchFamily="18" charset="0"/>
              <a:buNone/>
              <a:defRPr/>
            </a:pPr>
            <a:r>
              <a:rPr lang="en-US" sz="1400" dirty="0">
                <a:solidFill>
                  <a:schemeClr val="tx1"/>
                </a:solidFill>
                <a:ea typeface="+mn-ea"/>
                <a:cs typeface="+mn-cs"/>
              </a:rPr>
              <a:t>Calibration Sample Size (N) = 40</a:t>
            </a:r>
          </a:p>
          <a:p>
            <a:pPr eaLnBrk="1" hangingPunct="1">
              <a:buClr>
                <a:srgbClr val="000000"/>
              </a:buClr>
              <a:buSzPct val="100000"/>
              <a:buFont typeface="Times New Roman" panose="02020603050405020304" pitchFamily="18" charset="0"/>
              <a:buNone/>
              <a:defRPr/>
            </a:pPr>
            <a:r>
              <a:rPr lang="en-US" sz="1400" dirty="0">
                <a:solidFill>
                  <a:schemeClr val="tx1"/>
                </a:solidFill>
                <a:ea typeface="+mn-ea"/>
                <a:cs typeface="+mn-cs"/>
              </a:rPr>
              <a:t>Number of Predictors (k) = 5 </a:t>
            </a:r>
          </a:p>
        </p:txBody>
      </p:sp>
      <p:sp>
        <p:nvSpPr>
          <p:cNvPr id="18" name="TextBox 17"/>
          <p:cNvSpPr txBox="1"/>
          <p:nvPr/>
        </p:nvSpPr>
        <p:spPr>
          <a:xfrm>
            <a:off x="228600" y="971550"/>
            <a:ext cx="3352800"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CONDITIONS</a:t>
            </a:r>
          </a:p>
        </p:txBody>
      </p:sp>
      <p:sp>
        <p:nvSpPr>
          <p:cNvPr id="19" name="TextBox 18"/>
          <p:cNvSpPr txBox="1"/>
          <p:nvPr/>
        </p:nvSpPr>
        <p:spPr>
          <a:xfrm>
            <a:off x="4191004" y="971550"/>
            <a:ext cx="4492625"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SHRINKAGE FORMULA: STEP 2</a:t>
            </a:r>
          </a:p>
        </p:txBody>
      </p:sp>
      <mc:AlternateContent xmlns:mc="http://schemas.openxmlformats.org/markup-compatibility/2006" xmlns:a14="http://schemas.microsoft.com/office/drawing/2010/main">
        <mc:Choice Requires="a14">
          <p:sp>
            <p:nvSpPr>
              <p:cNvPr id="21" name="TextBox 20"/>
              <p:cNvSpPr txBox="1"/>
              <p:nvPr/>
            </p:nvSpPr>
            <p:spPr>
              <a:xfrm>
                <a:off x="4038600" y="1314452"/>
                <a:ext cx="4953000" cy="3693640"/>
              </a:xfrm>
              <a:prstGeom prst="rect">
                <a:avLst/>
              </a:prstGeom>
              <a:solidFill>
                <a:schemeClr val="bg1"/>
              </a:solidFill>
              <a:ln w="38100">
                <a:solidFill>
                  <a:srgbClr val="FFC000"/>
                </a:solidFill>
              </a:ln>
            </p:spPr>
            <p:txBody>
              <a:bodyPr wrap="square" rtlCol="0">
                <a:spAutoFit/>
              </a:bodyPr>
              <a:lstStyle/>
              <a:p>
                <a:pPr algn="ctr">
                  <a:lnSpc>
                    <a:spcPct val="150000"/>
                  </a:lnSpc>
                  <a:spcBef>
                    <a:spcPts val="600"/>
                  </a:spcBef>
                  <a:spcAft>
                    <a:spcPts val="0"/>
                  </a:spcAft>
                </a:pPr>
                <a:r>
                  <a:rPr lang="en-US" sz="1000" b="1" i="1" dirty="0" smtClean="0">
                    <a:solidFill>
                      <a:srgbClr val="FF9900"/>
                    </a:solidFill>
                    <a:latin typeface="Georgia" pitchFamily="18" charset="0"/>
                  </a:rPr>
                  <a:t>Olkin &amp; Pratt formula</a:t>
                </a:r>
              </a:p>
              <a:p>
                <a:pPr algn="ctr"/>
                <a14:m>
                  <m:oMathPara xmlns:m="http://schemas.openxmlformats.org/officeDocument/2006/math">
                    <m:oMathParaPr>
                      <m:jc m:val="left"/>
                    </m:oMathParaPr>
                    <m:oMath xmlns:m="http://schemas.openxmlformats.org/officeDocument/2006/math">
                      <m:sSubSup>
                        <m:sSubSupPr>
                          <m:ctrlPr>
                            <a:rPr lang="en-US" sz="1000" i="1" smtClean="0">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𝑁</m:t>
                          </m:r>
                          <m:r>
                            <a:rPr lang="en-US" sz="1000" i="1">
                              <a:solidFill>
                                <a:schemeClr val="tx1"/>
                              </a:solidFill>
                              <a:latin typeface="Cambria Math"/>
                            </a:rPr>
                            <m:t>−3</m:t>
                          </m:r>
                        </m:num>
                        <m:den>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den>
                      </m:f>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smtClean="0">
                                  <a:solidFill>
                                    <a:srgbClr val="0070C0"/>
                                  </a:solidFill>
                                  <a:latin typeface="Cambria Math"/>
                                </a:rPr>
                                <m:t>𝟐</m:t>
                              </m:r>
                            </m:sup>
                          </m:sSubSup>
                        </m:e>
                      </m:d>
                      <m:r>
                        <a:rPr lang="en-US" sz="1000">
                          <a:solidFill>
                            <a:schemeClr val="tx1"/>
                          </a:solidFill>
                          <a:latin typeface="Cambria Math"/>
                        </a:rPr>
                        <m:t>×</m:t>
                      </m:r>
                      <m:d>
                        <m:dPr>
                          <m:begChr m:val="["/>
                          <m:endChr m:val="]"/>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2</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a:solidFill>
                                            <a:srgbClr val="0070C0"/>
                                          </a:solidFill>
                                          <a:latin typeface="Cambria Math"/>
                                        </a:rPr>
                                        <m:t>𝟐</m:t>
                                      </m:r>
                                    </m:sup>
                                  </m:sSubSup>
                                </m:e>
                              </m:d>
                            </m:num>
                            <m:den>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8</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a:solidFill>
                                                <a:srgbClr val="0070C0"/>
                                              </a:solidFill>
                                              <a:latin typeface="Cambria Math"/>
                                            </a:rPr>
                                            <m:t>𝟐</m:t>
                                          </m:r>
                                        </m:sup>
                                      </m:sSubSup>
                                    </m:e>
                                  </m:d>
                                </m:e>
                                <m:sup>
                                  <m:r>
                                    <a:rPr lang="en-US" sz="1000" i="1">
                                      <a:solidFill>
                                        <a:schemeClr val="tx1"/>
                                      </a:solidFill>
                                      <a:latin typeface="Cambria Math"/>
                                    </a:rPr>
                                    <m:t>2</m:t>
                                  </m:r>
                                </m:sup>
                              </m:sSup>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e>
                              </m:d>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den>
                          </m:f>
                        </m:e>
                      </m:d>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40−3</m:t>
                          </m:r>
                        </m:num>
                        <m:den>
                          <m:r>
                            <a:rPr lang="en-US" sz="1000" i="1">
                              <a:solidFill>
                                <a:schemeClr val="tx1"/>
                              </a:solidFill>
                              <a:latin typeface="Cambria Math"/>
                            </a:rPr>
                            <m:t>40−5−1</m:t>
                          </m:r>
                        </m:den>
                      </m:f>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r>
                        <a:rPr lang="en-US" sz="1000">
                          <a:solidFill>
                            <a:schemeClr val="tx1"/>
                          </a:solidFill>
                          <a:latin typeface="Cambria Math"/>
                        </a:rPr>
                        <m:t>×</m:t>
                      </m:r>
                      <m:d>
                        <m:dPr>
                          <m:begChr m:val="["/>
                          <m:endChr m:val="]"/>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2</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num>
                            <m:den>
                              <m:r>
                                <a:rPr lang="en-US" sz="1000" i="1">
                                  <a:solidFill>
                                    <a:schemeClr val="tx1"/>
                                  </a:solidFill>
                                  <a:latin typeface="Cambria Math"/>
                                </a:rPr>
                                <m:t>40−5+1</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8</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e>
                                <m:sup>
                                  <m:r>
                                    <a:rPr lang="en-US" sz="1000" i="1">
                                      <a:solidFill>
                                        <a:schemeClr val="tx1"/>
                                      </a:solidFill>
                                      <a:latin typeface="Cambria Math"/>
                                    </a:rPr>
                                    <m:t>2</m:t>
                                  </m:r>
                                </m:sup>
                              </m:sSup>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40−5−1</m:t>
                                  </m:r>
                                </m:e>
                              </m:d>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40−5+3</m:t>
                                  </m:r>
                                </m:e>
                              </m:d>
                            </m:den>
                          </m:f>
                        </m:e>
                      </m:d>
                      <m:r>
                        <a:rPr lang="en-US" sz="1000" i="1">
                          <a:solidFill>
                            <a:schemeClr val="tx1"/>
                          </a:solidFill>
                          <a:latin typeface="Cambria Math"/>
                        </a:rPr>
                        <m:t>=0.41</m:t>
                      </m:r>
                    </m:oMath>
                  </m:oMathPara>
                </a14:m>
                <a:endParaRPr lang="en-US" sz="1000" dirty="0" smtClean="0">
                  <a:solidFill>
                    <a:schemeClr val="tx1"/>
                  </a:solidFill>
                </a:endParaRPr>
              </a:p>
              <a:p>
                <a:pPr algn="ctr">
                  <a:spcBef>
                    <a:spcPts val="1200"/>
                  </a:spcBef>
                  <a:spcAft>
                    <a:spcPts val="600"/>
                  </a:spcAft>
                </a:pPr>
                <a:r>
                  <a:rPr lang="en-US" sz="1000" b="1" i="1" dirty="0" smtClean="0">
                    <a:solidFill>
                      <a:srgbClr val="FF9900"/>
                    </a:solidFill>
                    <a:latin typeface="Georgia" pitchFamily="18" charset="0"/>
                  </a:rPr>
                  <a:t>Browne formula</a:t>
                </a:r>
              </a:p>
              <a:p>
                <a:pPr algn="ctr">
                  <a:spcAft>
                    <a:spcPts val="1200"/>
                  </a:spcAft>
                </a:pPr>
                <a14:m>
                  <m:oMathPara xmlns:m="http://schemas.openxmlformats.org/officeDocument/2006/math">
                    <m:oMathParaPr>
                      <m:jc m:val="left"/>
                    </m:oMathParaPr>
                    <m:oMath xmlns:m="http://schemas.openxmlformats.org/officeDocument/2006/math">
                      <m:sSubSup>
                        <m:sSubSupPr>
                          <m:ctrlPr>
                            <a:rPr lang="en-US" sz="1000" i="1" smtClean="0">
                              <a:solidFill>
                                <a:schemeClr val="tx1"/>
                              </a:solidFill>
                              <a:latin typeface="Cambria Math" panose="02040503050406030204" pitchFamily="18" charset="0"/>
                            </a:rPr>
                          </m:ctrlPr>
                        </m:sSubSupPr>
                        <m:e>
                          <m:r>
                            <a:rPr lang="en-US" sz="1000" i="1">
                              <a:solidFill>
                                <a:schemeClr val="tx1"/>
                              </a:solidFill>
                              <a:latin typeface="Cambria Math"/>
                            </a:rPr>
                            <m:t>𝑅</m:t>
                          </m:r>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a:rPr>
                                <m:t>×</m:t>
                              </m:r>
                              <m:d>
                                <m:dPr>
                                  <m:ctrlPr>
                                    <a:rPr lang="en-US" sz="1000" i="1">
                                      <a:solidFill>
                                        <a:schemeClr val="tx1"/>
                                      </a:solidFill>
                                      <a:latin typeface="Cambria Math" panose="02040503050406030204" pitchFamily="18" charset="0"/>
                                    </a:rPr>
                                  </m:ctrlPr>
                                </m:dPr>
                                <m:e>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−2</m:t>
                              </m:r>
                              <m:r>
                                <a:rPr lang="en-US" sz="1000" i="1">
                                  <a:solidFill>
                                    <a:schemeClr val="tx1"/>
                                  </a:solidFill>
                                  <a:latin typeface="Cambria Math"/>
                                </a:rPr>
                                <m:t>𝑘</m:t>
                              </m:r>
                              <m:r>
                                <a:rPr lang="en-US" sz="1000" i="1">
                                  <a:solidFill>
                                    <a:schemeClr val="tx1"/>
                                  </a:solidFill>
                                  <a:latin typeface="Cambria Math"/>
                                </a:rPr>
                                <m:t>−2</m:t>
                              </m:r>
                            </m:e>
                          </m:d>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r>
                            <a:rPr lang="en-US" sz="1000" i="1">
                              <a:solidFill>
                                <a:schemeClr val="tx1"/>
                              </a:solidFill>
                              <a:latin typeface="Cambria Math"/>
                            </a:rPr>
                            <m:t>+</m:t>
                          </m:r>
                          <m:r>
                            <a:rPr lang="en-US" sz="1000" i="1">
                              <a:solidFill>
                                <a:schemeClr val="tx1"/>
                              </a:solidFill>
                              <a:latin typeface="Cambria Math"/>
                            </a:rPr>
                            <m:t>𝑘</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r>
                            <a:rPr lang="en-US" sz="1000" i="1">
                              <a:solidFill>
                                <a:schemeClr val="tx1"/>
                              </a:solidFill>
                              <a:latin typeface="Cambria Math"/>
                            </a:rPr>
                            <m:t>×</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−2</m:t>
                              </m:r>
                              <m:r>
                                <a:rPr lang="en-US" sz="1000" i="1">
                                  <a:solidFill>
                                    <a:schemeClr val="tx1"/>
                                  </a:solidFill>
                                  <a:latin typeface="Cambria Math"/>
                                </a:rPr>
                                <m:t>𝑘</m:t>
                              </m:r>
                              <m:r>
                                <a:rPr lang="en-US" sz="1000" i="1">
                                  <a:solidFill>
                                    <a:schemeClr val="tx1"/>
                                  </a:solidFill>
                                  <a:latin typeface="Cambria Math"/>
                                </a:rPr>
                                <m:t>−2</m:t>
                              </m:r>
                            </m:e>
                          </m:d>
                          <m:sSubSup>
                            <m:sSubSupPr>
                              <m:ctrlPr>
                                <a:rPr lang="en-US" sz="1000" i="1">
                                  <a:solidFill>
                                    <a:schemeClr val="tx1"/>
                                  </a:solidFill>
                                  <a:latin typeface="Cambria Math" panose="02040503050406030204" pitchFamily="18" charset="0"/>
                                </a:rPr>
                              </m:ctrlPr>
                            </m:sSubSupPr>
                            <m:e>
                              <m:r>
                                <a:rPr lang="en-US" sz="1000" i="1">
                                  <a:solidFill>
                                    <a:schemeClr val="tx1"/>
                                  </a:solidFill>
                                  <a:latin typeface="Cambria Math"/>
                                </a:rPr>
                                <m:t>×</m:t>
                              </m:r>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r>
                            <a:rPr lang="en-US" sz="1000" i="1">
                              <a:solidFill>
                                <a:schemeClr val="tx1"/>
                              </a:solidFill>
                              <a:latin typeface="Cambria Math"/>
                            </a:rPr>
                            <m:t>+</m:t>
                          </m:r>
                          <m:r>
                            <a:rPr lang="en-US" sz="1000" i="1">
                              <a:solidFill>
                                <a:schemeClr val="tx1"/>
                              </a:solidFill>
                              <a:latin typeface="Cambria Math"/>
                            </a:rPr>
                            <m:t>𝑘</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40−5−3</m:t>
                              </m:r>
                            </m:e>
                          </m:d>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a:rPr>
                                <m:t>×</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0.41</m:t>
                                  </m:r>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+0.41</m:t>
                          </m:r>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40−2×5−2</m:t>
                              </m:r>
                            </m:e>
                          </m:d>
                          <m:r>
                            <a:rPr lang="en-US" sz="1000" i="1">
                              <a:solidFill>
                                <a:schemeClr val="tx1"/>
                              </a:solidFill>
                              <a:latin typeface="Cambria Math"/>
                            </a:rPr>
                            <m:t>×0.41</m:t>
                          </m:r>
                          <m:r>
                            <a:rPr lang="en-US" sz="1000">
                              <a:solidFill>
                                <a:schemeClr val="tx1"/>
                              </a:solidFill>
                              <a:latin typeface="Cambria Math"/>
                            </a:rPr>
                            <m:t> </m:t>
                          </m:r>
                          <m:r>
                            <a:rPr lang="en-US" sz="1000" i="1">
                              <a:solidFill>
                                <a:schemeClr val="tx1"/>
                              </a:solidFill>
                              <a:latin typeface="Cambria Math"/>
                            </a:rPr>
                            <m:t>+5</m:t>
                          </m:r>
                        </m:den>
                      </m:f>
                      <m:r>
                        <a:rPr lang="en-US" sz="1000" i="1">
                          <a:solidFill>
                            <a:schemeClr val="tx1"/>
                          </a:solidFill>
                          <a:latin typeface="Cambria Math"/>
                        </a:rPr>
                        <m:t>=0.35</m:t>
                      </m:r>
                    </m:oMath>
                  </m:oMathPara>
                </a14:m>
                <a:endParaRPr lang="en-US" sz="1000" dirty="0" smtClean="0">
                  <a:solidFill>
                    <a:schemeClr val="tx1"/>
                  </a:solidFill>
                </a:endParaRPr>
              </a:p>
              <a:p>
                <a:pPr>
                  <a:spcBef>
                    <a:spcPts val="600"/>
                  </a:spcBef>
                  <a:spcAft>
                    <a:spcPts val="0"/>
                  </a:spcAft>
                </a:pPr>
                <a14:m>
                  <m:oMathPara xmlns:m="http://schemas.openxmlformats.org/officeDocument/2006/math">
                    <m:oMathParaPr>
                      <m:jc m:val="left"/>
                    </m:oMathParaPr>
                    <m:oMath xmlns:m="http://schemas.openxmlformats.org/officeDocument/2006/math">
                      <m:sSub>
                        <m:sSubPr>
                          <m:ctrlPr>
                            <a:rPr lang="en-US" sz="1000" b="1" i="1" smtClean="0">
                              <a:solidFill>
                                <a:srgbClr val="7030A0"/>
                              </a:solidFill>
                              <a:latin typeface="Cambria Math" panose="02040503050406030204" pitchFamily="18" charset="0"/>
                            </a:rPr>
                          </m:ctrlPr>
                        </m:sSubPr>
                        <m:e>
                          <m:r>
                            <a:rPr lang="en-US" sz="1000" b="1" i="1" smtClean="0">
                              <a:solidFill>
                                <a:srgbClr val="7030A0"/>
                              </a:solidFill>
                              <a:latin typeface="Cambria Math"/>
                            </a:rPr>
                            <m:t>𝑹</m:t>
                          </m:r>
                        </m:e>
                        <m:sub>
                          <m:r>
                            <a:rPr lang="en-US" sz="1000" b="1" i="1" smtClean="0">
                              <a:solidFill>
                                <a:srgbClr val="7030A0"/>
                              </a:solidFill>
                              <a:latin typeface="Cambria Math"/>
                            </a:rPr>
                            <m:t>𝒑𝒆𝒓</m:t>
                          </m:r>
                          <m:sSub>
                            <m:sSubPr>
                              <m:ctrlPr>
                                <a:rPr lang="en-US" sz="1000" b="1" i="1" smtClean="0">
                                  <a:solidFill>
                                    <a:srgbClr val="7030A0"/>
                                  </a:solidFill>
                                  <a:latin typeface="Cambria Math" panose="02040503050406030204" pitchFamily="18" charset="0"/>
                                </a:rPr>
                              </m:ctrlPr>
                            </m:sSubPr>
                            <m:e>
                              <m:r>
                                <a:rPr lang="en-US" sz="1000" b="1" i="1" smtClean="0">
                                  <a:solidFill>
                                    <a:srgbClr val="7030A0"/>
                                  </a:solidFill>
                                  <a:latin typeface="Cambria Math"/>
                                </a:rPr>
                                <m:t>𝒇</m:t>
                              </m:r>
                            </m:e>
                            <m:sub>
                              <m:r>
                                <a:rPr lang="en-US" sz="1000" b="1" i="1" smtClean="0">
                                  <a:solidFill>
                                    <a:srgbClr val="7030A0"/>
                                  </a:solidFill>
                                  <a:latin typeface="Cambria Math"/>
                                </a:rPr>
                                <m:t>𝑨𝒅𝒋</m:t>
                              </m:r>
                              <m:r>
                                <a:rPr lang="en-US" sz="1000" b="1" i="1" smtClean="0">
                                  <a:solidFill>
                                    <a:srgbClr val="7030A0"/>
                                  </a:solidFill>
                                  <a:latin typeface="Cambria Math"/>
                                </a:rPr>
                                <m:t>.</m:t>
                              </m:r>
                              <m:r>
                                <a:rPr lang="en-US" sz="1000" b="1" i="1" smtClean="0">
                                  <a:solidFill>
                                    <a:srgbClr val="7030A0"/>
                                  </a:solidFill>
                                  <a:latin typeface="Cambria Math"/>
                                </a:rPr>
                                <m:t>𝒎𝒂𝒙</m:t>
                              </m:r>
                            </m:sub>
                          </m:sSub>
                        </m:sub>
                      </m:sSub>
                      <m:r>
                        <a:rPr lang="en-US" sz="1000" b="0" i="1" smtClean="0">
                          <a:solidFill>
                            <a:schemeClr val="tx1"/>
                          </a:solidFill>
                          <a:latin typeface="Cambria Math"/>
                        </a:rPr>
                        <m:t>=</m:t>
                      </m:r>
                      <m:rad>
                        <m:radPr>
                          <m:degHide m:val="on"/>
                          <m:ctrlPr>
                            <a:rPr lang="en-US" sz="1000" b="0" i="1" smtClean="0">
                              <a:solidFill>
                                <a:schemeClr val="tx1"/>
                              </a:solidFill>
                              <a:latin typeface="Cambria Math" panose="02040503050406030204" pitchFamily="18" charset="0"/>
                            </a:rPr>
                          </m:ctrlPr>
                        </m:radPr>
                        <m:deg/>
                        <m:e>
                          <m:r>
                            <a:rPr lang="en-US" sz="1000" b="0" i="1" smtClean="0">
                              <a:solidFill>
                                <a:schemeClr val="tx1"/>
                              </a:solidFill>
                              <a:latin typeface="Cambria Math"/>
                            </a:rPr>
                            <m:t>0.35</m:t>
                          </m:r>
                        </m:e>
                      </m:rad>
                      <m:r>
                        <a:rPr lang="en-US" sz="1000" b="0" i="1" smtClean="0">
                          <a:solidFill>
                            <a:schemeClr val="tx1"/>
                          </a:solidFill>
                          <a:latin typeface="Cambria Math"/>
                        </a:rPr>
                        <m:t>=</m:t>
                      </m:r>
                      <m:r>
                        <a:rPr lang="en-US" sz="1000" b="0" i="0" smtClean="0">
                          <a:solidFill>
                            <a:schemeClr val="tx1"/>
                          </a:solidFill>
                          <a:latin typeface="Cambria Math"/>
                        </a:rPr>
                        <m:t>0.59</m:t>
                      </m:r>
                    </m:oMath>
                  </m:oMathPara>
                </a14:m>
                <a:endParaRPr lang="en-US" sz="10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38600" y="1314452"/>
                <a:ext cx="4953000" cy="3693640"/>
              </a:xfrm>
              <a:prstGeom prst="rect">
                <a:avLst/>
              </a:prstGeom>
              <a:blipFill rotWithShape="1">
                <a:blip r:embed="rId3"/>
                <a:stretch>
                  <a:fillRect/>
                </a:stretch>
              </a:blipFill>
              <a:ln w="381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3296699954"/>
                  </p:ext>
                </p:extLst>
              </p:nvPr>
            </p:nvGraphicFramePr>
            <p:xfrm>
              <a:off x="228600" y="1828800"/>
              <a:ext cx="3383280" cy="830580"/>
            </p:xfrm>
            <a:graphic>
              <a:graphicData uri="http://schemas.openxmlformats.org/drawingml/2006/table">
                <a:tbl>
                  <a:tblPr firstRow="1" bandRow="1">
                    <a:tableStyleId>{5C22544A-7EE6-4342-B048-85BDC9FD1C3A}</a:tableStyleId>
                  </a:tblPr>
                  <a:tblGrid>
                    <a:gridCol w="609600"/>
                    <a:gridCol w="838200"/>
                    <a:gridCol w="990600"/>
                    <a:gridCol w="944880"/>
                  </a:tblGrid>
                  <a:tr h="236220">
                    <a:tc gridSpan="4">
                      <a:txBody>
                        <a:bodyPr/>
                        <a:lstStyle/>
                        <a:p>
                          <a:pPr algn="ctr"/>
                          <a:r>
                            <a:rPr lang="en-US" sz="1100" dirty="0" smtClean="0"/>
                            <a:t>Calibration Sample Size = 40</a:t>
                          </a:r>
                          <a:endParaRPr lang="en-US" sz="1100" dirty="0"/>
                        </a:p>
                      </a:txBody>
                      <a:tcPr marT="34290" marB="3429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900">
                    <a:tc>
                      <a:txBody>
                        <a:bodyPr/>
                        <a:lstStyle/>
                        <a:p>
                          <a:pPr algn="ctr"/>
                          <a:r>
                            <a:rPr lang="en-US" sz="900" b="1" dirty="0" smtClean="0">
                              <a:solidFill>
                                <a:schemeClr val="bg1"/>
                              </a:solidFill>
                            </a:rPr>
                            <a:t>Pareto</a:t>
                          </a:r>
                          <a:r>
                            <a:rPr lang="en-US" sz="900" b="1" baseline="0" dirty="0" smtClean="0">
                              <a:solidFill>
                                <a:schemeClr val="bg1"/>
                              </a:solidFill>
                            </a:rPr>
                            <a:t> </a:t>
                          </a:r>
                        </a:p>
                        <a:p>
                          <a:pPr algn="ctr"/>
                          <a:r>
                            <a:rPr lang="en-US" sz="900" b="1" baseline="0" dirty="0" smtClean="0">
                              <a:solidFill>
                                <a:schemeClr val="bg1"/>
                              </a:solidFill>
                            </a:rPr>
                            <a:t>Point</a:t>
                          </a:r>
                          <a:endParaRPr lang="en-US" sz="900" b="1" dirty="0">
                            <a:solidFill>
                              <a:schemeClr val="bg1"/>
                            </a:solidFill>
                          </a:endParaRPr>
                        </a:p>
                      </a:txBody>
                      <a:tcPr marT="34290" marB="34290" anchor="ctr">
                        <a:solidFill>
                          <a:schemeClr val="accent1"/>
                        </a:solidFill>
                      </a:tcP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𝑃</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𝑚𝑎𝑥</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𝑚𝑖𝑛</m:t>
                                        </m:r>
                                      </m:sub>
                                    </m:sSub>
                                  </m:sub>
                                </m:sSub>
                              </m:oMath>
                            </m:oMathPara>
                          </a14:m>
                          <a:endParaRPr lang="en-US" sz="1100" dirty="0"/>
                        </a:p>
                      </a:txBody>
                      <a:tcPr marT="34290" marB="34290" anchor="ctr"/>
                    </a:tc>
                  </a:tr>
                  <a:tr h="251460">
                    <a:tc>
                      <a:txBody>
                        <a:bodyPr/>
                        <a:lstStyle/>
                        <a:p>
                          <a:pPr algn="ctr"/>
                          <a:r>
                            <a:rPr lang="en-US" sz="1100" b="1" dirty="0" smtClean="0">
                              <a:solidFill>
                                <a:schemeClr val="bg1"/>
                              </a:solidFill>
                            </a:rPr>
                            <a:t>11</a:t>
                          </a:r>
                          <a:endParaRPr lang="en-US" sz="1100" b="1" dirty="0">
                            <a:solidFill>
                              <a:schemeClr val="bg1"/>
                            </a:solidFill>
                          </a:endParaRPr>
                        </a:p>
                      </a:txBody>
                      <a:tcPr marT="34290" marB="34290" anchor="ctr">
                        <a:solidFill>
                          <a:schemeClr val="accent1"/>
                        </a:solidFill>
                      </a:tcPr>
                    </a:tc>
                    <a:tc>
                      <a:txBody>
                        <a:bodyPr/>
                        <a:lstStyle/>
                        <a:p>
                          <a:pPr algn="ctr"/>
                          <a:r>
                            <a:rPr lang="en-US" sz="1200" dirty="0" smtClean="0"/>
                            <a:t>0.51</a:t>
                          </a:r>
                          <a:endParaRPr lang="en-US" sz="1200" dirty="0"/>
                        </a:p>
                      </a:txBody>
                      <a:tcPr marT="34290" marB="34290" anchor="ctr"/>
                    </a:tc>
                    <a:tc>
                      <a:txBody>
                        <a:bodyPr/>
                        <a:lstStyle/>
                        <a:p>
                          <a:pPr algn="ctr"/>
                          <a:r>
                            <a:rPr lang="en-US" sz="1200" dirty="0" smtClean="0"/>
                            <a:t>0.69</a:t>
                          </a:r>
                          <a:endParaRPr lang="en-US" sz="1200" dirty="0"/>
                        </a:p>
                      </a:txBody>
                      <a:tcPr marT="34290" marB="34290" anchor="ctr"/>
                    </a:tc>
                    <a:tc>
                      <a:txBody>
                        <a:bodyPr/>
                        <a:lstStyle/>
                        <a:p>
                          <a:pPr algn="ctr"/>
                          <a:r>
                            <a:rPr lang="en-US" sz="1200" dirty="0" smtClean="0"/>
                            <a:t>0.28</a:t>
                          </a:r>
                          <a:endParaRPr lang="en-US" sz="1200" dirty="0"/>
                        </a:p>
                      </a:txBody>
                      <a:tcPr marT="34290" marB="34290" anchor="ct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932509501"/>
                  </p:ext>
                </p:extLst>
              </p:nvPr>
            </p:nvGraphicFramePr>
            <p:xfrm>
              <a:off x="228600" y="2438400"/>
              <a:ext cx="3383280" cy="1097280"/>
            </p:xfrm>
            <a:graphic>
              <a:graphicData uri="http://schemas.openxmlformats.org/drawingml/2006/table">
                <a:tbl>
                  <a:tblPr firstRow="1" bandRow="1">
                    <a:tableStyleId>{5C22544A-7EE6-4342-B048-85BDC9FD1C3A}</a:tableStyleId>
                  </a:tblPr>
                  <a:tblGrid>
                    <a:gridCol w="609600"/>
                    <a:gridCol w="838200"/>
                    <a:gridCol w="990600"/>
                    <a:gridCol w="944880"/>
                  </a:tblGrid>
                  <a:tr h="304800">
                    <a:tc gridSpan="4">
                      <a:txBody>
                        <a:bodyPr/>
                        <a:lstStyle/>
                        <a:p>
                          <a:pPr algn="ctr"/>
                          <a:r>
                            <a:rPr lang="en-US" sz="1400" dirty="0" smtClean="0"/>
                            <a:t>Calibration Sample Size = 40</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57200">
                    <a:tc>
                      <a:txBody>
                        <a:bodyPr/>
                        <a:lstStyle/>
                        <a:p>
                          <a:pPr algn="ctr"/>
                          <a:r>
                            <a:rPr lang="en-US" sz="1200" b="1" dirty="0" smtClean="0">
                              <a:solidFill>
                                <a:schemeClr val="bg1"/>
                              </a:solidFill>
                            </a:rPr>
                            <a:t>Pareto</a:t>
                          </a:r>
                          <a:r>
                            <a:rPr lang="en-US" sz="1200" b="1" baseline="0" dirty="0" smtClean="0">
                              <a:solidFill>
                                <a:schemeClr val="bg1"/>
                              </a:solidFill>
                            </a:rPr>
                            <a:t> </a:t>
                          </a:r>
                        </a:p>
                        <a:p>
                          <a:pPr algn="ctr"/>
                          <a:r>
                            <a:rPr lang="en-US" sz="1200" b="1" baseline="0" dirty="0" smtClean="0">
                              <a:solidFill>
                                <a:schemeClr val="bg1"/>
                              </a:solidFill>
                            </a:rPr>
                            <a:t>Point</a:t>
                          </a:r>
                          <a:endParaRPr lang="en-US" sz="1200" b="1" dirty="0">
                            <a:solidFill>
                              <a:schemeClr val="bg1"/>
                            </a:solidFill>
                          </a:endParaRPr>
                        </a:p>
                      </a:txBody>
                      <a:tcPr anchor="ctr">
                        <a:solidFill>
                          <a:schemeClr val="accent1"/>
                        </a:solidFill>
                      </a:tcPr>
                    </a:tc>
                    <a:tc>
                      <a:txBody>
                        <a:bodyPr/>
                        <a:lstStyle/>
                        <a:p>
                          <a:endParaRPr lang="en-US"/>
                        </a:p>
                      </a:txBody>
                      <a:tcPr anchor="ctr">
                        <a:blipFill rotWithShape="1">
                          <a:blip r:embed="rId4"/>
                          <a:stretch>
                            <a:fillRect l="-73188" t="-68000" r="-229710" b="-90667"/>
                          </a:stretch>
                        </a:blipFill>
                      </a:tcPr>
                    </a:tc>
                    <a:tc>
                      <a:txBody>
                        <a:bodyPr/>
                        <a:lstStyle/>
                        <a:p>
                          <a:endParaRPr lang="en-US"/>
                        </a:p>
                      </a:txBody>
                      <a:tcPr anchor="ctr">
                        <a:blipFill rotWithShape="1">
                          <a:blip r:embed="rId4"/>
                          <a:stretch>
                            <a:fillRect l="-147531" t="-68000" r="-95679" b="-90667"/>
                          </a:stretch>
                        </a:blipFill>
                      </a:tcPr>
                    </a:tc>
                    <a:tc>
                      <a:txBody>
                        <a:bodyPr/>
                        <a:lstStyle/>
                        <a:p>
                          <a:endParaRPr lang="en-US"/>
                        </a:p>
                      </a:txBody>
                      <a:tcPr anchor="ctr">
                        <a:blipFill rotWithShape="1">
                          <a:blip r:embed="rId4"/>
                          <a:stretch>
                            <a:fillRect l="-258710" t="-68000" b="-90667"/>
                          </a:stretch>
                        </a:blipFill>
                      </a:tcPr>
                    </a:tc>
                  </a:tr>
                  <a:tr h="335280">
                    <a:tc>
                      <a:txBody>
                        <a:bodyPr/>
                        <a:lstStyle/>
                        <a:p>
                          <a:pPr algn="ctr"/>
                          <a:r>
                            <a:rPr lang="en-US" sz="1400" b="1" dirty="0" smtClean="0">
                              <a:solidFill>
                                <a:schemeClr val="bg1"/>
                              </a:solidFill>
                            </a:rPr>
                            <a:t>11</a:t>
                          </a:r>
                          <a:endParaRPr lang="en-US" sz="1400" b="1" dirty="0">
                            <a:solidFill>
                              <a:schemeClr val="bg1"/>
                            </a:solidFill>
                          </a:endParaRPr>
                        </a:p>
                      </a:txBody>
                      <a:tcPr anchor="ctr">
                        <a:solidFill>
                          <a:schemeClr val="accent1"/>
                        </a:solidFill>
                      </a:tcPr>
                    </a:tc>
                    <a:tc>
                      <a:txBody>
                        <a:bodyPr/>
                        <a:lstStyle/>
                        <a:p>
                          <a:pPr algn="ctr"/>
                          <a:r>
                            <a:rPr lang="en-US" sz="1600" dirty="0" smtClean="0"/>
                            <a:t>0.51</a:t>
                          </a:r>
                          <a:endParaRPr lang="en-US" sz="1600" dirty="0"/>
                        </a:p>
                      </a:txBody>
                      <a:tcPr anchor="ctr"/>
                    </a:tc>
                    <a:tc>
                      <a:txBody>
                        <a:bodyPr/>
                        <a:lstStyle/>
                        <a:p>
                          <a:pPr algn="ctr"/>
                          <a:r>
                            <a:rPr lang="en-US" sz="1600" dirty="0" smtClean="0"/>
                            <a:t>0.69</a:t>
                          </a:r>
                          <a:endParaRPr lang="en-US" sz="1600" dirty="0"/>
                        </a:p>
                      </a:txBody>
                      <a:tcPr anchor="ctr"/>
                    </a:tc>
                    <a:tc>
                      <a:txBody>
                        <a:bodyPr/>
                        <a:lstStyle/>
                        <a:p>
                          <a:pPr algn="ctr"/>
                          <a:r>
                            <a:rPr lang="en-US" sz="1600" dirty="0" smtClean="0"/>
                            <a:t>0.28</a:t>
                          </a:r>
                          <a:endParaRPr lang="en-US" sz="1600" dirty="0"/>
                        </a:p>
                      </a:txBody>
                      <a:tcPr anchor="ctr"/>
                    </a:tc>
                  </a:tr>
                </a:tbl>
              </a:graphicData>
            </a:graphic>
          </p:graphicFrame>
        </mc:Fallback>
      </mc:AlternateContent>
      <p:sp>
        <p:nvSpPr>
          <p:cNvPr id="3" name="Slide Number Placeholder 2"/>
          <p:cNvSpPr>
            <a:spLocks noGrp="1"/>
          </p:cNvSpPr>
          <p:nvPr>
            <p:ph type="sldNum" idx="10"/>
          </p:nvPr>
        </p:nvSpPr>
        <p:spPr/>
        <p:txBody>
          <a:bodyPr/>
          <a:lstStyle/>
          <a:p>
            <a:pPr algn="r"/>
            <a:fld id="{86430713-ACC4-423C-A6F9-55D81A3BFA1E}" type="slidenum">
              <a:rPr lang="en-US" altLang="en-US" sz="1400" smtClean="0"/>
              <a:pPr algn="r"/>
              <a:t>66</a:t>
            </a:fld>
            <a:endParaRPr lang="en-US" altLang="en-US" dirty="0"/>
          </a:p>
        </p:txBody>
      </p:sp>
      <p:pic>
        <p:nvPicPr>
          <p:cNvPr id="11" name="Picture 4" descr="Z:\home\chelsea\Desktop\Research\Pareto\Shrinkage_Formula\check_shrinkage_formula_01-17\try_shrinkage_formula_OLS\Writing\example_plot_006.png"/>
          <p:cNvPicPr>
            <a:picLocks noChangeAspect="1" noChangeArrowheads="1"/>
          </p:cNvPicPr>
          <p:nvPr/>
        </p:nvPicPr>
        <p:blipFill rotWithShape="1">
          <a:blip r:embed="rId5">
            <a:extLst>
              <a:ext uri="{28A0092B-C50C-407E-A947-70E740481C1C}">
                <a14:useLocalDpi xmlns:a14="http://schemas.microsoft.com/office/drawing/2010/main" val="0"/>
              </a:ext>
            </a:extLst>
          </a:blip>
          <a:srcRect l="16413" t="18503" r="17011" b="18006"/>
          <a:stretch/>
        </p:blipFill>
        <p:spPr bwMode="auto">
          <a:xfrm>
            <a:off x="152400" y="2800350"/>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9046" y="3314700"/>
            <a:ext cx="596638" cy="369332"/>
          </a:xfrm>
          <a:prstGeom prst="rect">
            <a:avLst/>
          </a:prstGeom>
          <a:solidFill>
            <a:srgbClr val="FFC000"/>
          </a:solidFill>
        </p:spPr>
        <p:txBody>
          <a:bodyPr wrap="none" rtlCol="0">
            <a:spAutoFit/>
          </a:bodyPr>
          <a:lstStyle/>
          <a:p>
            <a:r>
              <a:rPr lang="en-US" b="1" dirty="0" smtClean="0"/>
              <a:t>0.51</a:t>
            </a:r>
            <a:endParaRPr lang="en-US" b="1" dirty="0"/>
          </a:p>
        </p:txBody>
      </p:sp>
      <p:sp>
        <p:nvSpPr>
          <p:cNvPr id="12" name="TextBox 11"/>
          <p:cNvSpPr txBox="1"/>
          <p:nvPr/>
        </p:nvSpPr>
        <p:spPr>
          <a:xfrm>
            <a:off x="1505646" y="2800350"/>
            <a:ext cx="596638" cy="369332"/>
          </a:xfrm>
          <a:prstGeom prst="rect">
            <a:avLst/>
          </a:prstGeom>
          <a:solidFill>
            <a:srgbClr val="0099FF"/>
          </a:solidFill>
        </p:spPr>
        <p:txBody>
          <a:bodyPr wrap="none" rtlCol="0">
            <a:spAutoFit/>
          </a:bodyPr>
          <a:lstStyle/>
          <a:p>
            <a:r>
              <a:rPr lang="en-US" b="1" dirty="0" smtClean="0"/>
              <a:t>0.69</a:t>
            </a:r>
            <a:endParaRPr lang="en-US" b="1" dirty="0"/>
          </a:p>
        </p:txBody>
      </p:sp>
      <p:sp>
        <p:nvSpPr>
          <p:cNvPr id="13" name="TextBox 12"/>
          <p:cNvSpPr txBox="1"/>
          <p:nvPr/>
        </p:nvSpPr>
        <p:spPr>
          <a:xfrm>
            <a:off x="3048000" y="4114800"/>
            <a:ext cx="596638" cy="369332"/>
          </a:xfrm>
          <a:prstGeom prst="rect">
            <a:avLst/>
          </a:prstGeom>
          <a:solidFill>
            <a:srgbClr val="92D050"/>
          </a:solidFill>
        </p:spPr>
        <p:txBody>
          <a:bodyPr wrap="none" rtlCol="0">
            <a:spAutoFit/>
          </a:bodyPr>
          <a:lstStyle/>
          <a:p>
            <a:r>
              <a:rPr lang="en-US" b="1" dirty="0" smtClean="0"/>
              <a:t>0.28</a:t>
            </a:r>
            <a:endParaRPr lang="en-US" b="1" dirty="0"/>
          </a:p>
        </p:txBody>
      </p:sp>
    </p:spTree>
    <p:extLst>
      <p:ext uri="{BB962C8B-B14F-4D97-AF65-F5344CB8AC3E}">
        <p14:creationId xmlns:p14="http://schemas.microsoft.com/office/powerpoint/2010/main" val="749130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a:xfrm>
            <a:off x="457204" y="205980"/>
            <a:ext cx="8226425" cy="588169"/>
          </a:xfrm>
        </p:spPr>
        <p:txBody>
          <a:bodyPr/>
          <a:lstStyle/>
          <a:p>
            <a:r>
              <a:rPr lang="en-US" altLang="en-US" sz="3200" smtClean="0">
                <a:solidFill>
                  <a:srgbClr val="002060"/>
                </a:solidFill>
                <a:latin typeface="Georgia" pitchFamily="18" charset="0"/>
              </a:rPr>
              <a:t>Pareto-Optimal Shrinkage Formula: Example</a:t>
            </a:r>
          </a:p>
        </p:txBody>
      </p:sp>
      <p:sp>
        <p:nvSpPr>
          <p:cNvPr id="16" name="Oval 2"/>
          <p:cNvSpPr>
            <a:spLocks noChangeArrowheads="1"/>
          </p:cNvSpPr>
          <p:nvPr/>
        </p:nvSpPr>
        <p:spPr bwMode="auto">
          <a:xfrm>
            <a:off x="1905004" y="3390901"/>
            <a:ext cx="290513" cy="20955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pPr>
            <a:endParaRPr lang="en-US" altLang="en-US" sz="2400">
              <a:solidFill>
                <a:schemeClr val="tx1"/>
              </a:solidFill>
              <a:latin typeface="Arial" charset="0"/>
              <a:ea typeface="MS PGothic" pitchFamily="34" charset="-128"/>
            </a:endParaRPr>
          </a:p>
        </p:txBody>
      </p:sp>
      <p:sp>
        <p:nvSpPr>
          <p:cNvPr id="17" name="TextBox 16"/>
          <p:cNvSpPr txBox="1"/>
          <p:nvPr/>
        </p:nvSpPr>
        <p:spPr>
          <a:xfrm>
            <a:off x="228600" y="1333501"/>
            <a:ext cx="3352800" cy="523220"/>
          </a:xfrm>
          <a:prstGeom prst="rect">
            <a:avLst/>
          </a:prstGeom>
          <a:solidFill>
            <a:schemeClr val="accent5">
              <a:lumMod val="60000"/>
              <a:lumOff val="40000"/>
            </a:schemeClr>
          </a:solidFill>
          <a:ln>
            <a:solidFill>
              <a:schemeClr val="bg1"/>
            </a:solidFill>
          </a:ln>
        </p:spPr>
        <p:txBody>
          <a:bodyPr wrap="square">
            <a:spAutoFit/>
          </a:bodyPr>
          <a:lstStyle/>
          <a:p>
            <a:pPr eaLnBrk="1" hangingPunct="1">
              <a:buClr>
                <a:srgbClr val="000000"/>
              </a:buClr>
              <a:buSzPct val="100000"/>
              <a:buFont typeface="Times New Roman" panose="02020603050405020304" pitchFamily="18" charset="0"/>
              <a:buNone/>
              <a:defRPr/>
            </a:pPr>
            <a:r>
              <a:rPr lang="en-US" sz="1400" dirty="0">
                <a:solidFill>
                  <a:schemeClr val="tx1"/>
                </a:solidFill>
                <a:ea typeface="+mn-ea"/>
                <a:cs typeface="+mn-cs"/>
              </a:rPr>
              <a:t>Calibration Sample Size (N) = 40</a:t>
            </a:r>
          </a:p>
          <a:p>
            <a:pPr eaLnBrk="1" hangingPunct="1">
              <a:buClr>
                <a:srgbClr val="000000"/>
              </a:buClr>
              <a:buSzPct val="100000"/>
              <a:buFont typeface="Times New Roman" panose="02020603050405020304" pitchFamily="18" charset="0"/>
              <a:buNone/>
              <a:defRPr/>
            </a:pPr>
            <a:r>
              <a:rPr lang="en-US" sz="1400" dirty="0">
                <a:solidFill>
                  <a:schemeClr val="tx1"/>
                </a:solidFill>
                <a:ea typeface="+mn-ea"/>
                <a:cs typeface="+mn-cs"/>
              </a:rPr>
              <a:t>Number of Predictors (k) = 5 </a:t>
            </a:r>
          </a:p>
        </p:txBody>
      </p:sp>
      <p:sp>
        <p:nvSpPr>
          <p:cNvPr id="18" name="TextBox 17"/>
          <p:cNvSpPr txBox="1"/>
          <p:nvPr/>
        </p:nvSpPr>
        <p:spPr>
          <a:xfrm>
            <a:off x="228600" y="971550"/>
            <a:ext cx="3352800"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CONDITIONS</a:t>
            </a:r>
          </a:p>
        </p:txBody>
      </p:sp>
      <p:sp>
        <p:nvSpPr>
          <p:cNvPr id="19" name="TextBox 18"/>
          <p:cNvSpPr txBox="1"/>
          <p:nvPr/>
        </p:nvSpPr>
        <p:spPr>
          <a:xfrm>
            <a:off x="4191004" y="971550"/>
            <a:ext cx="4492625"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SHRINKAGE FORMULA: STEP 2</a:t>
            </a:r>
          </a:p>
        </p:txBody>
      </p:sp>
      <mc:AlternateContent xmlns:mc="http://schemas.openxmlformats.org/markup-compatibility/2006" xmlns:a14="http://schemas.microsoft.com/office/drawing/2010/main">
        <mc:Choice Requires="a14">
          <p:sp>
            <p:nvSpPr>
              <p:cNvPr id="21" name="TextBox 20"/>
              <p:cNvSpPr txBox="1"/>
              <p:nvPr/>
            </p:nvSpPr>
            <p:spPr>
              <a:xfrm>
                <a:off x="4038600" y="1314452"/>
                <a:ext cx="4953000" cy="3693640"/>
              </a:xfrm>
              <a:prstGeom prst="rect">
                <a:avLst/>
              </a:prstGeom>
              <a:solidFill>
                <a:schemeClr val="bg1"/>
              </a:solidFill>
              <a:ln w="38100">
                <a:solidFill>
                  <a:srgbClr val="FFC000"/>
                </a:solidFill>
              </a:ln>
            </p:spPr>
            <p:txBody>
              <a:bodyPr wrap="square" rtlCol="0">
                <a:spAutoFit/>
              </a:bodyPr>
              <a:lstStyle/>
              <a:p>
                <a:pPr algn="ctr">
                  <a:lnSpc>
                    <a:spcPct val="150000"/>
                  </a:lnSpc>
                  <a:spcBef>
                    <a:spcPts val="600"/>
                  </a:spcBef>
                  <a:spcAft>
                    <a:spcPts val="0"/>
                  </a:spcAft>
                </a:pPr>
                <a:r>
                  <a:rPr lang="en-US" sz="1000" b="1" i="1" dirty="0" smtClean="0">
                    <a:solidFill>
                      <a:srgbClr val="FF9900"/>
                    </a:solidFill>
                    <a:latin typeface="Georgia" pitchFamily="18" charset="0"/>
                  </a:rPr>
                  <a:t>Olkin &amp; Pratt formula</a:t>
                </a:r>
              </a:p>
              <a:p>
                <a:pPr algn="ctr"/>
                <a14:m>
                  <m:oMathPara xmlns:m="http://schemas.openxmlformats.org/officeDocument/2006/math">
                    <m:oMathParaPr>
                      <m:jc m:val="left"/>
                    </m:oMathParaPr>
                    <m:oMath xmlns:m="http://schemas.openxmlformats.org/officeDocument/2006/math">
                      <m:sSubSup>
                        <m:sSubSupPr>
                          <m:ctrlPr>
                            <a:rPr lang="en-US" sz="1000" i="1" smtClean="0">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𝑁</m:t>
                          </m:r>
                          <m:r>
                            <a:rPr lang="en-US" sz="1000" i="1">
                              <a:solidFill>
                                <a:schemeClr val="tx1"/>
                              </a:solidFill>
                              <a:latin typeface="Cambria Math"/>
                            </a:rPr>
                            <m:t>−3</m:t>
                          </m:r>
                        </m:num>
                        <m:den>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den>
                      </m:f>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smtClean="0">
                                  <a:solidFill>
                                    <a:srgbClr val="0070C0"/>
                                  </a:solidFill>
                                  <a:latin typeface="Cambria Math"/>
                                </a:rPr>
                                <m:t>𝟐</m:t>
                              </m:r>
                            </m:sup>
                          </m:sSubSup>
                        </m:e>
                      </m:d>
                      <m:r>
                        <a:rPr lang="en-US" sz="1000">
                          <a:solidFill>
                            <a:schemeClr val="tx1"/>
                          </a:solidFill>
                          <a:latin typeface="Cambria Math"/>
                        </a:rPr>
                        <m:t>×</m:t>
                      </m:r>
                      <m:d>
                        <m:dPr>
                          <m:begChr m:val="["/>
                          <m:endChr m:val="]"/>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2</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a:solidFill>
                                            <a:srgbClr val="0070C0"/>
                                          </a:solidFill>
                                          <a:latin typeface="Cambria Math"/>
                                        </a:rPr>
                                        <m:t>𝟐</m:t>
                                      </m:r>
                                    </m:sup>
                                  </m:sSubSup>
                                </m:e>
                              </m:d>
                            </m:num>
                            <m:den>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8</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bSup>
                                        <m:sSubSupPr>
                                          <m:ctrlPr>
                                            <a:rPr lang="en-US" sz="1000" b="1" i="1" smtClean="0">
                                              <a:solidFill>
                                                <a:srgbClr val="0070C0"/>
                                              </a:solidFill>
                                              <a:latin typeface="Cambria Math" panose="02040503050406030204" pitchFamily="18" charset="0"/>
                                            </a:rPr>
                                          </m:ctrlPr>
                                        </m:sSubSupPr>
                                        <m:e>
                                          <m:r>
                                            <a:rPr lang="en-US" sz="1000" b="1" i="1">
                                              <a:solidFill>
                                                <a:srgbClr val="0070C0"/>
                                              </a:solidFill>
                                              <a:latin typeface="Cambria Math"/>
                                            </a:rPr>
                                            <m:t>𝑹</m:t>
                                          </m:r>
                                        </m:e>
                                        <m:sub>
                                          <m:r>
                                            <a:rPr lang="en-US" sz="1000" b="1" i="1">
                                              <a:solidFill>
                                                <a:srgbClr val="0070C0"/>
                                              </a:solidFill>
                                              <a:latin typeface="Cambria Math"/>
                                            </a:rPr>
                                            <m:t>𝒑𝒆𝒓</m:t>
                                          </m:r>
                                          <m:sSub>
                                            <m:sSubPr>
                                              <m:ctrlPr>
                                                <a:rPr lang="en-US" sz="1000" b="1" i="1">
                                                  <a:solidFill>
                                                    <a:srgbClr val="0070C0"/>
                                                  </a:solidFill>
                                                  <a:latin typeface="Cambria Math" panose="02040503050406030204" pitchFamily="18" charset="0"/>
                                                </a:rPr>
                                              </m:ctrlPr>
                                            </m:sSubPr>
                                            <m:e>
                                              <m:r>
                                                <a:rPr lang="en-US" sz="1000" b="1" i="1">
                                                  <a:solidFill>
                                                    <a:srgbClr val="0070C0"/>
                                                  </a:solidFill>
                                                  <a:latin typeface="Cambria Math"/>
                                                </a:rPr>
                                                <m:t>𝒇</m:t>
                                              </m:r>
                                            </m:e>
                                            <m:sub>
                                              <m:r>
                                                <a:rPr lang="en-US" sz="1000" b="1" i="1">
                                                  <a:solidFill>
                                                    <a:srgbClr val="0070C0"/>
                                                  </a:solidFill>
                                                  <a:latin typeface="Cambria Math"/>
                                                </a:rPr>
                                                <m:t>𝑪𝒂𝒍</m:t>
                                              </m:r>
                                              <m:r>
                                                <a:rPr lang="en-US" sz="1000" b="1" i="1">
                                                  <a:solidFill>
                                                    <a:srgbClr val="0070C0"/>
                                                  </a:solidFill>
                                                  <a:latin typeface="Cambria Math"/>
                                                </a:rPr>
                                                <m:t>.</m:t>
                                              </m:r>
                                              <m:r>
                                                <a:rPr lang="en-US" sz="1000" b="1" i="1">
                                                  <a:solidFill>
                                                    <a:srgbClr val="0070C0"/>
                                                  </a:solidFill>
                                                  <a:latin typeface="Cambria Math"/>
                                                </a:rPr>
                                                <m:t>𝒎𝒂𝒙</m:t>
                                              </m:r>
                                            </m:sub>
                                          </m:sSub>
                                        </m:sub>
                                        <m:sup>
                                          <m:r>
                                            <a:rPr lang="en-US" sz="1000" b="1" i="1">
                                              <a:solidFill>
                                                <a:srgbClr val="0070C0"/>
                                              </a:solidFill>
                                              <a:latin typeface="Cambria Math"/>
                                            </a:rPr>
                                            <m:t>𝟐</m:t>
                                          </m:r>
                                        </m:sup>
                                      </m:sSubSup>
                                    </m:e>
                                  </m:d>
                                </m:e>
                                <m:sup>
                                  <m:r>
                                    <a:rPr lang="en-US" sz="1000" i="1">
                                      <a:solidFill>
                                        <a:schemeClr val="tx1"/>
                                      </a:solidFill>
                                      <a:latin typeface="Cambria Math"/>
                                    </a:rPr>
                                    <m:t>2</m:t>
                                  </m:r>
                                </m:sup>
                              </m:sSup>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−1</m:t>
                                  </m:r>
                                </m:e>
                              </m:d>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den>
                          </m:f>
                        </m:e>
                      </m:d>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40−3</m:t>
                          </m:r>
                        </m:num>
                        <m:den>
                          <m:r>
                            <a:rPr lang="en-US" sz="1000" i="1">
                              <a:solidFill>
                                <a:schemeClr val="tx1"/>
                              </a:solidFill>
                              <a:latin typeface="Cambria Math"/>
                            </a:rPr>
                            <m:t>40−5−1</m:t>
                          </m:r>
                        </m:den>
                      </m:f>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r>
                        <a:rPr lang="en-US" sz="1000">
                          <a:solidFill>
                            <a:schemeClr val="tx1"/>
                          </a:solidFill>
                          <a:latin typeface="Cambria Math"/>
                        </a:rPr>
                        <m:t>×</m:t>
                      </m:r>
                      <m:d>
                        <m:dPr>
                          <m:begChr m:val="["/>
                          <m:endChr m:val="]"/>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2</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num>
                            <m:den>
                              <m:r>
                                <a:rPr lang="en-US" sz="1000" i="1">
                                  <a:solidFill>
                                    <a:schemeClr val="tx1"/>
                                  </a:solidFill>
                                  <a:latin typeface="Cambria Math"/>
                                </a:rPr>
                                <m:t>40−5+1</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r>
                                <a:rPr lang="en-US" sz="1000" i="1">
                                  <a:solidFill>
                                    <a:schemeClr val="tx1"/>
                                  </a:solidFill>
                                  <a:latin typeface="Cambria Math"/>
                                </a:rPr>
                                <m:t>8</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1−</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0.69</m:t>
                                              </m:r>
                                            </m:e>
                                          </m:d>
                                        </m:e>
                                        <m:sup>
                                          <m:r>
                                            <a:rPr lang="en-US" sz="1000" i="1">
                                              <a:solidFill>
                                                <a:schemeClr val="tx1"/>
                                              </a:solidFill>
                                              <a:latin typeface="Cambria Math"/>
                                            </a:rPr>
                                            <m:t>2</m:t>
                                          </m:r>
                                        </m:sup>
                                      </m:sSup>
                                    </m:e>
                                  </m:d>
                                </m:e>
                                <m:sup>
                                  <m:r>
                                    <a:rPr lang="en-US" sz="1000" i="1">
                                      <a:solidFill>
                                        <a:schemeClr val="tx1"/>
                                      </a:solidFill>
                                      <a:latin typeface="Cambria Math"/>
                                    </a:rPr>
                                    <m:t>2</m:t>
                                  </m:r>
                                </m:sup>
                              </m:sSup>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40−5−1</m:t>
                                  </m:r>
                                </m:e>
                              </m:d>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40−5+3</m:t>
                                  </m:r>
                                </m:e>
                              </m:d>
                            </m:den>
                          </m:f>
                        </m:e>
                      </m:d>
                      <m:r>
                        <a:rPr lang="en-US" sz="1000" i="1">
                          <a:solidFill>
                            <a:schemeClr val="tx1"/>
                          </a:solidFill>
                          <a:latin typeface="Cambria Math"/>
                        </a:rPr>
                        <m:t>=0.41</m:t>
                      </m:r>
                    </m:oMath>
                  </m:oMathPara>
                </a14:m>
                <a:endParaRPr lang="en-US" sz="1000" dirty="0" smtClean="0">
                  <a:solidFill>
                    <a:schemeClr val="tx1"/>
                  </a:solidFill>
                </a:endParaRPr>
              </a:p>
              <a:p>
                <a:pPr algn="ctr">
                  <a:spcBef>
                    <a:spcPts val="1200"/>
                  </a:spcBef>
                  <a:spcAft>
                    <a:spcPts val="600"/>
                  </a:spcAft>
                </a:pPr>
                <a:r>
                  <a:rPr lang="en-US" sz="1000" b="1" i="1" dirty="0" smtClean="0">
                    <a:solidFill>
                      <a:srgbClr val="FF9900"/>
                    </a:solidFill>
                    <a:latin typeface="Georgia" pitchFamily="18" charset="0"/>
                  </a:rPr>
                  <a:t>Browne formula</a:t>
                </a:r>
              </a:p>
              <a:p>
                <a:pPr algn="ctr">
                  <a:spcAft>
                    <a:spcPts val="1200"/>
                  </a:spcAft>
                </a:pPr>
                <a14:m>
                  <m:oMathPara xmlns:m="http://schemas.openxmlformats.org/officeDocument/2006/math">
                    <m:oMathParaPr>
                      <m:jc m:val="left"/>
                    </m:oMathParaPr>
                    <m:oMath xmlns:m="http://schemas.openxmlformats.org/officeDocument/2006/math">
                      <m:sSubSup>
                        <m:sSubSupPr>
                          <m:ctrlPr>
                            <a:rPr lang="en-US" sz="1000" i="1" smtClean="0">
                              <a:solidFill>
                                <a:schemeClr val="tx1"/>
                              </a:solidFill>
                              <a:latin typeface="Cambria Math" panose="02040503050406030204" pitchFamily="18" charset="0"/>
                            </a:rPr>
                          </m:ctrlPr>
                        </m:sSubSupPr>
                        <m:e>
                          <m:r>
                            <a:rPr lang="en-US" sz="1000" i="1">
                              <a:solidFill>
                                <a:schemeClr val="tx1"/>
                              </a:solidFill>
                              <a:latin typeface="Cambria Math"/>
                            </a:rPr>
                            <m:t>𝑅</m:t>
                          </m:r>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a:rPr>
                                <m:t>×</m:t>
                              </m:r>
                              <m:d>
                                <m:dPr>
                                  <m:ctrlPr>
                                    <a:rPr lang="en-US" sz="1000" i="1">
                                      <a:solidFill>
                                        <a:schemeClr val="tx1"/>
                                      </a:solidFill>
                                      <a:latin typeface="Cambria Math" panose="02040503050406030204" pitchFamily="18" charset="0"/>
                                    </a:rPr>
                                  </m:ctrlPr>
                                </m:dPr>
                                <m:e>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−2</m:t>
                              </m:r>
                              <m:r>
                                <a:rPr lang="en-US" sz="1000" i="1">
                                  <a:solidFill>
                                    <a:schemeClr val="tx1"/>
                                  </a:solidFill>
                                  <a:latin typeface="Cambria Math"/>
                                </a:rPr>
                                <m:t>𝑘</m:t>
                              </m:r>
                              <m:r>
                                <a:rPr lang="en-US" sz="1000" i="1">
                                  <a:solidFill>
                                    <a:schemeClr val="tx1"/>
                                  </a:solidFill>
                                  <a:latin typeface="Cambria Math"/>
                                </a:rPr>
                                <m:t>−2</m:t>
                              </m:r>
                            </m:e>
                          </m:d>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r>
                            <a:rPr lang="en-US" sz="1000" i="1">
                              <a:solidFill>
                                <a:schemeClr val="tx1"/>
                              </a:solidFill>
                              <a:latin typeface="Cambria Math"/>
                            </a:rPr>
                            <m:t>+</m:t>
                          </m:r>
                          <m:r>
                            <a:rPr lang="en-US" sz="1000" i="1">
                              <a:solidFill>
                                <a:schemeClr val="tx1"/>
                              </a:solidFill>
                              <a:latin typeface="Cambria Math"/>
                            </a:rPr>
                            <m:t>𝑘</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m:t>
                              </m:r>
                              <m:r>
                                <a:rPr lang="en-US" sz="1000" i="1">
                                  <a:solidFill>
                                    <a:schemeClr val="tx1"/>
                                  </a:solidFill>
                                  <a:latin typeface="Cambria Math"/>
                                </a:rPr>
                                <m:t>𝑘</m:t>
                              </m:r>
                              <m:r>
                                <a:rPr lang="en-US" sz="1000" i="1">
                                  <a:solidFill>
                                    <a:schemeClr val="tx1"/>
                                  </a:solidFill>
                                  <a:latin typeface="Cambria Math"/>
                                </a:rPr>
                                <m:t>−3</m:t>
                              </m:r>
                            </m:e>
                          </m:d>
                          <m:r>
                            <a:rPr lang="en-US" sz="1000" i="1">
                              <a:solidFill>
                                <a:schemeClr val="tx1"/>
                              </a:solidFill>
                              <a:latin typeface="Cambria Math"/>
                            </a:rPr>
                            <m:t>×</m:t>
                          </m:r>
                          <m:sSup>
                            <m:sSupPr>
                              <m:ctrlPr>
                                <a:rPr lang="en-US" sz="1000" i="1">
                                  <a:solidFill>
                                    <a:schemeClr val="tx1"/>
                                  </a:solidFill>
                                  <a:latin typeface="Cambria Math" panose="02040503050406030204" pitchFamily="18" charset="0"/>
                                </a:rPr>
                              </m:ctrlPr>
                            </m:sSupPr>
                            <m:e>
                              <m:d>
                                <m:dPr>
                                  <m:ctrlPr>
                                    <a:rPr lang="en-US" sz="1000" i="1">
                                      <a:solidFill>
                                        <a:schemeClr val="tx1"/>
                                      </a:solidFill>
                                      <a:latin typeface="Cambria Math" panose="02040503050406030204" pitchFamily="18" charset="0"/>
                                    </a:rPr>
                                  </m:ctrlPr>
                                </m:dPr>
                                <m:e>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m:t>
                          </m:r>
                          <m:sSubSup>
                            <m:sSubSupPr>
                              <m:ctrlPr>
                                <a:rPr lang="en-US" sz="1000" i="1">
                                  <a:solidFill>
                                    <a:schemeClr val="tx1"/>
                                  </a:solidFill>
                                  <a:latin typeface="Cambria Math" panose="02040503050406030204" pitchFamily="18" charset="0"/>
                                </a:rPr>
                              </m:ctrlPr>
                            </m:sSubSupPr>
                            <m:e>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𝑁</m:t>
                              </m:r>
                              <m:r>
                                <a:rPr lang="en-US" sz="1000" i="1">
                                  <a:solidFill>
                                    <a:schemeClr val="tx1"/>
                                  </a:solidFill>
                                  <a:latin typeface="Cambria Math"/>
                                </a:rPr>
                                <m:t>−2</m:t>
                              </m:r>
                              <m:r>
                                <a:rPr lang="en-US" sz="1000" i="1">
                                  <a:solidFill>
                                    <a:schemeClr val="tx1"/>
                                  </a:solidFill>
                                  <a:latin typeface="Cambria Math"/>
                                </a:rPr>
                                <m:t>𝑘</m:t>
                              </m:r>
                              <m:r>
                                <a:rPr lang="en-US" sz="1000" i="1">
                                  <a:solidFill>
                                    <a:schemeClr val="tx1"/>
                                  </a:solidFill>
                                  <a:latin typeface="Cambria Math"/>
                                </a:rPr>
                                <m:t>−2</m:t>
                              </m:r>
                            </m:e>
                          </m:d>
                          <m:sSubSup>
                            <m:sSubSupPr>
                              <m:ctrlPr>
                                <a:rPr lang="en-US" sz="1000" i="1">
                                  <a:solidFill>
                                    <a:schemeClr val="tx1"/>
                                  </a:solidFill>
                                  <a:latin typeface="Cambria Math" panose="02040503050406030204" pitchFamily="18" charset="0"/>
                                </a:rPr>
                              </m:ctrlPr>
                            </m:sSubSupPr>
                            <m:e>
                              <m:r>
                                <a:rPr lang="en-US" sz="1000" i="1">
                                  <a:solidFill>
                                    <a:schemeClr val="tx1"/>
                                  </a:solidFill>
                                  <a:latin typeface="Cambria Math"/>
                                </a:rPr>
                                <m:t>×</m:t>
                              </m:r>
                              <m:acc>
                                <m:accPr>
                                  <m:chr m:val="̂"/>
                                  <m:ctrlPr>
                                    <a:rPr lang="en-US" sz="1000" i="1">
                                      <a:solidFill>
                                        <a:schemeClr val="tx1"/>
                                      </a:solidFill>
                                      <a:latin typeface="Cambria Math" panose="02040503050406030204" pitchFamily="18" charset="0"/>
                                    </a:rPr>
                                  </m:ctrlPr>
                                </m:accPr>
                                <m:e>
                                  <m:r>
                                    <a:rPr lang="en-US" sz="1000" i="1">
                                      <a:solidFill>
                                        <a:schemeClr val="tx1"/>
                                      </a:solidFill>
                                      <a:latin typeface="Cambria Math"/>
                                    </a:rPr>
                                    <m:t>𝑅</m:t>
                                  </m:r>
                                </m:e>
                              </m:acc>
                            </m:e>
                            <m:sub>
                              <m:r>
                                <a:rPr lang="en-US" sz="1000" i="1">
                                  <a:solidFill>
                                    <a:schemeClr val="tx1"/>
                                  </a:solidFill>
                                  <a:latin typeface="Cambria Math"/>
                                </a:rPr>
                                <m:t>𝑝𝑒𝑟</m:t>
                              </m:r>
                              <m:sSub>
                                <m:sSubPr>
                                  <m:ctrlPr>
                                    <a:rPr lang="en-US" sz="1000" i="1">
                                      <a:solidFill>
                                        <a:schemeClr val="tx1"/>
                                      </a:solidFill>
                                      <a:latin typeface="Cambria Math" panose="02040503050406030204" pitchFamily="18" charset="0"/>
                                    </a:rPr>
                                  </m:ctrlPr>
                                </m:sSubPr>
                                <m:e>
                                  <m:r>
                                    <a:rPr lang="en-US" sz="1000" i="1">
                                      <a:solidFill>
                                        <a:schemeClr val="tx1"/>
                                      </a:solidFill>
                                      <a:latin typeface="Cambria Math"/>
                                    </a:rPr>
                                    <m:t>𝑓</m:t>
                                  </m:r>
                                </m:e>
                                <m:sub>
                                  <m:r>
                                    <a:rPr lang="en-US" sz="1000" i="1">
                                      <a:solidFill>
                                        <a:schemeClr val="tx1"/>
                                      </a:solidFill>
                                      <a:latin typeface="Cambria Math"/>
                                    </a:rPr>
                                    <m:t>𝐴𝑑𝑗</m:t>
                                  </m:r>
                                  <m:r>
                                    <a:rPr lang="en-US" sz="1000" i="1">
                                      <a:solidFill>
                                        <a:schemeClr val="tx1"/>
                                      </a:solidFill>
                                      <a:latin typeface="Cambria Math"/>
                                    </a:rPr>
                                    <m:t>.</m:t>
                                  </m:r>
                                  <m:r>
                                    <a:rPr lang="en-US" sz="1000" i="1">
                                      <a:solidFill>
                                        <a:schemeClr val="tx1"/>
                                      </a:solidFill>
                                      <a:latin typeface="Cambria Math"/>
                                    </a:rPr>
                                    <m:t>𝑚𝑎𝑥</m:t>
                                  </m:r>
                                </m:sub>
                              </m:sSub>
                            </m:sub>
                            <m:sup>
                              <m:r>
                                <a:rPr lang="en-US" sz="1000" i="1">
                                  <a:solidFill>
                                    <a:schemeClr val="tx1"/>
                                  </a:solidFill>
                                  <a:latin typeface="Cambria Math"/>
                                </a:rPr>
                                <m:t>2</m:t>
                              </m:r>
                            </m:sup>
                          </m:sSubSup>
                          <m:r>
                            <a:rPr lang="en-US" sz="1000">
                              <a:solidFill>
                                <a:schemeClr val="tx1"/>
                              </a:solidFill>
                              <a:latin typeface="Cambria Math"/>
                            </a:rPr>
                            <m:t> </m:t>
                          </m:r>
                          <m:r>
                            <a:rPr lang="en-US" sz="1000" i="1">
                              <a:solidFill>
                                <a:schemeClr val="tx1"/>
                              </a:solidFill>
                              <a:latin typeface="Cambria Math"/>
                            </a:rPr>
                            <m:t>+</m:t>
                          </m:r>
                          <m:r>
                            <a:rPr lang="en-US" sz="1000" i="1">
                              <a:solidFill>
                                <a:schemeClr val="tx1"/>
                              </a:solidFill>
                              <a:latin typeface="Cambria Math"/>
                            </a:rPr>
                            <m:t>𝑘</m:t>
                          </m:r>
                        </m:den>
                      </m:f>
                      <m:r>
                        <a:rPr lang="en-US" sz="1000" i="1">
                          <a:solidFill>
                            <a:schemeClr val="tx1"/>
                          </a:solidFill>
                          <a:latin typeface="Cambria Math"/>
                        </a:rPr>
                        <m:t>=</m:t>
                      </m:r>
                      <m:f>
                        <m:fPr>
                          <m:ctrlPr>
                            <a:rPr lang="en-US" sz="1000" i="1">
                              <a:solidFill>
                                <a:schemeClr val="tx1"/>
                              </a:solidFill>
                              <a:latin typeface="Cambria Math" panose="02040503050406030204" pitchFamily="18" charset="0"/>
                            </a:rPr>
                          </m:ctrlPr>
                        </m:fPr>
                        <m:num>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40−5−3</m:t>
                              </m:r>
                            </m:e>
                          </m:d>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a:rPr>
                                <m:t>×</m:t>
                              </m:r>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0.41</m:t>
                                  </m:r>
                                </m:e>
                              </m:d>
                            </m:e>
                            <m:sup>
                              <m:r>
                                <a:rPr lang="en-US" sz="1000">
                                  <a:solidFill>
                                    <a:schemeClr val="tx1"/>
                                  </a:solidFill>
                                  <a:latin typeface="Cambria Math"/>
                                </a:rPr>
                                <m:t>2</m:t>
                              </m:r>
                            </m:sup>
                          </m:sSup>
                          <m:r>
                            <a:rPr lang="en-US" sz="1000">
                              <a:solidFill>
                                <a:schemeClr val="tx1"/>
                              </a:solidFill>
                              <a:latin typeface="Cambria Math"/>
                            </a:rPr>
                            <m:t> </m:t>
                          </m:r>
                          <m:r>
                            <a:rPr lang="en-US" sz="1000" i="1">
                              <a:solidFill>
                                <a:schemeClr val="tx1"/>
                              </a:solidFill>
                              <a:latin typeface="Cambria Math"/>
                            </a:rPr>
                            <m:t>+0.41</m:t>
                          </m:r>
                          <m:r>
                            <a:rPr lang="en-US" sz="1000">
                              <a:solidFill>
                                <a:schemeClr val="tx1"/>
                              </a:solidFill>
                              <a:latin typeface="Cambria Math"/>
                            </a:rPr>
                            <m:t> </m:t>
                          </m:r>
                        </m:num>
                        <m:den>
                          <m:d>
                            <m:dPr>
                              <m:ctrlPr>
                                <a:rPr lang="en-US" sz="1000" i="1">
                                  <a:solidFill>
                                    <a:schemeClr val="tx1"/>
                                  </a:solidFill>
                                  <a:latin typeface="Cambria Math" panose="02040503050406030204" pitchFamily="18" charset="0"/>
                                </a:rPr>
                              </m:ctrlPr>
                            </m:dPr>
                            <m:e>
                              <m:r>
                                <a:rPr lang="en-US" sz="1000" i="1">
                                  <a:solidFill>
                                    <a:schemeClr val="tx1"/>
                                  </a:solidFill>
                                  <a:latin typeface="Cambria Math"/>
                                </a:rPr>
                                <m:t>40−2×5−2</m:t>
                              </m:r>
                            </m:e>
                          </m:d>
                          <m:r>
                            <a:rPr lang="en-US" sz="1000" i="1">
                              <a:solidFill>
                                <a:schemeClr val="tx1"/>
                              </a:solidFill>
                              <a:latin typeface="Cambria Math"/>
                            </a:rPr>
                            <m:t>×0.41</m:t>
                          </m:r>
                          <m:r>
                            <a:rPr lang="en-US" sz="1000">
                              <a:solidFill>
                                <a:schemeClr val="tx1"/>
                              </a:solidFill>
                              <a:latin typeface="Cambria Math"/>
                            </a:rPr>
                            <m:t> </m:t>
                          </m:r>
                          <m:r>
                            <a:rPr lang="en-US" sz="1000" i="1">
                              <a:solidFill>
                                <a:schemeClr val="tx1"/>
                              </a:solidFill>
                              <a:latin typeface="Cambria Math"/>
                            </a:rPr>
                            <m:t>+5</m:t>
                          </m:r>
                        </m:den>
                      </m:f>
                      <m:r>
                        <a:rPr lang="en-US" sz="1000" i="1">
                          <a:solidFill>
                            <a:schemeClr val="tx1"/>
                          </a:solidFill>
                          <a:latin typeface="Cambria Math"/>
                        </a:rPr>
                        <m:t>=0.35</m:t>
                      </m:r>
                    </m:oMath>
                  </m:oMathPara>
                </a14:m>
                <a:endParaRPr lang="en-US" sz="1000" dirty="0" smtClean="0">
                  <a:solidFill>
                    <a:schemeClr val="tx1"/>
                  </a:solidFill>
                </a:endParaRPr>
              </a:p>
              <a:p>
                <a:pPr>
                  <a:spcBef>
                    <a:spcPts val="600"/>
                  </a:spcBef>
                  <a:spcAft>
                    <a:spcPts val="0"/>
                  </a:spcAft>
                </a:pPr>
                <a14:m>
                  <m:oMathPara xmlns:m="http://schemas.openxmlformats.org/officeDocument/2006/math">
                    <m:oMathParaPr>
                      <m:jc m:val="left"/>
                    </m:oMathParaPr>
                    <m:oMath xmlns:m="http://schemas.openxmlformats.org/officeDocument/2006/math">
                      <m:sSub>
                        <m:sSubPr>
                          <m:ctrlPr>
                            <a:rPr lang="en-US" sz="1000" b="1" i="1" smtClean="0">
                              <a:solidFill>
                                <a:srgbClr val="7030A0"/>
                              </a:solidFill>
                              <a:latin typeface="Cambria Math" panose="02040503050406030204" pitchFamily="18" charset="0"/>
                            </a:rPr>
                          </m:ctrlPr>
                        </m:sSubPr>
                        <m:e>
                          <m:r>
                            <a:rPr lang="en-US" sz="1000" b="1" i="1" smtClean="0">
                              <a:solidFill>
                                <a:srgbClr val="7030A0"/>
                              </a:solidFill>
                              <a:latin typeface="Cambria Math"/>
                            </a:rPr>
                            <m:t>𝑹</m:t>
                          </m:r>
                        </m:e>
                        <m:sub>
                          <m:r>
                            <a:rPr lang="en-US" sz="1000" b="1" i="1" smtClean="0">
                              <a:solidFill>
                                <a:srgbClr val="7030A0"/>
                              </a:solidFill>
                              <a:latin typeface="Cambria Math"/>
                            </a:rPr>
                            <m:t>𝒑𝒆𝒓</m:t>
                          </m:r>
                          <m:sSub>
                            <m:sSubPr>
                              <m:ctrlPr>
                                <a:rPr lang="en-US" sz="1000" b="1" i="1" smtClean="0">
                                  <a:solidFill>
                                    <a:srgbClr val="7030A0"/>
                                  </a:solidFill>
                                  <a:latin typeface="Cambria Math" panose="02040503050406030204" pitchFamily="18" charset="0"/>
                                </a:rPr>
                              </m:ctrlPr>
                            </m:sSubPr>
                            <m:e>
                              <m:r>
                                <a:rPr lang="en-US" sz="1000" b="1" i="1" smtClean="0">
                                  <a:solidFill>
                                    <a:srgbClr val="7030A0"/>
                                  </a:solidFill>
                                  <a:latin typeface="Cambria Math"/>
                                </a:rPr>
                                <m:t>𝒇</m:t>
                              </m:r>
                            </m:e>
                            <m:sub>
                              <m:r>
                                <a:rPr lang="en-US" sz="1000" b="1" i="1" smtClean="0">
                                  <a:solidFill>
                                    <a:srgbClr val="7030A0"/>
                                  </a:solidFill>
                                  <a:latin typeface="Cambria Math"/>
                                </a:rPr>
                                <m:t>𝑨𝒅𝒋</m:t>
                              </m:r>
                              <m:r>
                                <a:rPr lang="en-US" sz="1000" b="1" i="1" smtClean="0">
                                  <a:solidFill>
                                    <a:srgbClr val="7030A0"/>
                                  </a:solidFill>
                                  <a:latin typeface="Cambria Math"/>
                                </a:rPr>
                                <m:t>.</m:t>
                              </m:r>
                              <m:r>
                                <a:rPr lang="en-US" sz="1000" b="1" i="1" smtClean="0">
                                  <a:solidFill>
                                    <a:srgbClr val="7030A0"/>
                                  </a:solidFill>
                                  <a:latin typeface="Cambria Math"/>
                                </a:rPr>
                                <m:t>𝒎𝒂𝒙</m:t>
                              </m:r>
                            </m:sub>
                          </m:sSub>
                        </m:sub>
                      </m:sSub>
                      <m:r>
                        <a:rPr lang="en-US" sz="1000" b="0" i="1" smtClean="0">
                          <a:solidFill>
                            <a:schemeClr val="tx1"/>
                          </a:solidFill>
                          <a:latin typeface="Cambria Math"/>
                        </a:rPr>
                        <m:t>=</m:t>
                      </m:r>
                      <m:rad>
                        <m:radPr>
                          <m:degHide m:val="on"/>
                          <m:ctrlPr>
                            <a:rPr lang="en-US" sz="1000" b="0" i="1" smtClean="0">
                              <a:solidFill>
                                <a:schemeClr val="tx1"/>
                              </a:solidFill>
                              <a:latin typeface="Cambria Math" panose="02040503050406030204" pitchFamily="18" charset="0"/>
                            </a:rPr>
                          </m:ctrlPr>
                        </m:radPr>
                        <m:deg/>
                        <m:e>
                          <m:r>
                            <a:rPr lang="en-US" sz="1000" b="0" i="1" smtClean="0">
                              <a:solidFill>
                                <a:schemeClr val="tx1"/>
                              </a:solidFill>
                              <a:latin typeface="Cambria Math"/>
                            </a:rPr>
                            <m:t>0.35</m:t>
                          </m:r>
                        </m:e>
                      </m:rad>
                      <m:r>
                        <a:rPr lang="en-US" sz="1000" b="0" i="1" smtClean="0">
                          <a:solidFill>
                            <a:schemeClr val="tx1"/>
                          </a:solidFill>
                          <a:latin typeface="Cambria Math"/>
                        </a:rPr>
                        <m:t>=</m:t>
                      </m:r>
                      <m:r>
                        <a:rPr lang="en-US" sz="1000" b="0" i="0" smtClean="0">
                          <a:solidFill>
                            <a:schemeClr val="tx1"/>
                          </a:solidFill>
                          <a:latin typeface="Cambria Math"/>
                        </a:rPr>
                        <m:t>0.59</m:t>
                      </m:r>
                    </m:oMath>
                  </m:oMathPara>
                </a14:m>
                <a:endParaRPr lang="en-US" sz="10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38600" y="1314452"/>
                <a:ext cx="4953000" cy="3693640"/>
              </a:xfrm>
              <a:prstGeom prst="rect">
                <a:avLst/>
              </a:prstGeom>
              <a:blipFill rotWithShape="1">
                <a:blip r:embed="rId3"/>
                <a:stretch>
                  <a:fillRect/>
                </a:stretch>
              </a:blipFill>
              <a:ln w="381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848356802"/>
                  </p:ext>
                </p:extLst>
              </p:nvPr>
            </p:nvGraphicFramePr>
            <p:xfrm>
              <a:off x="228600" y="1828800"/>
              <a:ext cx="3383280" cy="830580"/>
            </p:xfrm>
            <a:graphic>
              <a:graphicData uri="http://schemas.openxmlformats.org/drawingml/2006/table">
                <a:tbl>
                  <a:tblPr firstRow="1" bandRow="1">
                    <a:tableStyleId>{5C22544A-7EE6-4342-B048-85BDC9FD1C3A}</a:tableStyleId>
                  </a:tblPr>
                  <a:tblGrid>
                    <a:gridCol w="609600"/>
                    <a:gridCol w="838200"/>
                    <a:gridCol w="990600"/>
                    <a:gridCol w="944880"/>
                  </a:tblGrid>
                  <a:tr h="236220">
                    <a:tc gridSpan="4">
                      <a:txBody>
                        <a:bodyPr/>
                        <a:lstStyle/>
                        <a:p>
                          <a:pPr algn="ctr"/>
                          <a:r>
                            <a:rPr lang="en-US" sz="1100" dirty="0" smtClean="0"/>
                            <a:t>Calibration Sample Size = 40</a:t>
                          </a:r>
                          <a:endParaRPr lang="en-US" sz="1100" dirty="0"/>
                        </a:p>
                      </a:txBody>
                      <a:tcPr marT="34290" marB="3429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900">
                    <a:tc>
                      <a:txBody>
                        <a:bodyPr/>
                        <a:lstStyle/>
                        <a:p>
                          <a:pPr algn="ctr"/>
                          <a:r>
                            <a:rPr lang="en-US" sz="900" b="1" dirty="0" smtClean="0">
                              <a:solidFill>
                                <a:schemeClr val="bg1"/>
                              </a:solidFill>
                            </a:rPr>
                            <a:t>Pareto</a:t>
                          </a:r>
                          <a:r>
                            <a:rPr lang="en-US" sz="900" b="1" baseline="0" dirty="0" smtClean="0">
                              <a:solidFill>
                                <a:schemeClr val="bg1"/>
                              </a:solidFill>
                            </a:rPr>
                            <a:t> </a:t>
                          </a:r>
                        </a:p>
                        <a:p>
                          <a:pPr algn="ctr"/>
                          <a:r>
                            <a:rPr lang="en-US" sz="900" b="1" baseline="0" dirty="0" smtClean="0">
                              <a:solidFill>
                                <a:schemeClr val="bg1"/>
                              </a:solidFill>
                            </a:rPr>
                            <a:t>Point</a:t>
                          </a:r>
                          <a:endParaRPr lang="en-US" sz="900" b="1" dirty="0">
                            <a:solidFill>
                              <a:schemeClr val="bg1"/>
                            </a:solidFill>
                          </a:endParaRPr>
                        </a:p>
                      </a:txBody>
                      <a:tcPr marT="34290" marB="34290" anchor="ctr">
                        <a:solidFill>
                          <a:schemeClr val="accent1"/>
                        </a:solidFill>
                      </a:tcP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𝑃</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𝑚𝑎𝑥</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𝑚𝑖𝑛</m:t>
                                        </m:r>
                                      </m:sub>
                                    </m:sSub>
                                  </m:sub>
                                </m:sSub>
                              </m:oMath>
                            </m:oMathPara>
                          </a14:m>
                          <a:endParaRPr lang="en-US" sz="1100" dirty="0"/>
                        </a:p>
                      </a:txBody>
                      <a:tcPr marT="34290" marB="34290" anchor="ctr"/>
                    </a:tc>
                  </a:tr>
                  <a:tr h="251460">
                    <a:tc>
                      <a:txBody>
                        <a:bodyPr/>
                        <a:lstStyle/>
                        <a:p>
                          <a:pPr algn="ctr"/>
                          <a:r>
                            <a:rPr lang="en-US" sz="1100" b="1" dirty="0" smtClean="0">
                              <a:solidFill>
                                <a:schemeClr val="bg1"/>
                              </a:solidFill>
                            </a:rPr>
                            <a:t>11</a:t>
                          </a:r>
                          <a:endParaRPr lang="en-US" sz="1100" b="1" dirty="0">
                            <a:solidFill>
                              <a:schemeClr val="bg1"/>
                            </a:solidFill>
                          </a:endParaRPr>
                        </a:p>
                      </a:txBody>
                      <a:tcPr marT="34290" marB="34290" anchor="ctr">
                        <a:solidFill>
                          <a:schemeClr val="accent1"/>
                        </a:solidFill>
                      </a:tcPr>
                    </a:tc>
                    <a:tc>
                      <a:txBody>
                        <a:bodyPr/>
                        <a:lstStyle/>
                        <a:p>
                          <a:pPr algn="ctr"/>
                          <a:r>
                            <a:rPr lang="en-US" sz="1200" dirty="0" smtClean="0"/>
                            <a:t>0.51</a:t>
                          </a:r>
                          <a:endParaRPr lang="en-US" sz="1200" dirty="0"/>
                        </a:p>
                      </a:txBody>
                      <a:tcPr marT="34290" marB="34290" anchor="ctr"/>
                    </a:tc>
                    <a:tc>
                      <a:txBody>
                        <a:bodyPr/>
                        <a:lstStyle/>
                        <a:p>
                          <a:pPr algn="ctr"/>
                          <a:r>
                            <a:rPr lang="en-US" sz="1200" dirty="0" smtClean="0"/>
                            <a:t>0.69</a:t>
                          </a:r>
                          <a:endParaRPr lang="en-US" sz="1200" dirty="0"/>
                        </a:p>
                      </a:txBody>
                      <a:tcPr marT="34290" marB="34290" anchor="ctr"/>
                    </a:tc>
                    <a:tc>
                      <a:txBody>
                        <a:bodyPr/>
                        <a:lstStyle/>
                        <a:p>
                          <a:pPr algn="ctr"/>
                          <a:r>
                            <a:rPr lang="en-US" sz="1200" dirty="0" smtClean="0"/>
                            <a:t>0.28</a:t>
                          </a:r>
                          <a:endParaRPr lang="en-US" sz="1200" dirty="0"/>
                        </a:p>
                      </a:txBody>
                      <a:tcPr marT="34290" marB="34290" anchor="ct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4108941046"/>
                  </p:ext>
                </p:extLst>
              </p:nvPr>
            </p:nvGraphicFramePr>
            <p:xfrm>
              <a:off x="228600" y="2438400"/>
              <a:ext cx="3383280" cy="1097280"/>
            </p:xfrm>
            <a:graphic>
              <a:graphicData uri="http://schemas.openxmlformats.org/drawingml/2006/table">
                <a:tbl>
                  <a:tblPr firstRow="1" bandRow="1">
                    <a:tableStyleId>{5C22544A-7EE6-4342-B048-85BDC9FD1C3A}</a:tableStyleId>
                  </a:tblPr>
                  <a:tblGrid>
                    <a:gridCol w="609600"/>
                    <a:gridCol w="838200"/>
                    <a:gridCol w="990600"/>
                    <a:gridCol w="944880"/>
                  </a:tblGrid>
                  <a:tr h="304800">
                    <a:tc gridSpan="4">
                      <a:txBody>
                        <a:bodyPr/>
                        <a:lstStyle/>
                        <a:p>
                          <a:pPr algn="ctr"/>
                          <a:r>
                            <a:rPr lang="en-US" sz="1400" dirty="0" smtClean="0"/>
                            <a:t>Calibration Sample Size = 40</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57200">
                    <a:tc>
                      <a:txBody>
                        <a:bodyPr/>
                        <a:lstStyle/>
                        <a:p>
                          <a:pPr algn="ctr"/>
                          <a:r>
                            <a:rPr lang="en-US" sz="1200" b="1" dirty="0" smtClean="0">
                              <a:solidFill>
                                <a:schemeClr val="bg1"/>
                              </a:solidFill>
                            </a:rPr>
                            <a:t>Pareto</a:t>
                          </a:r>
                          <a:r>
                            <a:rPr lang="en-US" sz="1200" b="1" baseline="0" dirty="0" smtClean="0">
                              <a:solidFill>
                                <a:schemeClr val="bg1"/>
                              </a:solidFill>
                            </a:rPr>
                            <a:t> </a:t>
                          </a:r>
                        </a:p>
                        <a:p>
                          <a:pPr algn="ctr"/>
                          <a:r>
                            <a:rPr lang="en-US" sz="1200" b="1" baseline="0" dirty="0" smtClean="0">
                              <a:solidFill>
                                <a:schemeClr val="bg1"/>
                              </a:solidFill>
                            </a:rPr>
                            <a:t>Point</a:t>
                          </a:r>
                          <a:endParaRPr lang="en-US" sz="1200" b="1" dirty="0">
                            <a:solidFill>
                              <a:schemeClr val="bg1"/>
                            </a:solidFill>
                          </a:endParaRPr>
                        </a:p>
                      </a:txBody>
                      <a:tcPr anchor="ctr">
                        <a:solidFill>
                          <a:schemeClr val="accent1"/>
                        </a:solidFill>
                      </a:tcPr>
                    </a:tc>
                    <a:tc>
                      <a:txBody>
                        <a:bodyPr/>
                        <a:lstStyle/>
                        <a:p>
                          <a:endParaRPr lang="en-US"/>
                        </a:p>
                      </a:txBody>
                      <a:tcPr anchor="ctr">
                        <a:blipFill rotWithShape="1">
                          <a:blip r:embed="rId4"/>
                          <a:stretch>
                            <a:fillRect l="-73188" t="-68000" r="-229710" b="-90667"/>
                          </a:stretch>
                        </a:blipFill>
                      </a:tcPr>
                    </a:tc>
                    <a:tc>
                      <a:txBody>
                        <a:bodyPr/>
                        <a:lstStyle/>
                        <a:p>
                          <a:endParaRPr lang="en-US"/>
                        </a:p>
                      </a:txBody>
                      <a:tcPr anchor="ctr">
                        <a:blipFill rotWithShape="1">
                          <a:blip r:embed="rId4"/>
                          <a:stretch>
                            <a:fillRect l="-147531" t="-68000" r="-95679" b="-90667"/>
                          </a:stretch>
                        </a:blipFill>
                      </a:tcPr>
                    </a:tc>
                    <a:tc>
                      <a:txBody>
                        <a:bodyPr/>
                        <a:lstStyle/>
                        <a:p>
                          <a:endParaRPr lang="en-US"/>
                        </a:p>
                      </a:txBody>
                      <a:tcPr anchor="ctr">
                        <a:blipFill rotWithShape="1">
                          <a:blip r:embed="rId4"/>
                          <a:stretch>
                            <a:fillRect l="-258710" t="-68000" b="-90667"/>
                          </a:stretch>
                        </a:blipFill>
                      </a:tcPr>
                    </a:tc>
                  </a:tr>
                  <a:tr h="335280">
                    <a:tc>
                      <a:txBody>
                        <a:bodyPr/>
                        <a:lstStyle/>
                        <a:p>
                          <a:pPr algn="ctr"/>
                          <a:r>
                            <a:rPr lang="en-US" sz="1400" b="1" dirty="0" smtClean="0">
                              <a:solidFill>
                                <a:schemeClr val="bg1"/>
                              </a:solidFill>
                            </a:rPr>
                            <a:t>11</a:t>
                          </a:r>
                          <a:endParaRPr lang="en-US" sz="1400" b="1" dirty="0">
                            <a:solidFill>
                              <a:schemeClr val="bg1"/>
                            </a:solidFill>
                          </a:endParaRPr>
                        </a:p>
                      </a:txBody>
                      <a:tcPr anchor="ctr">
                        <a:solidFill>
                          <a:schemeClr val="accent1"/>
                        </a:solidFill>
                      </a:tcPr>
                    </a:tc>
                    <a:tc>
                      <a:txBody>
                        <a:bodyPr/>
                        <a:lstStyle/>
                        <a:p>
                          <a:pPr algn="ctr"/>
                          <a:r>
                            <a:rPr lang="en-US" sz="1600" dirty="0" smtClean="0"/>
                            <a:t>0.51</a:t>
                          </a:r>
                          <a:endParaRPr lang="en-US" sz="1600" dirty="0"/>
                        </a:p>
                      </a:txBody>
                      <a:tcPr anchor="ctr"/>
                    </a:tc>
                    <a:tc>
                      <a:txBody>
                        <a:bodyPr/>
                        <a:lstStyle/>
                        <a:p>
                          <a:pPr algn="ctr"/>
                          <a:r>
                            <a:rPr lang="en-US" sz="1600" dirty="0" smtClean="0"/>
                            <a:t>0.69</a:t>
                          </a:r>
                          <a:endParaRPr lang="en-US" sz="1600" dirty="0"/>
                        </a:p>
                      </a:txBody>
                      <a:tcPr anchor="ctr"/>
                    </a:tc>
                    <a:tc>
                      <a:txBody>
                        <a:bodyPr/>
                        <a:lstStyle/>
                        <a:p>
                          <a:pPr algn="ctr"/>
                          <a:r>
                            <a:rPr lang="en-US" sz="1600" dirty="0" smtClean="0"/>
                            <a:t>0.28</a:t>
                          </a:r>
                          <a:endParaRPr lang="en-US" sz="1600" dirty="0"/>
                        </a:p>
                      </a:txBody>
                      <a:tcPr anchor="ctr"/>
                    </a:tc>
                  </a:tr>
                </a:tbl>
              </a:graphicData>
            </a:graphic>
          </p:graphicFrame>
        </mc:Fallback>
      </mc:AlternateContent>
      <p:sp>
        <p:nvSpPr>
          <p:cNvPr id="3" name="Slide Number Placeholder 2"/>
          <p:cNvSpPr>
            <a:spLocks noGrp="1"/>
          </p:cNvSpPr>
          <p:nvPr>
            <p:ph type="sldNum" idx="10"/>
          </p:nvPr>
        </p:nvSpPr>
        <p:spPr/>
        <p:txBody>
          <a:bodyPr/>
          <a:lstStyle/>
          <a:p>
            <a:pPr algn="r"/>
            <a:fld id="{86430713-ACC4-423C-A6F9-55D81A3BFA1E}" type="slidenum">
              <a:rPr lang="en-US" altLang="en-US" sz="1400" smtClean="0"/>
              <a:pPr algn="r"/>
              <a:t>67</a:t>
            </a:fld>
            <a:endParaRPr lang="en-US" altLang="en-US" dirty="0"/>
          </a:p>
        </p:txBody>
      </p:sp>
      <p:pic>
        <p:nvPicPr>
          <p:cNvPr id="11" name="Picture 4" descr="Z:\home\chelsea\Desktop\Research\Pareto\Shrinkage_Formula\check_shrinkage_formula_01-17\try_shrinkage_formula_OLS\Writing\example_plot_006.png"/>
          <p:cNvPicPr>
            <a:picLocks noChangeAspect="1" noChangeArrowheads="1"/>
          </p:cNvPicPr>
          <p:nvPr/>
        </p:nvPicPr>
        <p:blipFill rotWithShape="1">
          <a:blip r:embed="rId5">
            <a:extLst>
              <a:ext uri="{28A0092B-C50C-407E-A947-70E740481C1C}">
                <a14:useLocalDpi xmlns:a14="http://schemas.microsoft.com/office/drawing/2010/main" val="0"/>
              </a:ext>
            </a:extLst>
          </a:blip>
          <a:srcRect l="16413" t="18503" r="17011" b="18006"/>
          <a:stretch/>
        </p:blipFill>
        <p:spPr bwMode="auto">
          <a:xfrm>
            <a:off x="152400" y="2800350"/>
            <a:ext cx="3657600" cy="2343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962400" y="4705350"/>
            <a:ext cx="914400" cy="264519"/>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solidFill>
                  <a:srgbClr val="7030A0"/>
                </a:solidFill>
              </a:ln>
              <a:solidFill>
                <a:srgbClr val="7030A0"/>
              </a:solidFill>
              <a:effectLst/>
              <a:latin typeface="Calibri" panose="020F0502020204030204" pitchFamily="34" charset="0"/>
            </a:endParaRPr>
          </a:p>
        </p:txBody>
      </p:sp>
      <p:cxnSp>
        <p:nvCxnSpPr>
          <p:cNvPr id="5" name="Straight Arrow Connector 4"/>
          <p:cNvCxnSpPr>
            <a:stCxn id="2" idx="1"/>
          </p:cNvCxnSpPr>
          <p:nvPr/>
        </p:nvCxnSpPr>
        <p:spPr bwMode="auto">
          <a:xfrm flipH="1" flipV="1">
            <a:off x="1143000" y="3257550"/>
            <a:ext cx="2819400" cy="1580060"/>
          </a:xfrm>
          <a:prstGeom prst="straightConnector1">
            <a:avLst/>
          </a:prstGeom>
          <a:solidFill>
            <a:srgbClr val="00B8FF"/>
          </a:solidFill>
          <a:ln w="28575" cap="flat" cmpd="sng" algn="ctr">
            <a:solidFill>
              <a:srgbClr val="7030A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5943600" y="1657350"/>
            <a:ext cx="838200" cy="228600"/>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solidFill>
                  <a:srgbClr val="7030A0"/>
                </a:solidFill>
              </a:ln>
              <a:solidFill>
                <a:srgbClr val="7030A0"/>
              </a:solidFill>
              <a:effectLst/>
              <a:latin typeface="Calibri" panose="020F0502020204030204" pitchFamily="34" charset="0"/>
            </a:endParaRPr>
          </a:p>
        </p:txBody>
      </p:sp>
      <p:sp>
        <p:nvSpPr>
          <p:cNvPr id="23" name="Rectangle 22"/>
          <p:cNvSpPr/>
          <p:nvPr/>
        </p:nvSpPr>
        <p:spPr bwMode="auto">
          <a:xfrm>
            <a:off x="5715000" y="1885950"/>
            <a:ext cx="838200" cy="228600"/>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solidFill>
                  <a:srgbClr val="7030A0"/>
                </a:solidFill>
              </a:ln>
              <a:solidFill>
                <a:srgbClr val="7030A0"/>
              </a:solidFill>
              <a:effectLst/>
              <a:latin typeface="Calibri" panose="020F0502020204030204" pitchFamily="34" charset="0"/>
            </a:endParaRPr>
          </a:p>
        </p:txBody>
      </p:sp>
      <p:sp>
        <p:nvSpPr>
          <p:cNvPr id="24" name="Rectangle 23"/>
          <p:cNvSpPr/>
          <p:nvPr/>
        </p:nvSpPr>
        <p:spPr bwMode="auto">
          <a:xfrm>
            <a:off x="7010400" y="1885950"/>
            <a:ext cx="838200" cy="228600"/>
          </a:xfrm>
          <a:prstGeom prst="rect">
            <a:avLst/>
          </a:prstGeom>
          <a:noFill/>
          <a:ln w="2857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solidFill>
                  <a:srgbClr val="7030A0"/>
                </a:solidFill>
              </a:ln>
              <a:solidFill>
                <a:srgbClr val="7030A0"/>
              </a:solidFill>
              <a:effectLst/>
              <a:latin typeface="Calibri" panose="020F0502020204030204" pitchFamily="34" charset="0"/>
            </a:endParaRPr>
          </a:p>
        </p:txBody>
      </p:sp>
      <p:cxnSp>
        <p:nvCxnSpPr>
          <p:cNvPr id="9" name="Straight Arrow Connector 8"/>
          <p:cNvCxnSpPr>
            <a:stCxn id="23" idx="1"/>
          </p:cNvCxnSpPr>
          <p:nvPr/>
        </p:nvCxnSpPr>
        <p:spPr bwMode="auto">
          <a:xfrm flipH="1">
            <a:off x="1143000" y="2000250"/>
            <a:ext cx="4572000" cy="984766"/>
          </a:xfrm>
          <a:prstGeom prst="straightConnector1">
            <a:avLst/>
          </a:prstGeom>
          <a:solidFill>
            <a:srgbClr val="00B8FF"/>
          </a:solidFill>
          <a:ln w="2857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20" idx="1"/>
          </p:cNvCxnSpPr>
          <p:nvPr/>
        </p:nvCxnSpPr>
        <p:spPr bwMode="auto">
          <a:xfrm flipH="1">
            <a:off x="1143000" y="1771650"/>
            <a:ext cx="4800600" cy="1218111"/>
          </a:xfrm>
          <a:prstGeom prst="straightConnector1">
            <a:avLst/>
          </a:prstGeom>
          <a:solidFill>
            <a:srgbClr val="00B8FF"/>
          </a:solidFill>
          <a:ln w="2857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24" idx="1"/>
          </p:cNvCxnSpPr>
          <p:nvPr/>
        </p:nvCxnSpPr>
        <p:spPr bwMode="auto">
          <a:xfrm flipH="1">
            <a:off x="1143000" y="2000250"/>
            <a:ext cx="5867400" cy="984766"/>
          </a:xfrm>
          <a:prstGeom prst="straightConnector1">
            <a:avLst/>
          </a:prstGeom>
          <a:solidFill>
            <a:srgbClr val="00B8FF"/>
          </a:solidFill>
          <a:ln w="28575"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425278" y="2800350"/>
            <a:ext cx="596638" cy="369332"/>
          </a:xfrm>
          <a:prstGeom prst="rect">
            <a:avLst/>
          </a:prstGeom>
          <a:solidFill>
            <a:srgbClr val="7030A0"/>
          </a:solidFill>
        </p:spPr>
        <p:txBody>
          <a:bodyPr wrap="none" rtlCol="0">
            <a:spAutoFit/>
          </a:bodyPr>
          <a:lstStyle/>
          <a:p>
            <a:r>
              <a:rPr lang="en-US" b="1" dirty="0" smtClean="0"/>
              <a:t>0.59</a:t>
            </a:r>
            <a:endParaRPr lang="en-US" b="1" dirty="0"/>
          </a:p>
        </p:txBody>
      </p:sp>
      <p:sp>
        <p:nvSpPr>
          <p:cNvPr id="29" name="Rectangle 28"/>
          <p:cNvSpPr/>
          <p:nvPr/>
        </p:nvSpPr>
        <p:spPr bwMode="auto">
          <a:xfrm>
            <a:off x="5334000" y="4669431"/>
            <a:ext cx="381000" cy="264519"/>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solidFill>
                  <a:srgbClr val="7030A0"/>
                </a:solidFill>
              </a:ln>
              <a:solidFill>
                <a:srgbClr val="7030A0"/>
              </a:solidFill>
              <a:effectLst/>
              <a:latin typeface="Calibri" panose="020F0502020204030204" pitchFamily="34" charset="0"/>
            </a:endParaRPr>
          </a:p>
        </p:txBody>
      </p:sp>
    </p:spTree>
    <p:extLst>
      <p:ext uri="{BB962C8B-B14F-4D97-AF65-F5344CB8AC3E}">
        <p14:creationId xmlns:p14="http://schemas.microsoft.com/office/powerpoint/2010/main" val="3871875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a:xfrm>
            <a:off x="457204" y="205980"/>
            <a:ext cx="8226425" cy="588169"/>
          </a:xfrm>
        </p:spPr>
        <p:txBody>
          <a:bodyPr/>
          <a:lstStyle/>
          <a:p>
            <a:r>
              <a:rPr lang="en-US" altLang="en-US" sz="3200" smtClean="0">
                <a:solidFill>
                  <a:srgbClr val="002060"/>
                </a:solidFill>
                <a:latin typeface="Georgia" pitchFamily="18" charset="0"/>
              </a:rPr>
              <a:t>Pareto-Optimal Shrinkage Formula: Example</a:t>
            </a:r>
          </a:p>
        </p:txBody>
      </p:sp>
      <p:sp>
        <p:nvSpPr>
          <p:cNvPr id="17" name="TextBox 16"/>
          <p:cNvSpPr txBox="1"/>
          <p:nvPr/>
        </p:nvSpPr>
        <p:spPr>
          <a:xfrm>
            <a:off x="228600" y="1333501"/>
            <a:ext cx="3352800" cy="584775"/>
          </a:xfrm>
          <a:prstGeom prst="rect">
            <a:avLst/>
          </a:prstGeom>
          <a:solidFill>
            <a:schemeClr val="accent5">
              <a:lumMod val="60000"/>
              <a:lumOff val="40000"/>
            </a:schemeClr>
          </a:solidFill>
          <a:ln>
            <a:solidFill>
              <a:schemeClr val="bg1"/>
            </a:solidFill>
          </a:ln>
        </p:spPr>
        <p:txBody>
          <a:bodyPr wrap="square">
            <a:spAutoFit/>
          </a:bodyPr>
          <a:lstStyle/>
          <a:p>
            <a:pPr eaLnBrk="1" hangingPunct="1">
              <a:buClr>
                <a:srgbClr val="000000"/>
              </a:buClr>
              <a:buSzPct val="100000"/>
              <a:buFont typeface="Times New Roman" panose="02020603050405020304" pitchFamily="18" charset="0"/>
              <a:buNone/>
              <a:defRPr/>
            </a:pPr>
            <a:r>
              <a:rPr lang="en-US" sz="1600" dirty="0">
                <a:solidFill>
                  <a:schemeClr val="tx1"/>
                </a:solidFill>
                <a:ea typeface="+mn-ea"/>
                <a:cs typeface="+mn-cs"/>
              </a:rPr>
              <a:t>Calibration Sample Size (N) = 40</a:t>
            </a:r>
          </a:p>
          <a:p>
            <a:pPr eaLnBrk="1" hangingPunct="1">
              <a:buClr>
                <a:srgbClr val="000000"/>
              </a:buClr>
              <a:buSzPct val="100000"/>
              <a:buFont typeface="Times New Roman" panose="02020603050405020304" pitchFamily="18" charset="0"/>
              <a:buNone/>
              <a:defRPr/>
            </a:pPr>
            <a:r>
              <a:rPr lang="en-US" sz="1600" dirty="0">
                <a:solidFill>
                  <a:schemeClr val="tx1"/>
                </a:solidFill>
                <a:ea typeface="+mn-ea"/>
                <a:cs typeface="+mn-cs"/>
              </a:rPr>
              <a:t>Number of Predictors (k) = 5 </a:t>
            </a:r>
          </a:p>
        </p:txBody>
      </p:sp>
      <p:sp>
        <p:nvSpPr>
          <p:cNvPr id="18" name="TextBox 17"/>
          <p:cNvSpPr txBox="1"/>
          <p:nvPr/>
        </p:nvSpPr>
        <p:spPr>
          <a:xfrm>
            <a:off x="228600" y="971550"/>
            <a:ext cx="3352800"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CONDITIONS</a:t>
            </a:r>
          </a:p>
        </p:txBody>
      </p:sp>
      <p:sp>
        <p:nvSpPr>
          <p:cNvPr id="19" name="TextBox 18"/>
          <p:cNvSpPr txBox="1"/>
          <p:nvPr/>
        </p:nvSpPr>
        <p:spPr>
          <a:xfrm>
            <a:off x="4191004" y="971550"/>
            <a:ext cx="4492625" cy="338554"/>
          </a:xfrm>
          <a:prstGeom prst="rect">
            <a:avLst/>
          </a:prstGeom>
          <a:solidFill>
            <a:schemeClr val="accent1">
              <a:lumMod val="75000"/>
            </a:schemeClr>
          </a:solidFill>
          <a:ln>
            <a:solidFill>
              <a:schemeClr val="bg1"/>
            </a:solidFill>
          </a:ln>
        </p:spPr>
        <p:txBody>
          <a:bodyPr wrap="square">
            <a:spAutoFit/>
          </a:bodyPr>
          <a:lstStyle/>
          <a:p>
            <a:pPr algn="ctr" eaLnBrk="1" hangingPunct="1">
              <a:buClr>
                <a:srgbClr val="000000"/>
              </a:buClr>
              <a:buSzPct val="100000"/>
              <a:buFont typeface="Times New Roman" panose="02020603050405020304" pitchFamily="18" charset="0"/>
              <a:buNone/>
              <a:defRPr/>
            </a:pPr>
            <a:r>
              <a:rPr lang="en-US" sz="1600" b="1" dirty="0">
                <a:ea typeface="+mn-ea"/>
                <a:cs typeface="+mn-cs"/>
              </a:rPr>
              <a:t>SHRINKAGE FORMULA: STEP 2</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3851901900"/>
                  </p:ext>
                </p:extLst>
              </p:nvPr>
            </p:nvGraphicFramePr>
            <p:xfrm>
              <a:off x="228600" y="1828800"/>
              <a:ext cx="3383280" cy="830580"/>
            </p:xfrm>
            <a:graphic>
              <a:graphicData uri="http://schemas.openxmlformats.org/drawingml/2006/table">
                <a:tbl>
                  <a:tblPr firstRow="1" bandRow="1">
                    <a:tableStyleId>{5C22544A-7EE6-4342-B048-85BDC9FD1C3A}</a:tableStyleId>
                  </a:tblPr>
                  <a:tblGrid>
                    <a:gridCol w="609600"/>
                    <a:gridCol w="838200"/>
                    <a:gridCol w="990600"/>
                    <a:gridCol w="944880"/>
                  </a:tblGrid>
                  <a:tr h="236220">
                    <a:tc gridSpan="4">
                      <a:txBody>
                        <a:bodyPr/>
                        <a:lstStyle/>
                        <a:p>
                          <a:pPr algn="ctr"/>
                          <a:r>
                            <a:rPr lang="en-US" sz="1100" dirty="0" smtClean="0"/>
                            <a:t>Calibration Sample Size = 40</a:t>
                          </a:r>
                          <a:endParaRPr lang="en-US" sz="1100" dirty="0"/>
                        </a:p>
                      </a:txBody>
                      <a:tcPr marT="34290" marB="3429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2900">
                    <a:tc>
                      <a:txBody>
                        <a:bodyPr/>
                        <a:lstStyle/>
                        <a:p>
                          <a:pPr algn="ctr"/>
                          <a:r>
                            <a:rPr lang="en-US" sz="900" b="1" dirty="0" smtClean="0">
                              <a:solidFill>
                                <a:schemeClr val="bg1"/>
                              </a:solidFill>
                            </a:rPr>
                            <a:t>Pareto</a:t>
                          </a:r>
                          <a:r>
                            <a:rPr lang="en-US" sz="900" b="1" baseline="0" dirty="0" smtClean="0">
                              <a:solidFill>
                                <a:schemeClr val="bg1"/>
                              </a:solidFill>
                            </a:rPr>
                            <a:t> </a:t>
                          </a:r>
                        </a:p>
                        <a:p>
                          <a:pPr algn="ctr"/>
                          <a:r>
                            <a:rPr lang="en-US" sz="900" b="1" baseline="0" dirty="0" smtClean="0">
                              <a:solidFill>
                                <a:schemeClr val="bg1"/>
                              </a:solidFill>
                            </a:rPr>
                            <a:t>Point</a:t>
                          </a:r>
                          <a:endParaRPr lang="en-US" sz="900" b="1" dirty="0">
                            <a:solidFill>
                              <a:schemeClr val="bg1"/>
                            </a:solidFill>
                          </a:endParaRPr>
                        </a:p>
                      </a:txBody>
                      <a:tcPr marT="34290" marB="34290" anchor="ctr">
                        <a:solidFill>
                          <a:schemeClr val="accent1"/>
                        </a:solidFill>
                      </a:tcP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𝑃</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𝑚𝑎𝑥</m:t>
                                        </m:r>
                                      </m:sub>
                                    </m:sSub>
                                  </m:sub>
                                </m:sSub>
                              </m:oMath>
                            </m:oMathPara>
                          </a14:m>
                          <a:endParaRPr lang="en-US" sz="1100" dirty="0"/>
                        </a:p>
                      </a:txBody>
                      <a:tcPr marT="34290" marB="34290" anchor="ctr"/>
                    </a:tc>
                    <a:tc>
                      <a:txBody>
                        <a:bodyPr/>
                        <a:lstStyle/>
                        <a:p>
                          <a:pPr algn="l"/>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𝑅</m:t>
                                    </m:r>
                                  </m:e>
                                  <m:sub>
                                    <m:r>
                                      <a:rPr lang="en-US" sz="1100" b="0" i="1" smtClean="0">
                                        <a:solidFill>
                                          <a:schemeClr val="tx1"/>
                                        </a:solidFill>
                                        <a:latin typeface="Cambria Math"/>
                                      </a:rPr>
                                      <m:t>𝑝𝑒𝑟</m:t>
                                    </m:r>
                                    <m:sSub>
                                      <m:sSubPr>
                                        <m:ctrlPr>
                                          <a:rPr lang="en-US" sz="1100" b="0" i="1" smtClean="0">
                                            <a:solidFill>
                                              <a:schemeClr val="tx1"/>
                                            </a:solidFill>
                                            <a:latin typeface="Cambria Math" panose="02040503050406030204" pitchFamily="18" charset="0"/>
                                          </a:rPr>
                                        </m:ctrlPr>
                                      </m:sSubPr>
                                      <m:e>
                                        <m:r>
                                          <a:rPr lang="en-US" sz="1100" b="0" i="1" smtClean="0">
                                            <a:solidFill>
                                              <a:schemeClr val="tx1"/>
                                            </a:solidFill>
                                            <a:latin typeface="Cambria Math"/>
                                          </a:rPr>
                                          <m:t>𝑓</m:t>
                                        </m:r>
                                      </m:e>
                                      <m:sub>
                                        <m:r>
                                          <a:rPr lang="en-US" sz="1100" b="0" i="1" smtClean="0">
                                            <a:solidFill>
                                              <a:schemeClr val="tx1"/>
                                            </a:solidFill>
                                            <a:latin typeface="Cambria Math"/>
                                          </a:rPr>
                                          <m:t>𝐶𝑎𝑙</m:t>
                                        </m:r>
                                        <m:r>
                                          <a:rPr lang="en-US" sz="1100" b="0" i="1" smtClean="0">
                                            <a:solidFill>
                                              <a:schemeClr val="tx1"/>
                                            </a:solidFill>
                                            <a:latin typeface="Cambria Math"/>
                                          </a:rPr>
                                          <m:t>.</m:t>
                                        </m:r>
                                        <m:r>
                                          <a:rPr lang="en-US" sz="1100" b="0" i="1" smtClean="0">
                                            <a:solidFill>
                                              <a:schemeClr val="tx1"/>
                                            </a:solidFill>
                                            <a:latin typeface="Cambria Math"/>
                                          </a:rPr>
                                          <m:t>𝑚𝑖𝑛</m:t>
                                        </m:r>
                                      </m:sub>
                                    </m:sSub>
                                  </m:sub>
                                </m:sSub>
                              </m:oMath>
                            </m:oMathPara>
                          </a14:m>
                          <a:endParaRPr lang="en-US" sz="1100" dirty="0"/>
                        </a:p>
                      </a:txBody>
                      <a:tcPr marT="34290" marB="34290" anchor="ctr"/>
                    </a:tc>
                  </a:tr>
                  <a:tr h="251460">
                    <a:tc>
                      <a:txBody>
                        <a:bodyPr/>
                        <a:lstStyle/>
                        <a:p>
                          <a:pPr algn="ctr"/>
                          <a:r>
                            <a:rPr lang="en-US" sz="1100" b="1" dirty="0" smtClean="0">
                              <a:solidFill>
                                <a:schemeClr val="bg1"/>
                              </a:solidFill>
                            </a:rPr>
                            <a:t>11</a:t>
                          </a:r>
                          <a:endParaRPr lang="en-US" sz="1100" b="1" dirty="0">
                            <a:solidFill>
                              <a:schemeClr val="bg1"/>
                            </a:solidFill>
                          </a:endParaRPr>
                        </a:p>
                      </a:txBody>
                      <a:tcPr marT="34290" marB="34290" anchor="ctr">
                        <a:solidFill>
                          <a:schemeClr val="accent1"/>
                        </a:solidFill>
                      </a:tcPr>
                    </a:tc>
                    <a:tc>
                      <a:txBody>
                        <a:bodyPr/>
                        <a:lstStyle/>
                        <a:p>
                          <a:pPr algn="ctr"/>
                          <a:r>
                            <a:rPr lang="en-US" sz="1200" dirty="0" smtClean="0"/>
                            <a:t>0.51</a:t>
                          </a:r>
                          <a:endParaRPr lang="en-US" sz="1200" dirty="0"/>
                        </a:p>
                      </a:txBody>
                      <a:tcPr marT="34290" marB="34290" anchor="ctr"/>
                    </a:tc>
                    <a:tc>
                      <a:txBody>
                        <a:bodyPr/>
                        <a:lstStyle/>
                        <a:p>
                          <a:pPr algn="ctr"/>
                          <a:r>
                            <a:rPr lang="en-US" sz="1200" dirty="0" smtClean="0"/>
                            <a:t>0.69</a:t>
                          </a:r>
                          <a:endParaRPr lang="en-US" sz="1200" dirty="0"/>
                        </a:p>
                      </a:txBody>
                      <a:tcPr marT="34290" marB="34290" anchor="ctr"/>
                    </a:tc>
                    <a:tc>
                      <a:txBody>
                        <a:bodyPr/>
                        <a:lstStyle/>
                        <a:p>
                          <a:pPr algn="ctr"/>
                          <a:r>
                            <a:rPr lang="en-US" sz="1200" dirty="0" smtClean="0"/>
                            <a:t>0.28</a:t>
                          </a:r>
                          <a:endParaRPr lang="en-US" sz="1200" dirty="0"/>
                        </a:p>
                      </a:txBody>
                      <a:tcPr marT="34290" marB="34290" anchor="ct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445821638"/>
                  </p:ext>
                </p:extLst>
              </p:nvPr>
            </p:nvGraphicFramePr>
            <p:xfrm>
              <a:off x="228600" y="2438400"/>
              <a:ext cx="3383280" cy="1097280"/>
            </p:xfrm>
            <a:graphic>
              <a:graphicData uri="http://schemas.openxmlformats.org/drawingml/2006/table">
                <a:tbl>
                  <a:tblPr firstRow="1" bandRow="1">
                    <a:tableStyleId>{5C22544A-7EE6-4342-B048-85BDC9FD1C3A}</a:tableStyleId>
                  </a:tblPr>
                  <a:tblGrid>
                    <a:gridCol w="609600"/>
                    <a:gridCol w="838200"/>
                    <a:gridCol w="990600"/>
                    <a:gridCol w="944880"/>
                  </a:tblGrid>
                  <a:tr h="304800">
                    <a:tc gridSpan="4">
                      <a:txBody>
                        <a:bodyPr/>
                        <a:lstStyle/>
                        <a:p>
                          <a:pPr algn="ctr"/>
                          <a:r>
                            <a:rPr lang="en-US" sz="1400" dirty="0" smtClean="0"/>
                            <a:t>Calibration Sample Size = 40</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57200">
                    <a:tc>
                      <a:txBody>
                        <a:bodyPr/>
                        <a:lstStyle/>
                        <a:p>
                          <a:pPr algn="ctr"/>
                          <a:r>
                            <a:rPr lang="en-US" sz="1200" b="1" dirty="0" smtClean="0">
                              <a:solidFill>
                                <a:schemeClr val="bg1"/>
                              </a:solidFill>
                            </a:rPr>
                            <a:t>Pareto</a:t>
                          </a:r>
                          <a:r>
                            <a:rPr lang="en-US" sz="1200" b="1" baseline="0" dirty="0" smtClean="0">
                              <a:solidFill>
                                <a:schemeClr val="bg1"/>
                              </a:solidFill>
                            </a:rPr>
                            <a:t> </a:t>
                          </a:r>
                        </a:p>
                        <a:p>
                          <a:pPr algn="ctr"/>
                          <a:r>
                            <a:rPr lang="en-US" sz="1200" b="1" baseline="0" dirty="0" smtClean="0">
                              <a:solidFill>
                                <a:schemeClr val="bg1"/>
                              </a:solidFill>
                            </a:rPr>
                            <a:t>Point</a:t>
                          </a:r>
                          <a:endParaRPr lang="en-US" sz="1200" b="1" dirty="0">
                            <a:solidFill>
                              <a:schemeClr val="bg1"/>
                            </a:solidFill>
                          </a:endParaRPr>
                        </a:p>
                      </a:txBody>
                      <a:tcPr anchor="ctr">
                        <a:solidFill>
                          <a:schemeClr val="accent1"/>
                        </a:solidFill>
                      </a:tcPr>
                    </a:tc>
                    <a:tc>
                      <a:txBody>
                        <a:bodyPr/>
                        <a:lstStyle/>
                        <a:p>
                          <a:endParaRPr lang="en-US"/>
                        </a:p>
                      </a:txBody>
                      <a:tcPr anchor="ctr">
                        <a:blipFill rotWithShape="1">
                          <a:blip r:embed="rId3"/>
                          <a:stretch>
                            <a:fillRect l="-73188" t="-68000" r="-229710" b="-90667"/>
                          </a:stretch>
                        </a:blipFill>
                      </a:tcPr>
                    </a:tc>
                    <a:tc>
                      <a:txBody>
                        <a:bodyPr/>
                        <a:lstStyle/>
                        <a:p>
                          <a:endParaRPr lang="en-US"/>
                        </a:p>
                      </a:txBody>
                      <a:tcPr anchor="ctr">
                        <a:blipFill rotWithShape="1">
                          <a:blip r:embed="rId3"/>
                          <a:stretch>
                            <a:fillRect l="-147531" t="-68000" r="-95679" b="-90667"/>
                          </a:stretch>
                        </a:blipFill>
                      </a:tcPr>
                    </a:tc>
                    <a:tc>
                      <a:txBody>
                        <a:bodyPr/>
                        <a:lstStyle/>
                        <a:p>
                          <a:endParaRPr lang="en-US"/>
                        </a:p>
                      </a:txBody>
                      <a:tcPr anchor="ctr">
                        <a:blipFill rotWithShape="1">
                          <a:blip r:embed="rId3"/>
                          <a:stretch>
                            <a:fillRect l="-258710" t="-68000" b="-90667"/>
                          </a:stretch>
                        </a:blipFill>
                      </a:tcPr>
                    </a:tc>
                  </a:tr>
                  <a:tr h="335280">
                    <a:tc>
                      <a:txBody>
                        <a:bodyPr/>
                        <a:lstStyle/>
                        <a:p>
                          <a:pPr algn="ctr"/>
                          <a:r>
                            <a:rPr lang="en-US" sz="1400" b="1" dirty="0" smtClean="0">
                              <a:solidFill>
                                <a:schemeClr val="bg1"/>
                              </a:solidFill>
                            </a:rPr>
                            <a:t>11</a:t>
                          </a:r>
                          <a:endParaRPr lang="en-US" sz="1400" b="1" dirty="0">
                            <a:solidFill>
                              <a:schemeClr val="bg1"/>
                            </a:solidFill>
                          </a:endParaRPr>
                        </a:p>
                      </a:txBody>
                      <a:tcPr anchor="ctr">
                        <a:solidFill>
                          <a:schemeClr val="accent1"/>
                        </a:solidFill>
                      </a:tcPr>
                    </a:tc>
                    <a:tc>
                      <a:txBody>
                        <a:bodyPr/>
                        <a:lstStyle/>
                        <a:p>
                          <a:pPr algn="ctr"/>
                          <a:r>
                            <a:rPr lang="en-US" sz="1600" dirty="0" smtClean="0"/>
                            <a:t>0.51</a:t>
                          </a:r>
                          <a:endParaRPr lang="en-US" sz="1600" dirty="0"/>
                        </a:p>
                      </a:txBody>
                      <a:tcPr anchor="ctr"/>
                    </a:tc>
                    <a:tc>
                      <a:txBody>
                        <a:bodyPr/>
                        <a:lstStyle/>
                        <a:p>
                          <a:pPr algn="ctr"/>
                          <a:r>
                            <a:rPr lang="en-US" sz="1600" dirty="0" smtClean="0"/>
                            <a:t>0.69</a:t>
                          </a:r>
                          <a:endParaRPr lang="en-US" sz="1600" dirty="0"/>
                        </a:p>
                      </a:txBody>
                      <a:tcPr anchor="ctr"/>
                    </a:tc>
                    <a:tc>
                      <a:txBody>
                        <a:bodyPr/>
                        <a:lstStyle/>
                        <a:p>
                          <a:pPr algn="ctr"/>
                          <a:r>
                            <a:rPr lang="en-US" sz="1600" dirty="0" smtClean="0"/>
                            <a:t>0.28</a:t>
                          </a:r>
                          <a:endParaRPr lang="en-US" sz="1600" dirty="0"/>
                        </a:p>
                      </a:txBody>
                      <a:tcPr anchor="ctr"/>
                    </a:tc>
                  </a:tr>
                </a:tbl>
              </a:graphicData>
            </a:graphic>
          </p:graphicFrame>
        </mc:Fallback>
      </mc:AlternateContent>
      <p:sp>
        <p:nvSpPr>
          <p:cNvPr id="3" name="Slide Number Placeholder 2"/>
          <p:cNvSpPr>
            <a:spLocks noGrp="1"/>
          </p:cNvSpPr>
          <p:nvPr>
            <p:ph type="sldNum" idx="10"/>
          </p:nvPr>
        </p:nvSpPr>
        <p:spPr/>
        <p:txBody>
          <a:bodyPr/>
          <a:lstStyle/>
          <a:p>
            <a:pPr algn="r"/>
            <a:fld id="{86430713-ACC4-423C-A6F9-55D81A3BFA1E}" type="slidenum">
              <a:rPr lang="en-US" altLang="en-US" sz="1400" smtClean="0"/>
              <a:pPr algn="r"/>
              <a:t>68</a:t>
            </a:fld>
            <a:endParaRPr lang="en-US" altLang="en-US" dirty="0"/>
          </a:p>
        </p:txBody>
      </p:sp>
      <mc:AlternateContent xmlns:mc="http://schemas.openxmlformats.org/markup-compatibility/2006" xmlns:a14="http://schemas.microsoft.com/office/drawing/2010/main">
        <mc:Choice Requires="a14">
          <p:sp>
            <p:nvSpPr>
              <p:cNvPr id="11" name="TextBox 10"/>
              <p:cNvSpPr txBox="1"/>
              <p:nvPr/>
            </p:nvSpPr>
            <p:spPr>
              <a:xfrm>
                <a:off x="4114800" y="1428751"/>
                <a:ext cx="4876800" cy="3281732"/>
              </a:xfrm>
              <a:prstGeom prst="rect">
                <a:avLst/>
              </a:prstGeom>
              <a:solidFill>
                <a:schemeClr val="bg1"/>
              </a:solidFill>
              <a:ln w="38100">
                <a:solidFill>
                  <a:srgbClr val="FFC000"/>
                </a:solidFill>
              </a:ln>
            </p:spPr>
            <p:txBody>
              <a:bodyPr wrap="square" rtlCol="0">
                <a:spAutoFit/>
              </a:bodyPr>
              <a:lstStyle/>
              <a:p>
                <a:r>
                  <a:rPr lang="en-US" sz="1600" dirty="0" smtClean="0">
                    <a:solidFill>
                      <a:schemeClr val="tx1"/>
                    </a:solidFill>
                    <a:latin typeface="Georgia" pitchFamily="18" charset="0"/>
                  </a:rPr>
                  <a:t>Plug </a:t>
                </a:r>
                <a14:m>
                  <m:oMath xmlns:m="http://schemas.openxmlformats.org/officeDocument/2006/math">
                    <m:sSub>
                      <m:sSubPr>
                        <m:ctrlPr>
                          <a:rPr lang="en-US" sz="1600" b="1" i="1" smtClean="0">
                            <a:solidFill>
                              <a:srgbClr val="FFC000"/>
                            </a:solidFill>
                            <a:latin typeface="Cambria Math" panose="02040503050406030204" pitchFamily="18" charset="0"/>
                          </a:rPr>
                        </m:ctrlPr>
                      </m:sSubPr>
                      <m:e>
                        <m:r>
                          <a:rPr lang="en-US" sz="1600" b="1" i="1" smtClean="0">
                            <a:solidFill>
                              <a:srgbClr val="FFC000"/>
                            </a:solidFill>
                            <a:latin typeface="Cambria Math"/>
                          </a:rPr>
                          <m:t>𝑹</m:t>
                        </m:r>
                      </m:e>
                      <m:sub>
                        <m:r>
                          <a:rPr lang="en-US" sz="1600" b="1" i="1" smtClean="0">
                            <a:solidFill>
                              <a:srgbClr val="FFC000"/>
                            </a:solidFill>
                            <a:latin typeface="Cambria Math"/>
                          </a:rPr>
                          <m:t>𝒑𝒆𝒓</m:t>
                        </m:r>
                        <m:sSub>
                          <m:sSubPr>
                            <m:ctrlPr>
                              <a:rPr lang="en-US" sz="1600" b="1" i="1" smtClean="0">
                                <a:solidFill>
                                  <a:srgbClr val="FFC000"/>
                                </a:solidFill>
                                <a:latin typeface="Cambria Math" panose="02040503050406030204" pitchFamily="18" charset="0"/>
                              </a:rPr>
                            </m:ctrlPr>
                          </m:sSubPr>
                          <m:e>
                            <m:r>
                              <a:rPr lang="en-US" sz="1600" b="1" i="1" smtClean="0">
                                <a:solidFill>
                                  <a:srgbClr val="FFC000"/>
                                </a:solidFill>
                                <a:latin typeface="Cambria Math"/>
                              </a:rPr>
                              <m:t>𝒇</m:t>
                            </m:r>
                          </m:e>
                          <m:sub>
                            <m:r>
                              <a:rPr lang="en-US" sz="1600" b="1" i="1" smtClean="0">
                                <a:solidFill>
                                  <a:srgbClr val="FFC000"/>
                                </a:solidFill>
                                <a:latin typeface="Cambria Math"/>
                              </a:rPr>
                              <m:t>𝑪𝒂𝒍</m:t>
                            </m:r>
                            <m:r>
                              <a:rPr lang="en-US" sz="1600" b="1" i="1" smtClean="0">
                                <a:solidFill>
                                  <a:srgbClr val="FFC000"/>
                                </a:solidFill>
                                <a:latin typeface="Cambria Math"/>
                              </a:rPr>
                              <m:t>.</m:t>
                            </m:r>
                            <m:r>
                              <a:rPr lang="en-US" sz="1600" b="1" i="1" smtClean="0">
                                <a:solidFill>
                                  <a:srgbClr val="FFC000"/>
                                </a:solidFill>
                                <a:latin typeface="Cambria Math"/>
                              </a:rPr>
                              <m:t>𝑷</m:t>
                            </m:r>
                          </m:sub>
                        </m:sSub>
                      </m:sub>
                    </m:sSub>
                  </m:oMath>
                </a14:m>
                <a:r>
                  <a:rPr lang="en-US" sz="1600" dirty="0" smtClean="0">
                    <a:solidFill>
                      <a:schemeClr val="tx1"/>
                    </a:solidFill>
                    <a:latin typeface="Georgia" pitchFamily="18" charset="0"/>
                  </a:rPr>
                  <a:t>, </a:t>
                </a:r>
                <a14:m>
                  <m:oMath xmlns:m="http://schemas.openxmlformats.org/officeDocument/2006/math">
                    <m:sSub>
                      <m:sSubPr>
                        <m:ctrlPr>
                          <a:rPr lang="en-US" sz="1600" b="1" i="1" smtClean="0">
                            <a:solidFill>
                              <a:srgbClr val="0070C0"/>
                            </a:solidFill>
                            <a:latin typeface="Cambria Math" panose="02040503050406030204" pitchFamily="18" charset="0"/>
                          </a:rPr>
                        </m:ctrlPr>
                      </m:sSubPr>
                      <m:e>
                        <m:r>
                          <a:rPr lang="en-US" sz="1600" b="1" i="1" smtClean="0">
                            <a:solidFill>
                              <a:srgbClr val="0070C0"/>
                            </a:solidFill>
                            <a:latin typeface="Cambria Math"/>
                          </a:rPr>
                          <m:t>𝑹</m:t>
                        </m:r>
                      </m:e>
                      <m:sub>
                        <m:r>
                          <a:rPr lang="en-US" sz="1600" b="1" i="1" smtClean="0">
                            <a:solidFill>
                              <a:srgbClr val="0070C0"/>
                            </a:solidFill>
                            <a:latin typeface="Cambria Math"/>
                          </a:rPr>
                          <m:t>𝒑𝒆𝒓</m:t>
                        </m:r>
                        <m:sSub>
                          <m:sSubPr>
                            <m:ctrlPr>
                              <a:rPr lang="en-US" sz="1600" b="1" i="1" smtClean="0">
                                <a:solidFill>
                                  <a:srgbClr val="0070C0"/>
                                </a:solidFill>
                                <a:latin typeface="Cambria Math" panose="02040503050406030204" pitchFamily="18" charset="0"/>
                              </a:rPr>
                            </m:ctrlPr>
                          </m:sSubPr>
                          <m:e>
                            <m:r>
                              <a:rPr lang="en-US" sz="1600" b="1" i="1" smtClean="0">
                                <a:solidFill>
                                  <a:srgbClr val="0070C0"/>
                                </a:solidFill>
                                <a:latin typeface="Cambria Math"/>
                              </a:rPr>
                              <m:t>𝒇</m:t>
                            </m:r>
                          </m:e>
                          <m:sub>
                            <m:r>
                              <a:rPr lang="en-US" sz="1600" b="1" i="1" smtClean="0">
                                <a:solidFill>
                                  <a:srgbClr val="0070C0"/>
                                </a:solidFill>
                                <a:latin typeface="Cambria Math"/>
                              </a:rPr>
                              <m:t>𝑪𝒂𝒍</m:t>
                            </m:r>
                            <m:r>
                              <a:rPr lang="en-US" sz="1600" b="1" i="1" smtClean="0">
                                <a:solidFill>
                                  <a:srgbClr val="0070C0"/>
                                </a:solidFill>
                                <a:latin typeface="Cambria Math"/>
                              </a:rPr>
                              <m:t>.</m:t>
                            </m:r>
                            <m:r>
                              <a:rPr lang="en-US" sz="1600" b="1" i="1" smtClean="0">
                                <a:solidFill>
                                  <a:srgbClr val="0070C0"/>
                                </a:solidFill>
                                <a:latin typeface="Cambria Math"/>
                              </a:rPr>
                              <m:t>𝒎𝒂𝒙</m:t>
                            </m:r>
                          </m:sub>
                        </m:sSub>
                      </m:sub>
                    </m:sSub>
                  </m:oMath>
                </a14:m>
                <a:r>
                  <a:rPr lang="en-US" sz="1600" dirty="0" smtClean="0">
                    <a:solidFill>
                      <a:schemeClr val="tx1"/>
                    </a:solidFill>
                    <a:latin typeface="Georgia" pitchFamily="18" charset="0"/>
                  </a:rPr>
                  <a:t>,</a:t>
                </a:r>
                <a:r>
                  <a:rPr lang="en-US" sz="1600" b="0" dirty="0" smtClean="0">
                    <a:solidFill>
                      <a:schemeClr val="tx1"/>
                    </a:solidFill>
                    <a:latin typeface="Georgia" pitchFamily="18" charset="0"/>
                  </a:rPr>
                  <a:t> </a:t>
                </a:r>
                <a14:m>
                  <m:oMath xmlns:m="http://schemas.openxmlformats.org/officeDocument/2006/math">
                    <m:sSub>
                      <m:sSubPr>
                        <m:ctrlPr>
                          <a:rPr lang="en-US" sz="1600" b="1" i="1" smtClean="0">
                            <a:solidFill>
                              <a:srgbClr val="7030A0"/>
                            </a:solidFill>
                            <a:latin typeface="Cambria Math" panose="02040503050406030204" pitchFamily="18" charset="0"/>
                          </a:rPr>
                        </m:ctrlPr>
                      </m:sSubPr>
                      <m:e>
                        <m:r>
                          <a:rPr lang="en-US" sz="1600" b="1" i="1" smtClean="0">
                            <a:solidFill>
                              <a:srgbClr val="7030A0"/>
                            </a:solidFill>
                            <a:latin typeface="Cambria Math"/>
                          </a:rPr>
                          <m:t>𝑹</m:t>
                        </m:r>
                      </m:e>
                      <m:sub>
                        <m:r>
                          <a:rPr lang="en-US" sz="1600" b="1" i="1" smtClean="0">
                            <a:solidFill>
                              <a:srgbClr val="7030A0"/>
                            </a:solidFill>
                            <a:latin typeface="Cambria Math"/>
                          </a:rPr>
                          <m:t>𝒑𝒆𝒓</m:t>
                        </m:r>
                        <m:sSub>
                          <m:sSubPr>
                            <m:ctrlPr>
                              <a:rPr lang="en-US" sz="1600" b="1" i="1" smtClean="0">
                                <a:solidFill>
                                  <a:srgbClr val="7030A0"/>
                                </a:solidFill>
                                <a:latin typeface="Cambria Math" panose="02040503050406030204" pitchFamily="18" charset="0"/>
                              </a:rPr>
                            </m:ctrlPr>
                          </m:sSubPr>
                          <m:e>
                            <m:r>
                              <a:rPr lang="en-US" sz="1600" b="1" i="1" smtClean="0">
                                <a:solidFill>
                                  <a:srgbClr val="7030A0"/>
                                </a:solidFill>
                                <a:latin typeface="Cambria Math"/>
                              </a:rPr>
                              <m:t>𝒇</m:t>
                            </m:r>
                          </m:e>
                          <m:sub>
                            <m:r>
                              <a:rPr lang="en-US" sz="1600" b="1" i="1" smtClean="0">
                                <a:solidFill>
                                  <a:srgbClr val="7030A0"/>
                                </a:solidFill>
                                <a:latin typeface="Cambria Math"/>
                              </a:rPr>
                              <m:t>𝑨𝒅𝒋</m:t>
                            </m:r>
                            <m:r>
                              <a:rPr lang="en-US" sz="1600" b="1" i="1" smtClean="0">
                                <a:solidFill>
                                  <a:srgbClr val="7030A0"/>
                                </a:solidFill>
                                <a:latin typeface="Cambria Math"/>
                              </a:rPr>
                              <m:t>.</m:t>
                            </m:r>
                            <m:r>
                              <a:rPr lang="en-US" sz="1600" b="1" i="1" smtClean="0">
                                <a:solidFill>
                                  <a:srgbClr val="7030A0"/>
                                </a:solidFill>
                                <a:latin typeface="Cambria Math"/>
                              </a:rPr>
                              <m:t>𝒎𝒂𝒙</m:t>
                            </m:r>
                          </m:sub>
                        </m:sSub>
                      </m:sub>
                    </m:sSub>
                  </m:oMath>
                </a14:m>
                <a:r>
                  <a:rPr lang="en-US" sz="1600" dirty="0" smtClean="0">
                    <a:solidFill>
                      <a:schemeClr val="tx1"/>
                    </a:solidFill>
                    <a:latin typeface="Georgia" pitchFamily="18" charset="0"/>
                  </a:rPr>
                  <a:t>, </a:t>
                </a:r>
                <a14:m>
                  <m:oMath xmlns:m="http://schemas.openxmlformats.org/officeDocument/2006/math">
                    <m:r>
                      <a:rPr lang="en-US" sz="1600" b="0" i="0" smtClean="0">
                        <a:solidFill>
                          <a:schemeClr val="tx1"/>
                        </a:solidFill>
                        <a:latin typeface="Cambria Math"/>
                      </a:rPr>
                      <m:t> </m:t>
                    </m:r>
                    <m:sSub>
                      <m:sSubPr>
                        <m:ctrlPr>
                          <a:rPr lang="en-US" sz="1600" b="1" i="1" smtClean="0">
                            <a:solidFill>
                              <a:srgbClr val="006600"/>
                            </a:solidFill>
                            <a:latin typeface="Cambria Math" panose="02040503050406030204" pitchFamily="18" charset="0"/>
                          </a:rPr>
                        </m:ctrlPr>
                      </m:sSubPr>
                      <m:e>
                        <m:r>
                          <a:rPr lang="en-US" sz="1600" b="1" i="1" smtClean="0">
                            <a:solidFill>
                              <a:srgbClr val="006600"/>
                            </a:solidFill>
                            <a:latin typeface="Cambria Math"/>
                          </a:rPr>
                          <m:t>𝑹</m:t>
                        </m:r>
                      </m:e>
                      <m:sub>
                        <m:r>
                          <a:rPr lang="en-US" sz="1600" b="1" i="1" smtClean="0">
                            <a:solidFill>
                              <a:srgbClr val="006600"/>
                            </a:solidFill>
                            <a:latin typeface="Cambria Math"/>
                          </a:rPr>
                          <m:t>𝒑𝒆𝒓</m:t>
                        </m:r>
                        <m:sSub>
                          <m:sSubPr>
                            <m:ctrlPr>
                              <a:rPr lang="en-US" sz="1600" b="1" i="1" smtClean="0">
                                <a:solidFill>
                                  <a:srgbClr val="006600"/>
                                </a:solidFill>
                                <a:latin typeface="Cambria Math" panose="02040503050406030204" pitchFamily="18" charset="0"/>
                              </a:rPr>
                            </m:ctrlPr>
                          </m:sSubPr>
                          <m:e>
                            <m:r>
                              <a:rPr lang="en-US" sz="1600" b="1" i="1" smtClean="0">
                                <a:solidFill>
                                  <a:srgbClr val="006600"/>
                                </a:solidFill>
                                <a:latin typeface="Cambria Math"/>
                              </a:rPr>
                              <m:t>𝒇</m:t>
                            </m:r>
                          </m:e>
                          <m:sub>
                            <m:r>
                              <a:rPr lang="en-US" sz="1600" b="1" i="1" smtClean="0">
                                <a:solidFill>
                                  <a:srgbClr val="006600"/>
                                </a:solidFill>
                                <a:latin typeface="Cambria Math"/>
                              </a:rPr>
                              <m:t>𝑪𝒂𝒍</m:t>
                            </m:r>
                            <m:r>
                              <a:rPr lang="en-US" sz="1600" b="1" i="1" smtClean="0">
                                <a:solidFill>
                                  <a:srgbClr val="006600"/>
                                </a:solidFill>
                                <a:latin typeface="Cambria Math"/>
                              </a:rPr>
                              <m:t>.</m:t>
                            </m:r>
                            <m:r>
                              <a:rPr lang="en-US" sz="1600" b="1" i="1" smtClean="0">
                                <a:solidFill>
                                  <a:srgbClr val="006600"/>
                                </a:solidFill>
                                <a:latin typeface="Cambria Math"/>
                              </a:rPr>
                              <m:t>𝒎𝒊𝒏</m:t>
                            </m:r>
                          </m:sub>
                        </m:sSub>
                      </m:sub>
                    </m:sSub>
                  </m:oMath>
                </a14:m>
                <a:r>
                  <a:rPr lang="en-US" sz="1600" dirty="0" smtClean="0">
                    <a:solidFill>
                      <a:schemeClr val="tx1"/>
                    </a:solidFill>
                    <a:latin typeface="Georgia" pitchFamily="18" charset="0"/>
                  </a:rPr>
                  <a:t>,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a:rPr>
                          <m:t>𝑅</m:t>
                        </m:r>
                      </m:e>
                      <m:sub>
                        <m:r>
                          <a:rPr lang="en-US" sz="1600" b="0" i="1" smtClean="0">
                            <a:solidFill>
                              <a:schemeClr val="tx1"/>
                            </a:solidFill>
                            <a:latin typeface="Cambria Math"/>
                          </a:rPr>
                          <m:t>𝑝𝑒𝑟</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a:rPr>
                              <m:t>𝑓</m:t>
                            </m:r>
                          </m:e>
                          <m:sub>
                            <m:r>
                              <a:rPr lang="en-US" sz="1600" b="0" i="1" smtClean="0">
                                <a:solidFill>
                                  <a:schemeClr val="tx1"/>
                                </a:solidFill>
                                <a:latin typeface="Cambria Math"/>
                              </a:rPr>
                              <m:t>𝐴𝑑𝑗</m:t>
                            </m:r>
                            <m:r>
                              <a:rPr lang="en-US" sz="1600" b="0" i="1" smtClean="0">
                                <a:solidFill>
                                  <a:schemeClr val="tx1"/>
                                </a:solidFill>
                                <a:latin typeface="Cambria Math"/>
                              </a:rPr>
                              <m:t>.</m:t>
                            </m:r>
                            <m:r>
                              <a:rPr lang="en-US" sz="1600" b="0" i="1" smtClean="0">
                                <a:solidFill>
                                  <a:schemeClr val="tx1"/>
                                </a:solidFill>
                                <a:latin typeface="Cambria Math"/>
                              </a:rPr>
                              <m:t>𝑚𝑖𝑛</m:t>
                            </m:r>
                          </m:sub>
                        </m:sSub>
                      </m:sub>
                    </m:sSub>
                  </m:oMath>
                </a14:m>
                <a:r>
                  <a:rPr lang="en-US" sz="1600" dirty="0" smtClean="0">
                    <a:solidFill>
                      <a:schemeClr val="tx1"/>
                    </a:solidFill>
                    <a:latin typeface="Georgia" pitchFamily="18" charset="0"/>
                  </a:rPr>
                  <a:t>into Shrinkage Formula:</a:t>
                </a:r>
              </a:p>
              <a:p>
                <a:endParaRPr lang="en-US" sz="1600" dirty="0" smtClean="0">
                  <a:solidFill>
                    <a:schemeClr val="tx1"/>
                  </a:solidFill>
                  <a:latin typeface="Georgia" pitchFamily="18" charset="0"/>
                </a:endParaRPr>
              </a:p>
              <a:p>
                <a:pPr>
                  <a:spcAft>
                    <a:spcPts val="1200"/>
                  </a:spcAft>
                </a:pPr>
                <a14:m>
                  <m:oMathPara xmlns:m="http://schemas.openxmlformats.org/officeDocument/2006/math">
                    <m:oMathParaPr>
                      <m:jc m:val="left"/>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a:solidFill>
                                <a:srgbClr val="FF0000"/>
                              </a:solidFill>
                              <a:latin typeface="Cambria Math"/>
                            </a:rPr>
                            <m:t>𝑹</m:t>
                          </m:r>
                        </m:e>
                        <m:sub>
                          <m:r>
                            <a:rPr lang="en-US" sz="1600" b="1" i="1">
                              <a:solidFill>
                                <a:srgbClr val="FF0000"/>
                              </a:solidFill>
                              <a:latin typeface="Cambria Math"/>
                            </a:rPr>
                            <m:t>𝒑𝒆𝒓</m:t>
                          </m:r>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a:rPr>
                                <m:t>𝒇</m:t>
                              </m:r>
                            </m:e>
                            <m:sub>
                              <m:r>
                                <a:rPr lang="en-US" sz="1600" b="1" i="1">
                                  <a:solidFill>
                                    <a:srgbClr val="FF0000"/>
                                  </a:solidFill>
                                  <a:latin typeface="Cambria Math"/>
                                </a:rPr>
                                <m:t>𝑨𝒅𝒋</m:t>
                              </m:r>
                              <m:r>
                                <a:rPr lang="en-US" sz="1600" b="1" i="1">
                                  <a:solidFill>
                                    <a:srgbClr val="FF0000"/>
                                  </a:solidFill>
                                  <a:latin typeface="Cambria Math"/>
                                </a:rPr>
                                <m:t>.</m:t>
                              </m:r>
                              <m:r>
                                <a:rPr lang="en-US" sz="1600" b="1" i="1">
                                  <a:solidFill>
                                    <a:srgbClr val="FF0000"/>
                                  </a:solidFill>
                                  <a:latin typeface="Cambria Math"/>
                                </a:rPr>
                                <m:t>𝑷</m:t>
                              </m:r>
                            </m:sub>
                          </m:sSub>
                        </m:sub>
                      </m:sSub>
                    </m:oMath>
                  </m:oMathPara>
                </a14:m>
                <a:endParaRPr lang="en-US" sz="1600" b="1" i="1" dirty="0" smtClean="0">
                  <a:solidFill>
                    <a:schemeClr val="tx1"/>
                  </a:solidFill>
                </a:endParaRPr>
              </a:p>
              <a:p>
                <a:pPr>
                  <a:spcAft>
                    <a:spcPts val="1200"/>
                  </a:spcAft>
                </a:pPr>
                <a14:m>
                  <m:oMathPara xmlns:m="http://schemas.openxmlformats.org/officeDocument/2006/math">
                    <m:oMathParaPr>
                      <m:jc m:val="centerGroup"/>
                    </m:oMathParaPr>
                    <m:oMath xmlns:m="http://schemas.openxmlformats.org/officeDocument/2006/math">
                      <m:r>
                        <m:rPr>
                          <m:brk/>
                          <m:aln/>
                        </m:rPr>
                        <a:rPr lang="en-US" sz="1600" i="1">
                          <a:solidFill>
                            <a:schemeClr val="tx1"/>
                          </a:solidFill>
                          <a:latin typeface="Cambria Math"/>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𝐴𝑑𝑗</m:t>
                              </m:r>
                              <m:r>
                                <a:rPr lang="en-US" sz="1600" i="1">
                                  <a:solidFill>
                                    <a:schemeClr val="tx1"/>
                                  </a:solidFill>
                                  <a:latin typeface="Cambria Math"/>
                                </a:rPr>
                                <m:t>.</m:t>
                              </m:r>
                              <m:r>
                                <a:rPr lang="en-US" sz="1600" i="1">
                                  <a:solidFill>
                                    <a:schemeClr val="tx1"/>
                                  </a:solidFill>
                                  <a:latin typeface="Cambria Math"/>
                                </a:rPr>
                                <m:t>𝑚𝑎𝑥</m:t>
                              </m:r>
                            </m:sub>
                          </m:sSub>
                        </m:sub>
                      </m:sSub>
                      <m:r>
                        <a:rPr lang="en-US" sz="1600" i="1">
                          <a:solidFill>
                            <a:schemeClr val="tx1"/>
                          </a:solidFill>
                          <a:latin typeface="Cambria Math"/>
                        </a:rPr>
                        <m:t>−</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𝐶𝑎𝑙</m:t>
                                  </m:r>
                                  <m:r>
                                    <a:rPr lang="en-US" sz="1600" i="1">
                                      <a:solidFill>
                                        <a:schemeClr val="tx1"/>
                                      </a:solidFill>
                                      <a:latin typeface="Cambria Math"/>
                                    </a:rPr>
                                    <m:t>.</m:t>
                                  </m:r>
                                  <m:r>
                                    <a:rPr lang="en-US" sz="1600" i="1">
                                      <a:solidFill>
                                        <a:schemeClr val="tx1"/>
                                      </a:solidFill>
                                      <a:latin typeface="Cambria Math"/>
                                    </a:rPr>
                                    <m:t>𝑚𝑎𝑥</m:t>
                                  </m:r>
                                </m:sub>
                              </m:sSub>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m:t>
                              </m:r>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𝐶𝑎𝑙</m:t>
                                  </m:r>
                                  <m:r>
                                    <a:rPr lang="en-US" sz="1600" i="1">
                                      <a:solidFill>
                                        <a:schemeClr val="tx1"/>
                                      </a:solidFill>
                                      <a:latin typeface="Cambria Math"/>
                                    </a:rPr>
                                    <m:t>.</m:t>
                                  </m:r>
                                  <m:r>
                                    <a:rPr lang="en-US" sz="1600" i="1">
                                      <a:solidFill>
                                        <a:schemeClr val="tx1"/>
                                      </a:solidFill>
                                      <a:latin typeface="Cambria Math"/>
                                    </a:rPr>
                                    <m:t>𝑃</m:t>
                                  </m:r>
                                </m:sub>
                              </m:sSub>
                            </m:sub>
                          </m:sSub>
                        </m:e>
                      </m:d>
                      <m:r>
                        <a:rPr lang="en-US" sz="1600" i="1">
                          <a:solidFill>
                            <a:schemeClr val="tx1"/>
                          </a:solidFill>
                          <a:latin typeface="Cambria Math"/>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𝐴𝑑𝑗</m:t>
                                  </m:r>
                                  <m:r>
                                    <a:rPr lang="en-US" sz="1600" i="1">
                                      <a:solidFill>
                                        <a:schemeClr val="tx1"/>
                                      </a:solidFill>
                                      <a:latin typeface="Cambria Math"/>
                                    </a:rPr>
                                    <m:t>.</m:t>
                                  </m:r>
                                  <m:r>
                                    <a:rPr lang="en-US" sz="1600" i="1">
                                      <a:solidFill>
                                        <a:schemeClr val="tx1"/>
                                      </a:solidFill>
                                      <a:latin typeface="Cambria Math"/>
                                    </a:rPr>
                                    <m:t>𝑚𝑎𝑥</m:t>
                                  </m:r>
                                </m:sub>
                              </m:sSub>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m:t>
                              </m:r>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𝐴𝑑𝑗</m:t>
                                  </m:r>
                                  <m:r>
                                    <a:rPr lang="en-US" sz="1600" i="1">
                                      <a:solidFill>
                                        <a:schemeClr val="tx1"/>
                                      </a:solidFill>
                                      <a:latin typeface="Cambria Math"/>
                                    </a:rPr>
                                    <m:t>.</m:t>
                                  </m:r>
                                  <m:r>
                                    <a:rPr lang="en-US" sz="1600" i="1">
                                      <a:solidFill>
                                        <a:schemeClr val="tx1"/>
                                      </a:solidFill>
                                      <a:latin typeface="Cambria Math"/>
                                    </a:rPr>
                                    <m:t>𝑚𝑖𝑛</m:t>
                                  </m:r>
                                </m:sub>
                              </m:sSub>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𝐶𝑎𝑙</m:t>
                                  </m:r>
                                  <m:r>
                                    <a:rPr lang="en-US" sz="1600" i="1">
                                      <a:solidFill>
                                        <a:schemeClr val="tx1"/>
                                      </a:solidFill>
                                      <a:latin typeface="Cambria Math"/>
                                    </a:rPr>
                                    <m:t>.</m:t>
                                  </m:r>
                                  <m:r>
                                    <a:rPr lang="en-US" sz="1600" i="1">
                                      <a:solidFill>
                                        <a:schemeClr val="tx1"/>
                                      </a:solidFill>
                                      <a:latin typeface="Cambria Math"/>
                                    </a:rPr>
                                    <m:t>𝑚𝑎𝑥</m:t>
                                  </m:r>
                                </m:sub>
                              </m:sSub>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m:t>
                              </m:r>
                              <m:r>
                                <a:rPr lang="en-US" sz="1600" i="1">
                                  <a:solidFill>
                                    <a:schemeClr val="tx1"/>
                                  </a:solidFill>
                                  <a:latin typeface="Cambria Math"/>
                                </a:rPr>
                                <m:t>𝑅</m:t>
                              </m:r>
                            </m:e>
                            <m:sub>
                              <m:r>
                                <a:rPr lang="en-US" sz="1600" i="1">
                                  <a:solidFill>
                                    <a:schemeClr val="tx1"/>
                                  </a:solidFill>
                                  <a:latin typeface="Cambria Math"/>
                                </a:rPr>
                                <m:t>𝑝𝑒𝑟</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a:rPr>
                                    <m:t>𝑓</m:t>
                                  </m:r>
                                </m:e>
                                <m:sub>
                                  <m:r>
                                    <a:rPr lang="en-US" sz="1600" i="1">
                                      <a:solidFill>
                                        <a:schemeClr val="tx1"/>
                                      </a:solidFill>
                                      <a:latin typeface="Cambria Math"/>
                                    </a:rPr>
                                    <m:t>𝐶𝑎𝑙</m:t>
                                  </m:r>
                                  <m:r>
                                    <a:rPr lang="en-US" sz="1600" i="1">
                                      <a:solidFill>
                                        <a:schemeClr val="tx1"/>
                                      </a:solidFill>
                                      <a:latin typeface="Cambria Math"/>
                                    </a:rPr>
                                    <m:t>.</m:t>
                                  </m:r>
                                  <m:r>
                                    <a:rPr lang="en-US" sz="1600" i="1">
                                      <a:solidFill>
                                        <a:schemeClr val="tx1"/>
                                      </a:solidFill>
                                      <a:latin typeface="Cambria Math"/>
                                    </a:rPr>
                                    <m:t>𝑚𝑖𝑛</m:t>
                                  </m:r>
                                </m:sub>
                              </m:sSub>
                            </m:sub>
                          </m:sSub>
                        </m:den>
                      </m:f>
                    </m:oMath>
                  </m:oMathPara>
                </a14:m>
                <a:endParaRPr lang="en-US" sz="1600" i="1" dirty="0" smtClean="0">
                  <a:solidFill>
                    <a:schemeClr val="tx1"/>
                  </a:solidFill>
                </a:endParaRPr>
              </a:p>
              <a:p>
                <a:pPr>
                  <a:spcAft>
                    <a:spcPts val="1200"/>
                  </a:spcAft>
                </a:pPr>
                <a14:m>
                  <m:oMathPara xmlns:m="http://schemas.openxmlformats.org/officeDocument/2006/math">
                    <m:oMathParaPr>
                      <m:jc m:val="centerGroup"/>
                    </m:oMathParaPr>
                    <m:oMath xmlns:m="http://schemas.openxmlformats.org/officeDocument/2006/math">
                      <m:r>
                        <m:rPr>
                          <m:brk/>
                        </m:rPr>
                        <a:rPr lang="en-US" sz="1600" i="1">
                          <a:solidFill>
                            <a:schemeClr val="tx1"/>
                          </a:solidFill>
                          <a:latin typeface="Cambria Math"/>
                        </a:rPr>
                        <m:t>=</m:t>
                      </m:r>
                      <m:r>
                        <a:rPr lang="en-US" sz="1600" i="1">
                          <a:solidFill>
                            <a:schemeClr val="tx1"/>
                          </a:solidFill>
                          <a:latin typeface="Cambria Math"/>
                        </a:rPr>
                        <m:t>0.59−</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a:rPr>
                            <m:t>0.69−0.51</m:t>
                          </m:r>
                        </m:e>
                      </m:d>
                      <m:r>
                        <a:rPr lang="en-US" sz="1600" i="1">
                          <a:solidFill>
                            <a:schemeClr val="tx1"/>
                          </a:solidFill>
                          <a:latin typeface="Cambria Math"/>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0.59−0.28</m:t>
                          </m:r>
                        </m:num>
                        <m:den>
                          <m:r>
                            <a:rPr lang="en-US" sz="1600" i="1">
                              <a:solidFill>
                                <a:schemeClr val="tx1"/>
                              </a:solidFill>
                              <a:latin typeface="Cambria Math"/>
                            </a:rPr>
                            <m:t>0.69−0.28</m:t>
                          </m:r>
                        </m:den>
                      </m:f>
                      <m:r>
                        <m:rPr>
                          <m:brk/>
                        </m:rPr>
                        <a:rPr lang="en-US" sz="1600" i="1">
                          <a:solidFill>
                            <a:schemeClr val="tx1"/>
                          </a:solidFill>
                          <a:latin typeface="Cambria Math"/>
                        </a:rPr>
                        <m:t>=</m:t>
                      </m:r>
                      <m:r>
                        <a:rPr lang="en-US" sz="1600" i="1">
                          <a:solidFill>
                            <a:schemeClr val="tx1"/>
                          </a:solidFill>
                          <a:latin typeface="Cambria Math"/>
                        </a:rPr>
                        <m:t>0.46</m:t>
                      </m:r>
                    </m:oMath>
                  </m:oMathPara>
                </a14:m>
                <a:endParaRPr lang="en-US" sz="16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0" y="1905000"/>
                <a:ext cx="4876800" cy="3283143"/>
              </a:xfrm>
              <a:prstGeom prst="rect">
                <a:avLst/>
              </a:prstGeom>
              <a:blipFill rotWithShape="1">
                <a:blip r:embed="rId5"/>
                <a:stretch>
                  <a:fillRect l="-248"/>
                </a:stretch>
              </a:blipFill>
              <a:ln w="38100">
                <a:solidFill>
                  <a:srgbClr val="FFC000"/>
                </a:solidFill>
              </a:ln>
            </p:spPr>
            <p:txBody>
              <a:bodyPr/>
              <a:lstStyle/>
              <a:p>
                <a:r>
                  <a:rPr lang="en-US">
                    <a:noFill/>
                  </a:rPr>
                  <a:t> </a:t>
                </a:r>
              </a:p>
            </p:txBody>
          </p:sp>
        </mc:Fallback>
      </mc:AlternateContent>
      <p:sp>
        <p:nvSpPr>
          <p:cNvPr id="12" name="Rectangle 4"/>
          <p:cNvSpPr>
            <a:spLocks noChangeArrowheads="1"/>
          </p:cNvSpPr>
          <p:nvPr/>
        </p:nvSpPr>
        <p:spPr bwMode="auto">
          <a:xfrm>
            <a:off x="5105400" y="4257675"/>
            <a:ext cx="457200" cy="2190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en-US" altLang="en-US"/>
          </a:p>
        </p:txBody>
      </p:sp>
      <p:pic>
        <p:nvPicPr>
          <p:cNvPr id="14" name="Picture 4" descr="Z:\home\chelsea\Desktop\Research\Pareto\Shrinkage_Formula\check_shrinkage_formula_01-17\try_shrinkage_formula_OLS\Writing\example_plot_006.png"/>
          <p:cNvPicPr>
            <a:picLocks noChangeAspect="1" noChangeArrowheads="1"/>
          </p:cNvPicPr>
          <p:nvPr/>
        </p:nvPicPr>
        <p:blipFill rotWithShape="1">
          <a:blip r:embed="rId6">
            <a:extLst>
              <a:ext uri="{28A0092B-C50C-407E-A947-70E740481C1C}">
                <a14:useLocalDpi xmlns:a14="http://schemas.microsoft.com/office/drawing/2010/main" val="0"/>
              </a:ext>
            </a:extLst>
          </a:blip>
          <a:srcRect l="16413" t="18503" r="17011" b="18006"/>
          <a:stretch/>
        </p:blipFill>
        <p:spPr bwMode="auto">
          <a:xfrm>
            <a:off x="76203" y="2800350"/>
            <a:ext cx="3733797" cy="228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4114800" y="2307231"/>
            <a:ext cx="990600" cy="34071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solidFill>
                  <a:srgbClr val="7030A0"/>
                </a:solidFill>
              </a:ln>
              <a:solidFill>
                <a:srgbClr val="7030A0"/>
              </a:solidFill>
              <a:effectLst/>
              <a:latin typeface="Calibri" panose="020F0502020204030204" pitchFamily="34" charset="0"/>
            </a:endParaRPr>
          </a:p>
        </p:txBody>
      </p:sp>
      <p:cxnSp>
        <p:nvCxnSpPr>
          <p:cNvPr id="4" name="Straight Arrow Connector 3"/>
          <p:cNvCxnSpPr/>
          <p:nvPr/>
        </p:nvCxnSpPr>
        <p:spPr bwMode="auto">
          <a:xfrm flipH="1">
            <a:off x="1295400" y="2439490"/>
            <a:ext cx="2819400" cy="1351460"/>
          </a:xfrm>
          <a:prstGeom prst="straightConnector1">
            <a:avLst/>
          </a:prstGeom>
          <a:solidFill>
            <a:srgbClr val="00B8FF"/>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039046" y="3314700"/>
            <a:ext cx="596638" cy="369332"/>
          </a:xfrm>
          <a:prstGeom prst="rect">
            <a:avLst/>
          </a:prstGeom>
          <a:solidFill>
            <a:srgbClr val="FFC000"/>
          </a:solidFill>
        </p:spPr>
        <p:txBody>
          <a:bodyPr wrap="none" rtlCol="0">
            <a:spAutoFit/>
          </a:bodyPr>
          <a:lstStyle/>
          <a:p>
            <a:r>
              <a:rPr lang="en-US" b="1" dirty="0" smtClean="0"/>
              <a:t>0.51</a:t>
            </a:r>
            <a:endParaRPr lang="en-US" b="1" dirty="0"/>
          </a:p>
        </p:txBody>
      </p:sp>
      <p:sp>
        <p:nvSpPr>
          <p:cNvPr id="15" name="TextBox 14"/>
          <p:cNvSpPr txBox="1"/>
          <p:nvPr/>
        </p:nvSpPr>
        <p:spPr>
          <a:xfrm>
            <a:off x="1505646" y="2800350"/>
            <a:ext cx="596638" cy="369332"/>
          </a:xfrm>
          <a:prstGeom prst="rect">
            <a:avLst/>
          </a:prstGeom>
          <a:solidFill>
            <a:srgbClr val="0099FF"/>
          </a:solidFill>
        </p:spPr>
        <p:txBody>
          <a:bodyPr wrap="none" rtlCol="0">
            <a:spAutoFit/>
          </a:bodyPr>
          <a:lstStyle/>
          <a:p>
            <a:r>
              <a:rPr lang="en-US" b="1" dirty="0" smtClean="0"/>
              <a:t>0.69</a:t>
            </a:r>
            <a:endParaRPr lang="en-US" b="1" dirty="0"/>
          </a:p>
        </p:txBody>
      </p:sp>
      <p:sp>
        <p:nvSpPr>
          <p:cNvPr id="16" name="TextBox 15"/>
          <p:cNvSpPr txBox="1"/>
          <p:nvPr/>
        </p:nvSpPr>
        <p:spPr>
          <a:xfrm>
            <a:off x="3137162" y="4114800"/>
            <a:ext cx="596638" cy="369332"/>
          </a:xfrm>
          <a:prstGeom prst="rect">
            <a:avLst/>
          </a:prstGeom>
          <a:solidFill>
            <a:srgbClr val="92D050"/>
          </a:solidFill>
        </p:spPr>
        <p:txBody>
          <a:bodyPr wrap="none" rtlCol="0">
            <a:spAutoFit/>
          </a:bodyPr>
          <a:lstStyle/>
          <a:p>
            <a:r>
              <a:rPr lang="en-US" b="1" dirty="0" smtClean="0"/>
              <a:t>0.28</a:t>
            </a:r>
            <a:endParaRPr lang="en-US" b="1" dirty="0"/>
          </a:p>
        </p:txBody>
      </p:sp>
      <p:sp>
        <p:nvSpPr>
          <p:cNvPr id="21" name="TextBox 20"/>
          <p:cNvSpPr txBox="1"/>
          <p:nvPr/>
        </p:nvSpPr>
        <p:spPr>
          <a:xfrm>
            <a:off x="1828800" y="4114800"/>
            <a:ext cx="596638" cy="369332"/>
          </a:xfrm>
          <a:prstGeom prst="rect">
            <a:avLst/>
          </a:prstGeom>
          <a:solidFill>
            <a:srgbClr val="00B050"/>
          </a:solidFill>
        </p:spPr>
        <p:txBody>
          <a:bodyPr wrap="none" rtlCol="0">
            <a:spAutoFit/>
          </a:bodyPr>
          <a:lstStyle/>
          <a:p>
            <a:r>
              <a:rPr lang="en-US" b="1" dirty="0" smtClean="0"/>
              <a:t>0.28</a:t>
            </a:r>
            <a:endParaRPr lang="en-US" b="1" dirty="0"/>
          </a:p>
        </p:txBody>
      </p:sp>
      <p:sp>
        <p:nvSpPr>
          <p:cNvPr id="23" name="TextBox 22"/>
          <p:cNvSpPr txBox="1"/>
          <p:nvPr/>
        </p:nvSpPr>
        <p:spPr>
          <a:xfrm>
            <a:off x="622562" y="2800350"/>
            <a:ext cx="596638" cy="369332"/>
          </a:xfrm>
          <a:prstGeom prst="rect">
            <a:avLst/>
          </a:prstGeom>
          <a:solidFill>
            <a:srgbClr val="7030A0"/>
          </a:solidFill>
        </p:spPr>
        <p:txBody>
          <a:bodyPr wrap="none" rtlCol="0">
            <a:spAutoFit/>
          </a:bodyPr>
          <a:lstStyle/>
          <a:p>
            <a:r>
              <a:rPr lang="en-US" b="1" dirty="0" smtClean="0"/>
              <a:t>0.59</a:t>
            </a:r>
            <a:endParaRPr lang="en-US" b="1" dirty="0"/>
          </a:p>
        </p:txBody>
      </p:sp>
    </p:spTree>
    <p:extLst>
      <p:ext uri="{BB962C8B-B14F-4D97-AF65-F5344CB8AC3E}">
        <p14:creationId xmlns:p14="http://schemas.microsoft.com/office/powerpoint/2010/main" val="1891207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sp>
        <p:nvSpPr>
          <p:cNvPr id="9220" name="Content Placeholder 3"/>
          <p:cNvSpPr>
            <a:spLocks noGrp="1"/>
          </p:cNvSpPr>
          <p:nvPr>
            <p:ph idx="1"/>
          </p:nvPr>
        </p:nvSpPr>
        <p:spPr>
          <a:xfrm>
            <a:off x="457204" y="857251"/>
            <a:ext cx="8226425" cy="3734991"/>
          </a:xfrm>
        </p:spPr>
        <p:txBody>
          <a:bodyPr/>
          <a:lstStyle/>
          <a:p>
            <a:pPr marL="457200" indent="-457200">
              <a:spcBef>
                <a:spcPts val="2400"/>
              </a:spcBef>
              <a:buFont typeface="Arial" charset="0"/>
              <a:buChar char="•"/>
            </a:pPr>
            <a:r>
              <a:rPr lang="en-US" altLang="en-US" sz="2000" dirty="0" smtClean="0">
                <a:solidFill>
                  <a:srgbClr val="002060"/>
                </a:solidFill>
                <a:latin typeface="Georgia" pitchFamily="18" charset="0"/>
              </a:rPr>
              <a:t>De Corte, </a:t>
            </a:r>
            <a:r>
              <a:rPr lang="en-US" altLang="en-US" sz="2000" dirty="0" err="1" smtClean="0">
                <a:solidFill>
                  <a:srgbClr val="002060"/>
                </a:solidFill>
                <a:latin typeface="Georgia" pitchFamily="18" charset="0"/>
              </a:rPr>
              <a:t>Lievens</a:t>
            </a:r>
            <a:r>
              <a:rPr lang="en-US" altLang="en-US" sz="2000" dirty="0" smtClean="0">
                <a:solidFill>
                  <a:srgbClr val="002060"/>
                </a:solidFill>
                <a:latin typeface="Georgia" pitchFamily="18" charset="0"/>
              </a:rPr>
              <a:t> and </a:t>
            </a:r>
            <a:r>
              <a:rPr lang="en-US" altLang="en-US" sz="2000" dirty="0" err="1" smtClean="0">
                <a:solidFill>
                  <a:srgbClr val="002060"/>
                </a:solidFill>
                <a:latin typeface="Georgia" pitchFamily="18" charset="0"/>
              </a:rPr>
              <a:t>Sackett</a:t>
            </a:r>
            <a:r>
              <a:rPr lang="en-US" altLang="en-US" sz="2000" dirty="0" smtClean="0">
                <a:solidFill>
                  <a:srgbClr val="002060"/>
                </a:solidFill>
                <a:latin typeface="Georgia" pitchFamily="18" charset="0"/>
              </a:rPr>
              <a:t> (2007)</a:t>
            </a:r>
          </a:p>
          <a:p>
            <a:pPr marL="457200" indent="-457200">
              <a:spcBef>
                <a:spcPts val="2400"/>
              </a:spcBef>
              <a:buFont typeface="Arial" charset="0"/>
              <a:buChar char="•"/>
            </a:pPr>
            <a:r>
              <a:rPr lang="en-US" altLang="en-US" sz="2000" u="sng" dirty="0" smtClean="0">
                <a:solidFill>
                  <a:srgbClr val="002060"/>
                </a:solidFill>
                <a:latin typeface="Georgia" pitchFamily="18" charset="0"/>
              </a:rPr>
              <a:t>Pareto-optimal weighting</a:t>
            </a:r>
            <a:r>
              <a:rPr lang="en-US" altLang="en-US" sz="2000" dirty="0" smtClean="0">
                <a:solidFill>
                  <a:srgbClr val="002060"/>
                </a:solidFill>
                <a:latin typeface="Georgia" pitchFamily="18" charset="0"/>
              </a:rPr>
              <a:t> - selection predictors are weighted with the goal of simultaneously optimizing </a:t>
            </a:r>
            <a:r>
              <a:rPr lang="en-US" altLang="en-US" sz="2000" i="1" dirty="0" smtClean="0">
                <a:solidFill>
                  <a:srgbClr val="002060"/>
                </a:solidFill>
                <a:latin typeface="Georgia" pitchFamily="18" charset="0"/>
              </a:rPr>
              <a:t>two</a:t>
            </a:r>
            <a:r>
              <a:rPr lang="en-US" altLang="en-US" sz="2000" dirty="0" smtClean="0">
                <a:solidFill>
                  <a:srgbClr val="002060"/>
                </a:solidFill>
                <a:latin typeface="Georgia" pitchFamily="18" charset="0"/>
              </a:rPr>
              <a:t> criteria: job performance and diversity.</a:t>
            </a:r>
          </a:p>
          <a:p>
            <a:pPr marL="457200" indent="-457200">
              <a:spcBef>
                <a:spcPts val="2400"/>
              </a:spcBef>
              <a:buFont typeface="Arial" charset="0"/>
              <a:buChar char="•"/>
            </a:pPr>
            <a:r>
              <a:rPr lang="en-US" altLang="en-US" sz="2000" dirty="0" smtClean="0">
                <a:solidFill>
                  <a:srgbClr val="002060"/>
                </a:solidFill>
                <a:latin typeface="Georgia" pitchFamily="18" charset="0"/>
              </a:rPr>
              <a:t>Pareto solution provides </a:t>
            </a:r>
          </a:p>
          <a:p>
            <a:pPr marL="857250" lvl="1" indent="-457200">
              <a:spcBef>
                <a:spcPts val="2400"/>
              </a:spcBef>
              <a:buFont typeface="Arial" charset="0"/>
              <a:buChar char="•"/>
            </a:pPr>
            <a:r>
              <a:rPr lang="en-US" altLang="en-US" sz="1800" u="sng" dirty="0">
                <a:solidFill>
                  <a:srgbClr val="002060"/>
                </a:solidFill>
                <a:latin typeface="Georgia" pitchFamily="18" charset="0"/>
              </a:rPr>
              <a:t>B</a:t>
            </a:r>
            <a:r>
              <a:rPr lang="en-US" altLang="en-US" sz="1800" u="sng" dirty="0" smtClean="0">
                <a:solidFill>
                  <a:srgbClr val="002060"/>
                </a:solidFill>
                <a:latin typeface="Georgia" pitchFamily="18" charset="0"/>
              </a:rPr>
              <a:t>est possible diversity outcome at a given criterion-related validity</a:t>
            </a:r>
            <a:r>
              <a:rPr lang="en-US" altLang="en-US" sz="1800" dirty="0" smtClean="0">
                <a:solidFill>
                  <a:srgbClr val="002060"/>
                </a:solidFill>
                <a:latin typeface="Georgia" pitchFamily="18" charset="0"/>
              </a:rPr>
              <a:t>, and </a:t>
            </a:r>
            <a:endParaRPr lang="en-US" altLang="en-US" sz="1800" dirty="0">
              <a:solidFill>
                <a:srgbClr val="002060"/>
              </a:solidFill>
              <a:latin typeface="Georgia" pitchFamily="18" charset="0"/>
            </a:endParaRPr>
          </a:p>
          <a:p>
            <a:pPr marL="857250" lvl="1" indent="-457200">
              <a:spcBef>
                <a:spcPts val="2400"/>
              </a:spcBef>
              <a:buFont typeface="Arial" charset="0"/>
              <a:buChar char="•"/>
            </a:pPr>
            <a:r>
              <a:rPr lang="en-US" altLang="en-US" sz="1800" u="sng" dirty="0">
                <a:solidFill>
                  <a:srgbClr val="002060"/>
                </a:solidFill>
                <a:latin typeface="Georgia" pitchFamily="18" charset="0"/>
              </a:rPr>
              <a:t>B</a:t>
            </a:r>
            <a:r>
              <a:rPr lang="en-US" altLang="en-US" sz="1800" u="sng" dirty="0" smtClean="0">
                <a:solidFill>
                  <a:srgbClr val="002060"/>
                </a:solidFill>
                <a:latin typeface="Georgia" pitchFamily="18" charset="0"/>
              </a:rPr>
              <a:t>est possible job performance outcome at a given AI ratio</a:t>
            </a:r>
            <a:r>
              <a:rPr lang="en-US" altLang="en-US" sz="1800" dirty="0" smtClean="0">
                <a:solidFill>
                  <a:srgbClr val="002060"/>
                </a:solidFill>
                <a:latin typeface="Georgia" pitchFamily="18" charset="0"/>
              </a:rPr>
              <a:t>.</a:t>
            </a:r>
          </a:p>
          <a:p>
            <a:pPr marL="457200" indent="-457200">
              <a:buFont typeface="Arial" charset="0"/>
              <a:buChar char="•"/>
            </a:pPr>
            <a:endParaRPr lang="en-US" altLang="en-US" sz="2800" dirty="0" smtClean="0"/>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7</a:t>
            </a:fld>
            <a:endParaRPr lang="en-US" altLang="en-US" sz="1400" dirty="0">
              <a:solidFill>
                <a:srgbClr val="002060"/>
              </a:solidFill>
            </a:endParaRPr>
          </a:p>
        </p:txBody>
      </p:sp>
    </p:spTree>
    <p:extLst>
      <p:ext uri="{BB962C8B-B14F-4D97-AF65-F5344CB8AC3E}">
        <p14:creationId xmlns:p14="http://schemas.microsoft.com/office/powerpoint/2010/main" val="99362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pic>
        <p:nvPicPr>
          <p:cNvPr id="1331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t="12730" r="51282" b="3935"/>
          <a:stretch>
            <a:fillRect/>
          </a:stretch>
        </p:blipFill>
        <p:spPr>
          <a:xfrm>
            <a:off x="2057400" y="759619"/>
            <a:ext cx="5029200" cy="4250531"/>
          </a:xfrm>
        </p:spPr>
      </p:pic>
      <p:sp>
        <p:nvSpPr>
          <p:cNvPr id="7" name="Rectangle 6"/>
          <p:cNvSpPr/>
          <p:nvPr/>
        </p:nvSpPr>
        <p:spPr bwMode="auto">
          <a:xfrm>
            <a:off x="3291840" y="1901825"/>
            <a:ext cx="137160" cy="13716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Calibri" panose="020F0502020204030204" pitchFamily="34" charset="0"/>
            </a:endParaRP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8</a:t>
            </a:fld>
            <a:endParaRPr lang="en-US" altLang="en-US" sz="14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1000">
              <a:srgbClr val="FFFFFF"/>
            </a:gs>
            <a:gs pos="100000">
              <a:srgbClr val="CCECFF"/>
            </a:gs>
          </a:gsLst>
          <a:lin ang="16200000" scaled="1"/>
        </a:gradFill>
        <a:effectLst/>
      </p:bgPr>
    </p:bg>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552950"/>
            <a:ext cx="1828800" cy="445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itle 2"/>
          <p:cNvSpPr>
            <a:spLocks noGrp="1"/>
          </p:cNvSpPr>
          <p:nvPr>
            <p:ph type="title"/>
          </p:nvPr>
        </p:nvSpPr>
        <p:spPr>
          <a:xfrm>
            <a:off x="457204" y="205980"/>
            <a:ext cx="8226425" cy="588169"/>
          </a:xfrm>
        </p:spPr>
        <p:txBody>
          <a:bodyPr/>
          <a:lstStyle/>
          <a:p>
            <a:r>
              <a:rPr lang="en-US" altLang="en-US" sz="3600" smtClean="0">
                <a:solidFill>
                  <a:srgbClr val="002060"/>
                </a:solidFill>
                <a:latin typeface="Georgia" pitchFamily="18" charset="0"/>
              </a:rPr>
              <a:t>Pareto-Optimal Weighting</a:t>
            </a:r>
          </a:p>
        </p:txBody>
      </p:sp>
      <p:sp>
        <p:nvSpPr>
          <p:cNvPr id="2" name="Slide Number Placeholder 1"/>
          <p:cNvSpPr>
            <a:spLocks noGrp="1"/>
          </p:cNvSpPr>
          <p:nvPr>
            <p:ph type="sldNum" idx="10"/>
          </p:nvPr>
        </p:nvSpPr>
        <p:spPr/>
        <p:txBody>
          <a:bodyPr/>
          <a:lstStyle/>
          <a:p>
            <a:pPr algn="r"/>
            <a:fld id="{86430713-ACC4-423C-A6F9-55D81A3BFA1E}" type="slidenum">
              <a:rPr lang="en-US" altLang="en-US" sz="1400" smtClean="0">
                <a:solidFill>
                  <a:srgbClr val="002060"/>
                </a:solidFill>
              </a:rPr>
              <a:pPr algn="r"/>
              <a:t>9</a:t>
            </a:fld>
            <a:endParaRPr lang="en-US" altLang="en-US" sz="1400" dirty="0">
              <a:solidFill>
                <a:srgbClr val="002060"/>
              </a:solidFill>
            </a:endParaRP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19150"/>
            <a:ext cx="7315200" cy="3657600"/>
          </a:xfrm>
          <a:prstGeom prst="rect">
            <a:avLst/>
          </a:prstGeom>
          <a:noFill/>
          <a:ln>
            <a:noFill/>
          </a:ln>
        </p:spPr>
      </p:pic>
    </p:spTree>
    <p:extLst>
      <p:ext uri="{BB962C8B-B14F-4D97-AF65-F5344CB8AC3E}">
        <p14:creationId xmlns:p14="http://schemas.microsoft.com/office/powerpoint/2010/main" val="506811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8631</TotalTime>
  <Words>5371</Words>
  <Application>Microsoft Office PowerPoint</Application>
  <PresentationFormat>On-screen Show (16:9)</PresentationFormat>
  <Paragraphs>992</Paragraphs>
  <Slides>68</Slides>
  <Notes>68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ＭＳ Ｐゴシック</vt:lpstr>
      <vt:lpstr>ＭＳ Ｐゴシック</vt:lpstr>
      <vt:lpstr>SimSun</vt:lpstr>
      <vt:lpstr>Arial</vt:lpstr>
      <vt:lpstr>Calibri</vt:lpstr>
      <vt:lpstr>Cambria Math</vt:lpstr>
      <vt:lpstr>Georgia</vt:lpstr>
      <vt:lpstr>Loma</vt:lpstr>
      <vt:lpstr>Lucida Sans</vt:lpstr>
      <vt:lpstr>Noto Sans CJK SC Regular</vt:lpstr>
      <vt:lpstr>Times New Roman</vt:lpstr>
      <vt:lpstr>Verdana</vt:lpstr>
      <vt:lpstr>Wingdings</vt:lpstr>
      <vt:lpstr>Office Theme</vt:lpstr>
      <vt:lpstr>PowerPoint Presentation</vt:lpstr>
      <vt:lpstr>Diversity and Adverse Impact</vt:lpstr>
      <vt:lpstr>Diversity and Adverse Impact</vt:lpstr>
      <vt:lpstr>Diversity-Performance Trade-Off</vt:lpstr>
      <vt:lpstr>Diversity-Performance Trade-Off</vt:lpstr>
      <vt:lpstr>Diversity-Performance Tradeoff</vt:lpstr>
      <vt:lpstr>Pareto-Optimal Weighting</vt:lpstr>
      <vt:lpstr>Pareto-Optimal Weighting</vt:lpstr>
      <vt:lpstr>Pareto-Optimal Weighting</vt:lpstr>
      <vt:lpstr>Pareto-Optimal Weighting</vt:lpstr>
      <vt:lpstr>Pareto-Optimal Weighting</vt:lpstr>
      <vt:lpstr>Pareto-Optimal Weighting</vt:lpstr>
      <vt:lpstr>Pareto-Optimal Weighting</vt:lpstr>
      <vt:lpstr>Pareto-Optimal Method - Caveat</vt:lpstr>
      <vt:lpstr>Validity/Diversity Shrinkage</vt:lpstr>
      <vt:lpstr>Validity/Diversity Shrinkage</vt:lpstr>
      <vt:lpstr>Validity/Diversity Shrinkage</vt:lpstr>
      <vt:lpstr>Validity/Diversity Shrinkage</vt:lpstr>
      <vt:lpstr>Research Question #1</vt:lpstr>
      <vt:lpstr>Research Question #2</vt:lpstr>
      <vt:lpstr>Contributions</vt:lpstr>
      <vt:lpstr>Method</vt:lpstr>
      <vt:lpstr>Method</vt:lpstr>
      <vt:lpstr>Method</vt:lpstr>
      <vt:lpstr>Method</vt:lpstr>
      <vt:lpstr>Results: Bobko-Roth Predictors</vt:lpstr>
      <vt:lpstr>Results: Bobko-Roth Predictors</vt:lpstr>
      <vt:lpstr>Results: Bobko-Roth Predictors</vt:lpstr>
      <vt:lpstr>Results: Cog. Subtest (Machinery Repair)</vt:lpstr>
      <vt:lpstr>Results: Cog. Subtest (Control &amp; Comm.)</vt:lpstr>
      <vt:lpstr>Results: Diversity Improvement</vt:lpstr>
      <vt:lpstr>Summary of Findings (1)</vt:lpstr>
      <vt:lpstr>Summary of Findings (2)</vt:lpstr>
      <vt:lpstr>Summary of Findings (3)</vt:lpstr>
      <vt:lpstr>Summary of Findings (4)</vt:lpstr>
      <vt:lpstr>Summary of Findings (4)</vt:lpstr>
      <vt:lpstr>Implications</vt:lpstr>
      <vt:lpstr>Implications</vt:lpstr>
      <vt:lpstr>Conclusion</vt:lpstr>
      <vt:lpstr>Limitation and Future Direction</vt:lpstr>
      <vt:lpstr>Study 2 </vt:lpstr>
      <vt:lpstr>Study 2: Purpose</vt:lpstr>
      <vt:lpstr>Pareto-Optimal Shrinkage Formula: Development</vt:lpstr>
      <vt:lpstr>Pareto-Optimal Shrinkage Formula: Development</vt:lpstr>
      <vt:lpstr>Simulation Study</vt:lpstr>
      <vt:lpstr>Simulation Study</vt:lpstr>
      <vt:lpstr>Simulation Study - Results</vt:lpstr>
      <vt:lpstr>Simulation Study - Results</vt:lpstr>
      <vt:lpstr>Simulation Study - Results</vt:lpstr>
      <vt:lpstr>Simulation Study - Results</vt:lpstr>
      <vt:lpstr>Simulation Study - Results</vt:lpstr>
      <vt:lpstr>Simulation Study – Sensitivity Analysis</vt:lpstr>
      <vt:lpstr>Simulation Study</vt:lpstr>
      <vt:lpstr>Conclusion</vt:lpstr>
      <vt:lpstr>PowerPoint Presentation</vt:lpstr>
      <vt:lpstr>Appendix</vt:lpstr>
      <vt:lpstr>Appendix: Study 1</vt:lpstr>
      <vt:lpstr>Shrinkage and Cross-Validation for OLS Regression</vt:lpstr>
      <vt:lpstr>PowerPoint Presentation</vt:lpstr>
      <vt:lpstr>PowerPoint Presentation</vt:lpstr>
      <vt:lpstr>Table 1a: Criterion Validity and Diversity for Pareto Curve Endpoints using Bobko-Roth Predictors</vt:lpstr>
      <vt:lpstr>Table 1b: Criterion Validity and Diversity for Pareto Curve Endpoints using  Cognitive Subtest Predictors</vt:lpstr>
      <vt:lpstr>Appendix: Study 2</vt:lpstr>
      <vt:lpstr>Pareto-Optimal Shrinkage Formula: Development</vt:lpstr>
      <vt:lpstr>PowerPoint Presentation</vt:lpstr>
      <vt:lpstr>Pareto-Optimal Shrinkage Formula: Example</vt:lpstr>
      <vt:lpstr>Pareto-Optimal Shrinkage Formula: Example</vt:lpstr>
      <vt:lpstr>Pareto-Optimal Shrinkage Formula: Example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chelsea</dc:creator>
  <cp:keywords/>
  <dc:description/>
  <cp:lastModifiedBy>Ben Porr</cp:lastModifiedBy>
  <cp:revision>358</cp:revision>
  <cp:lastPrinted>1601-01-01T00:00:00Z</cp:lastPrinted>
  <dcterms:created xsi:type="dcterms:W3CDTF">2017-04-13T01:59:19Z</dcterms:created>
  <dcterms:modified xsi:type="dcterms:W3CDTF">2017-09-19T18:54:18Z</dcterms:modified>
</cp:coreProperties>
</file>