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Lst>
  <p:notesMasterIdLst>
    <p:notesMasterId r:id="rId23"/>
  </p:notesMasterIdLst>
  <p:handoutMasterIdLst>
    <p:handoutMasterId r:id="rId24"/>
  </p:handoutMasterIdLst>
  <p:sldIdLst>
    <p:sldId id="256" r:id="rId3"/>
    <p:sldId id="266" r:id="rId4"/>
    <p:sldId id="299" r:id="rId5"/>
    <p:sldId id="300" r:id="rId6"/>
    <p:sldId id="301" r:id="rId7"/>
    <p:sldId id="312" r:id="rId8"/>
    <p:sldId id="302" r:id="rId9"/>
    <p:sldId id="303" r:id="rId10"/>
    <p:sldId id="293" r:id="rId11"/>
    <p:sldId id="294" r:id="rId12"/>
    <p:sldId id="296" r:id="rId13"/>
    <p:sldId id="297" r:id="rId14"/>
    <p:sldId id="310" r:id="rId15"/>
    <p:sldId id="298" r:id="rId16"/>
    <p:sldId id="295" r:id="rId17"/>
    <p:sldId id="305" r:id="rId18"/>
    <p:sldId id="304" r:id="rId19"/>
    <p:sldId id="308" r:id="rId20"/>
    <p:sldId id="307" r:id="rId21"/>
    <p:sldId id="309"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U uC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D6E"/>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72672" autoAdjust="0"/>
  </p:normalViewPr>
  <p:slideViewPr>
    <p:cSldViewPr snapToGrid="0" snapToObjects="1">
      <p:cViewPr varScale="1">
        <p:scale>
          <a:sx n="84" d="100"/>
          <a:sy n="84" d="100"/>
        </p:scale>
        <p:origin x="239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30" d="100"/>
        <a:sy n="130" d="100"/>
      </p:scale>
      <p:origin x="0" y="-1718"/>
    </p:cViewPr>
  </p:sorterViewPr>
  <p:notesViewPr>
    <p:cSldViewPr snapToGrid="0" snapToObjects="1">
      <p:cViewPr varScale="1">
        <p:scale>
          <a:sx n="111" d="100"/>
          <a:sy n="111" d="100"/>
        </p:scale>
        <p:origin x="-3944"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5B6E0F-1DB3-5A43-B8F9-5E1E696749DF}" type="datetimeFigureOut">
              <a:t>9/19/2017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BC211-ACBD-CB48-B939-364088D2CD6D}" type="datetimeFigureOut">
              <a:t>9/19/2017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a:t>
            </a:r>
          </a:p>
          <a:p>
            <a:endParaRPr lang="en-US" dirty="0" smtClean="0"/>
          </a:p>
          <a:p>
            <a:r>
              <a:rPr lang="en-US" dirty="0" smtClean="0"/>
              <a:t>CETE</a:t>
            </a:r>
            <a:r>
              <a:rPr lang="en-US" baseline="0" dirty="0" smtClean="0"/>
              <a:t> – small-midsize business – within EHE</a:t>
            </a:r>
          </a:p>
          <a:p>
            <a:endParaRPr lang="en-US" baseline="0" dirty="0" smtClean="0"/>
          </a:p>
          <a:p>
            <a:r>
              <a:rPr lang="en-US" baseline="0" dirty="0" smtClean="0"/>
              <a:t>Funded exclusively by grants and contracts</a:t>
            </a:r>
            <a:endParaRPr lang="en-US" dirty="0" smtClean="0"/>
          </a:p>
        </p:txBody>
      </p:sp>
      <p:sp>
        <p:nvSpPr>
          <p:cNvPr id="4" name="Slide Number Placeholder 3"/>
          <p:cNvSpPr>
            <a:spLocks noGrp="1"/>
          </p:cNvSpPr>
          <p:nvPr>
            <p:ph type="sldNum" sz="quarter" idx="10"/>
          </p:nvPr>
        </p:nvSpPr>
        <p:spPr/>
        <p:txBody>
          <a:bodyPr/>
          <a:lstStyle/>
          <a:p>
            <a:fld id="{D904D311-73F7-5D42-B843-E8305C73070F}" type="slidenum">
              <a:rPr lang="en-US" smtClean="0"/>
              <a:t>1</a:t>
            </a:fld>
            <a:endParaRPr lang="en-US"/>
          </a:p>
        </p:txBody>
      </p:sp>
    </p:spTree>
    <p:extLst>
      <p:ext uri="{BB962C8B-B14F-4D97-AF65-F5344CB8AC3E}">
        <p14:creationId xmlns:p14="http://schemas.microsoft.com/office/powerpoint/2010/main" val="226071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One overall challenge</a:t>
            </a:r>
            <a:r>
              <a:rPr lang="en-US" sz="1000" baseline="0" dirty="0" smtClean="0"/>
              <a:t> before getting into specifics on Phase 1—catching up to FOD </a:t>
            </a:r>
            <a:r>
              <a:rPr lang="en-US" sz="1000" baseline="0" dirty="0" err="1" smtClean="0"/>
              <a:t>bc</a:t>
            </a:r>
            <a:r>
              <a:rPr lang="en-US" sz="1000" baseline="0" dirty="0" smtClean="0"/>
              <a:t> of previous work, depth of understanding of conditions, implications, etc. </a:t>
            </a:r>
            <a:endParaRPr lang="en-US" sz="1000" dirty="0" smtClean="0"/>
          </a:p>
          <a:p>
            <a:pPr marL="171450" indent="-171450">
              <a:buFont typeface="Arial" panose="020B0604020202020204" pitchFamily="34" charset="0"/>
              <a:buChar char="•"/>
            </a:pPr>
            <a:endParaRPr lang="en-US" sz="1000" dirty="0" smtClean="0"/>
          </a:p>
          <a:p>
            <a:pPr marL="171450" indent="-171450">
              <a:buFont typeface="Arial" panose="020B0604020202020204" pitchFamily="34" charset="0"/>
              <a:buChar char="•"/>
            </a:pPr>
            <a:r>
              <a:rPr lang="en-US" sz="1000" dirty="0" smtClean="0"/>
              <a:t>Classifications</a:t>
            </a:r>
            <a:r>
              <a:rPr lang="en-US" sz="1000" baseline="0" dirty="0" smtClean="0"/>
              <a:t> (5 series) </a:t>
            </a:r>
            <a:r>
              <a:rPr lang="en-US" sz="1000" u="sng" baseline="0" dirty="0" smtClean="0"/>
              <a:t>R&amp;R</a:t>
            </a:r>
            <a:r>
              <a:rPr lang="en-US" sz="1000" baseline="0" dirty="0" smtClean="0"/>
              <a:t> has three jobs—construction tech, painter, carpenter; </a:t>
            </a:r>
            <a:r>
              <a:rPr lang="en-US" sz="1000" u="sng" baseline="0" dirty="0" smtClean="0"/>
              <a:t>Electric/Electronic</a:t>
            </a:r>
            <a:r>
              <a:rPr lang="en-US" sz="1000" baseline="0" dirty="0" smtClean="0"/>
              <a:t> has two—Electrician, Systems Tech; </a:t>
            </a:r>
            <a:r>
              <a:rPr lang="en-US" sz="1000" u="sng" baseline="0" dirty="0" smtClean="0"/>
              <a:t>Maintenance</a:t>
            </a:r>
            <a:r>
              <a:rPr lang="en-US" sz="1000" baseline="0" dirty="0" smtClean="0"/>
              <a:t> has two—Zone Maintenance Tech, Air Quality Tech; </a:t>
            </a:r>
            <a:r>
              <a:rPr lang="en-US" sz="1000" u="sng" baseline="0" dirty="0" smtClean="0"/>
              <a:t>Mechanical</a:t>
            </a:r>
            <a:r>
              <a:rPr lang="en-US" sz="1000" baseline="0" dirty="0" smtClean="0"/>
              <a:t>—Air Quality Tech, Maintenance Machinist, Mechanical Tech, Plumber, Steam Fitter, Utilities; </a:t>
            </a:r>
            <a:r>
              <a:rPr lang="en-US" sz="1000" u="sng" baseline="0" dirty="0" smtClean="0"/>
              <a:t>Building Systems </a:t>
            </a:r>
            <a:r>
              <a:rPr lang="en-US" sz="1000" baseline="0" dirty="0" smtClean="0"/>
              <a:t>has two—Building Operations Tech, Air Quality Tech; an important consideration was that each classification have 3 levels. The higher levels should be able to perform any task at a lower level. So a L2 can do L2 and L1 and a L3 can do L3 and L2 and L1. </a:t>
            </a:r>
          </a:p>
          <a:p>
            <a:pPr marL="171450" indent="-171450">
              <a:buFont typeface="Arial" panose="020B0604020202020204" pitchFamily="34" charset="0"/>
              <a:buChar char="•"/>
            </a:pPr>
            <a:r>
              <a:rPr lang="en-US" sz="1000" baseline="0" dirty="0" smtClean="0"/>
              <a:t>Timelines—5 classifications simultaneously on short timeline (phase 1 Jan-June)</a:t>
            </a:r>
          </a:p>
          <a:p>
            <a:pPr marL="0" indent="0">
              <a:buFont typeface="Arial" panose="020B0604020202020204" pitchFamily="34" charset="0"/>
              <a:buNone/>
            </a:pPr>
            <a:r>
              <a:rPr lang="en-US" sz="1000" b="1" baseline="0" dirty="0" smtClean="0"/>
              <a:t>A lot in short time</a:t>
            </a:r>
          </a:p>
          <a:p>
            <a:pPr marL="0" indent="0">
              <a:buFont typeface="Arial" panose="020B0604020202020204" pitchFamily="34" charset="0"/>
              <a:buNone/>
            </a:pPr>
            <a:endParaRPr lang="en-US" sz="1000" baseline="0" dirty="0" smtClean="0"/>
          </a:p>
          <a:p>
            <a:pPr marL="171450" indent="-171450">
              <a:buFont typeface="Arial" panose="020B0604020202020204" pitchFamily="34" charset="0"/>
              <a:buChar char="•"/>
            </a:pPr>
            <a:r>
              <a:rPr lang="en-US" sz="1000" baseline="0" dirty="0" smtClean="0"/>
              <a:t>Distinctions—locations, units</a:t>
            </a:r>
          </a:p>
          <a:p>
            <a:pPr marL="685800" lvl="1" indent="-228600">
              <a:buFont typeface="+mj-lt"/>
              <a:buAutoNum type="arabicPeriod"/>
            </a:pPr>
            <a:r>
              <a:rPr lang="en-US" sz="1000" baseline="0" dirty="0" smtClean="0"/>
              <a:t>academic units (student life, athletics), </a:t>
            </a:r>
          </a:p>
          <a:p>
            <a:pPr marL="685800" lvl="1" indent="-228600">
              <a:buFont typeface="+mj-lt"/>
              <a:buAutoNum type="arabicPeriod"/>
            </a:pPr>
            <a:r>
              <a:rPr lang="en-US" sz="1000" baseline="0" dirty="0" smtClean="0"/>
              <a:t>regional campuses [including Wooster which houses our Agricultural Research and Development Center (OARDC) and our Agricultural Technical Institute (ATI)], and </a:t>
            </a:r>
          </a:p>
          <a:p>
            <a:pPr marL="685800" lvl="1" indent="-228600">
              <a:buFont typeface="+mj-lt"/>
              <a:buAutoNum type="arabicPeriod"/>
            </a:pPr>
            <a:r>
              <a:rPr lang="en-US" sz="1000" baseline="0" dirty="0" smtClean="0"/>
              <a:t>medical center—</a:t>
            </a:r>
            <a:r>
              <a:rPr lang="en-US" sz="1000" b="1" baseline="0" dirty="0" smtClean="0"/>
              <a:t>everything from barns to offices to dorms to labs to hospitals.</a:t>
            </a:r>
            <a:endParaRPr lang="en-US" sz="1000" b="1" dirty="0" smtClean="0"/>
          </a:p>
          <a:p>
            <a:pPr marL="171450" indent="-171450">
              <a:buFont typeface="Arial" panose="020B0604020202020204" pitchFamily="34" charset="0"/>
              <a:buChar char="•"/>
            </a:pPr>
            <a:endParaRPr lang="en-US" sz="10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Stakeholders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FOD as</a:t>
            </a:r>
            <a:r>
              <a:rPr lang="en-US" sz="1000" baseline="0" dirty="0" smtClean="0"/>
              <a:t> champion—partnered with CETE; liaison to leadership; creating buy-in with unit leadership, communicating to employees and managers (at verification panels and through presentations and newsletters)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Leadership across distinctions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Unions</a:t>
            </a:r>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10</a:t>
            </a:fld>
            <a:endParaRPr lang="en-US"/>
          </a:p>
        </p:txBody>
      </p:sp>
    </p:spTree>
    <p:extLst>
      <p:ext uri="{BB962C8B-B14F-4D97-AF65-F5344CB8AC3E}">
        <p14:creationId xmlns:p14="http://schemas.microsoft.com/office/powerpoint/2010/main" val="346631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Existing</a:t>
            </a:r>
            <a:r>
              <a:rPr lang="en-US" b="1" baseline="0" dirty="0" smtClean="0"/>
              <a:t> Data</a:t>
            </a:r>
          </a:p>
          <a:p>
            <a:r>
              <a:rPr lang="en-US" dirty="0" smtClean="0"/>
              <a:t>There was a lot</a:t>
            </a:r>
            <a:r>
              <a:rPr lang="en-US" baseline="0" dirty="0" smtClean="0"/>
              <a:t> of archival data for this project. We started with </a:t>
            </a:r>
            <a:r>
              <a:rPr lang="en-US" u="sng" dirty="0" smtClean="0"/>
              <a:t>Existing Data </a:t>
            </a:r>
            <a:r>
              <a:rPr lang="en-US" dirty="0" smtClean="0"/>
              <a:t>for each of the jobs inside the 5 classification series--(</a:t>
            </a:r>
            <a:r>
              <a:rPr lang="en-US" dirty="0" err="1" smtClean="0"/>
              <a:t>Mech</a:t>
            </a:r>
            <a:r>
              <a:rPr lang="en-US" dirty="0" smtClean="0"/>
              <a:t> Tech had 512 tasks; 6 jobs)</a:t>
            </a:r>
            <a:r>
              <a:rPr lang="en-US" baseline="0" dirty="0" smtClean="0"/>
              <a:t> (</a:t>
            </a:r>
            <a:r>
              <a:rPr lang="en-US" dirty="0" smtClean="0"/>
              <a:t> Elect 207; 2 jobs) (R&amp;R 165; 3 jobs) (</a:t>
            </a:r>
            <a:r>
              <a:rPr lang="en-US" dirty="0" err="1" smtClean="0"/>
              <a:t>Maint</a:t>
            </a:r>
            <a:r>
              <a:rPr lang="en-US" baseline="0" dirty="0" smtClean="0"/>
              <a:t> 105; 2 jobs) (Building 102; 2 jobs). Tasks analysis existed for jobs as well, although analysis was selective based on verification survey results and sponsor priorities. We organized the data into single spreadsheet and arrayed the KSAs to individual tasks to understand the extend of existing linkages</a:t>
            </a:r>
          </a:p>
          <a:p>
            <a:endParaRPr lang="en-US" baseline="0" dirty="0" smtClean="0"/>
          </a:p>
          <a:p>
            <a:r>
              <a:rPr lang="en-US" b="1" baseline="0" dirty="0" smtClean="0"/>
              <a:t>Mapping</a:t>
            </a:r>
          </a:p>
          <a:p>
            <a:pPr marL="228600" indent="-228600">
              <a:buAutoNum type="arabicParenR"/>
            </a:pPr>
            <a:r>
              <a:rPr lang="en-US" baseline="0" dirty="0" smtClean="0"/>
              <a:t>Identified same or similar tasks within and between classifications by examining TA. For example, we identified 5 tasks that mentioned humidifiers. 4 of those were from individual jobs that rolled up into the Mechanical Systems Tech classification—the classification covering the most jobs. 2) We then recommended action based on the TA. In the example, it was the Air Quality Tech TA that included steps data. So, we recommended that the Air Quality task be the one of the 4 retained. </a:t>
            </a:r>
          </a:p>
          <a:p>
            <a:pPr marL="228600" indent="-228600">
              <a:buAutoNum type="arabicParenR"/>
            </a:pPr>
            <a:r>
              <a:rPr lang="en-US" baseline="0" dirty="0" smtClean="0"/>
              <a:t>We worked with FOD in a similar manner on the Common to Most Tasks. These are tasks that were worded same or similarly and were in the areas of emergency response, customer service, administrative tasks, and professional development.</a:t>
            </a:r>
          </a:p>
          <a:p>
            <a:pPr marL="228600" indent="-228600">
              <a:buAutoNum type="arabicParenR"/>
            </a:pPr>
            <a:r>
              <a:rPr lang="en-US" baseline="0" dirty="0" smtClean="0"/>
              <a:t>As with proposing revisions to the tasks, we arrayed the KSA data within classifications and recommended single wording for KSAs as well as categories (rolling discrete KSAs into broader statements) for example, combining “Basic plumbing, Plumbing systems, Basic HVAC” into “basic plumbing”</a:t>
            </a:r>
            <a:endParaRPr lang="en-US" dirty="0" smtClean="0"/>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11</a:t>
            </a:fld>
            <a:endParaRPr lang="en-US"/>
          </a:p>
        </p:txBody>
      </p:sp>
    </p:spTree>
    <p:extLst>
      <p:ext uri="{BB962C8B-B14F-4D97-AF65-F5344CB8AC3E}">
        <p14:creationId xmlns:p14="http://schemas.microsoft.com/office/powerpoint/2010/main" val="172834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challenges we couldn’t send out a survey, but we needed SMES!!</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12</a:t>
            </a:fld>
            <a:endParaRPr lang="en-US"/>
          </a:p>
        </p:txBody>
      </p:sp>
    </p:spTree>
    <p:extLst>
      <p:ext uri="{BB962C8B-B14F-4D97-AF65-F5344CB8AC3E}">
        <p14:creationId xmlns:p14="http://schemas.microsoft.com/office/powerpoint/2010/main" val="28412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13</a:t>
            </a:fld>
            <a:endParaRPr lang="en-US"/>
          </a:p>
        </p:txBody>
      </p:sp>
    </p:spTree>
    <p:extLst>
      <p:ext uri="{BB962C8B-B14F-4D97-AF65-F5344CB8AC3E}">
        <p14:creationId xmlns:p14="http://schemas.microsoft.com/office/powerpoint/2010/main" val="94848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size of KSA lists and task lists so we sampled across SMEs</a:t>
            </a:r>
          </a:p>
          <a:p>
            <a:r>
              <a:rPr lang="en-US" baseline="0" dirty="0" smtClean="0"/>
              <a:t>Both workshops included evaluation</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14</a:t>
            </a:fld>
            <a:endParaRPr lang="en-US"/>
          </a:p>
        </p:txBody>
      </p:sp>
    </p:spTree>
    <p:extLst>
      <p:ext uri="{BB962C8B-B14F-4D97-AF65-F5344CB8AC3E}">
        <p14:creationId xmlns:p14="http://schemas.microsoft.com/office/powerpoint/2010/main" val="228973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4D311-73F7-5D42-B843-E8305C73070F}" type="slidenum">
              <a:rPr lang="en-US" smtClean="0"/>
              <a:t>15</a:t>
            </a:fld>
            <a:endParaRPr lang="en-US"/>
          </a:p>
        </p:txBody>
      </p:sp>
    </p:spTree>
    <p:extLst>
      <p:ext uri="{BB962C8B-B14F-4D97-AF65-F5344CB8AC3E}">
        <p14:creationId xmlns:p14="http://schemas.microsoft.com/office/powerpoint/2010/main" val="346932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Identified duty-task</a:t>
            </a:r>
            <a:r>
              <a:rPr lang="en-US" baseline="0" dirty="0" smtClean="0"/>
              <a:t> and </a:t>
            </a:r>
            <a:r>
              <a:rPr lang="en-US" baseline="0" dirty="0" err="1" smtClean="0"/>
              <a:t>ksa</a:t>
            </a:r>
            <a:r>
              <a:rPr lang="en-US" baseline="0" dirty="0" smtClean="0"/>
              <a:t> areas for inclusion in initial assessments partnering with PAN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16</a:t>
            </a:fld>
            <a:endParaRPr lang="en-US"/>
          </a:p>
        </p:txBody>
      </p:sp>
    </p:spTree>
    <p:extLst>
      <p:ext uri="{BB962C8B-B14F-4D97-AF65-F5344CB8AC3E}">
        <p14:creationId xmlns:p14="http://schemas.microsoft.com/office/powerpoint/2010/main" val="162545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4D311-73F7-5D42-B843-E8305C73070F}" type="slidenum">
              <a:rPr lang="en-US" smtClean="0"/>
              <a:t>17</a:t>
            </a:fld>
            <a:endParaRPr lang="en-US"/>
          </a:p>
        </p:txBody>
      </p:sp>
    </p:spTree>
    <p:extLst>
      <p:ext uri="{BB962C8B-B14F-4D97-AF65-F5344CB8AC3E}">
        <p14:creationId xmlns:p14="http://schemas.microsoft.com/office/powerpoint/2010/main" val="1335471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DO</a:t>
            </a:r>
          </a:p>
          <a:p>
            <a:r>
              <a:rPr lang="en-US" dirty="0" smtClean="0"/>
              <a:t>WHO WE SERVE</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18</a:t>
            </a:fld>
            <a:endParaRPr lang="en-US"/>
          </a:p>
        </p:txBody>
      </p:sp>
    </p:spTree>
    <p:extLst>
      <p:ext uri="{BB962C8B-B14F-4D97-AF65-F5344CB8AC3E}">
        <p14:creationId xmlns:p14="http://schemas.microsoft.com/office/powerpoint/2010/main" val="2941153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4D311-73F7-5D42-B843-E8305C73070F}" type="slidenum">
              <a:rPr lang="en-US" smtClean="0"/>
              <a:t>19</a:t>
            </a:fld>
            <a:endParaRPr lang="en-US"/>
          </a:p>
        </p:txBody>
      </p:sp>
    </p:spTree>
    <p:extLst>
      <p:ext uri="{BB962C8B-B14F-4D97-AF65-F5344CB8AC3E}">
        <p14:creationId xmlns:p14="http://schemas.microsoft.com/office/powerpoint/2010/main" val="408512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 background and methodology</a:t>
            </a:r>
          </a:p>
          <a:p>
            <a:r>
              <a:rPr lang="en-US" dirty="0" smtClean="0"/>
              <a:t>Data</a:t>
            </a:r>
            <a:r>
              <a:rPr lang="en-US" baseline="0" dirty="0" smtClean="0"/>
              <a:t> usage</a:t>
            </a:r>
            <a:r>
              <a:rPr lang="en-US" dirty="0" smtClean="0"/>
              <a:t> = analysis</a:t>
            </a:r>
            <a:r>
              <a:rPr lang="en-US" baseline="0" dirty="0" smtClean="0"/>
              <a:t>, interpretations, and recommendations</a:t>
            </a:r>
          </a:p>
          <a:p>
            <a:r>
              <a:rPr lang="en-US" baseline="0" dirty="0" smtClean="0"/>
              <a:t>Outcomes = organizational impact</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2</a:t>
            </a:fld>
            <a:endParaRPr lang="en-US"/>
          </a:p>
        </p:txBody>
      </p:sp>
    </p:spTree>
    <p:extLst>
      <p:ext uri="{BB962C8B-B14F-4D97-AF65-F5344CB8AC3E}">
        <p14:creationId xmlns:p14="http://schemas.microsoft.com/office/powerpoint/2010/main" val="157130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4D311-73F7-5D42-B843-E8305C73070F}" type="slidenum">
              <a:rPr lang="en-US" smtClean="0"/>
              <a:t>20</a:t>
            </a:fld>
            <a:endParaRPr lang="en-US"/>
          </a:p>
        </p:txBody>
      </p:sp>
    </p:spTree>
    <p:extLst>
      <p:ext uri="{BB962C8B-B14F-4D97-AF65-F5344CB8AC3E}">
        <p14:creationId xmlns:p14="http://schemas.microsoft.com/office/powerpoint/2010/main" val="245655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Approached</a:t>
            </a:r>
            <a:r>
              <a:rPr lang="en-US" baseline="0" dirty="0" smtClean="0"/>
              <a:t> OHR to update FOD skilled trades classifications</a:t>
            </a:r>
          </a:p>
          <a:p>
            <a:r>
              <a:rPr lang="en-US" baseline="0" dirty="0" smtClean="0"/>
              <a:t>OHR asked us to share proposal to other business units that used these titles</a:t>
            </a:r>
          </a:p>
          <a:p>
            <a:r>
              <a:rPr lang="en-US" baseline="0" dirty="0" smtClean="0"/>
              <a:t>Project impact increased from 2 units and 250 employees to 9 units and 400 employees</a:t>
            </a:r>
            <a:endParaRPr lang="en-US" dirty="0"/>
          </a:p>
        </p:txBody>
      </p:sp>
      <p:sp>
        <p:nvSpPr>
          <p:cNvPr id="4" name="Slide Number Placeholder 3"/>
          <p:cNvSpPr>
            <a:spLocks noGrp="1"/>
          </p:cNvSpPr>
          <p:nvPr>
            <p:ph type="sldNum" sz="quarter" idx="10"/>
          </p:nvPr>
        </p:nvSpPr>
        <p:spPr/>
        <p:txBody>
          <a:bodyPr/>
          <a:lstStyle/>
          <a:p>
            <a:fld id="{22A85356-B2A9-449F-97F4-6C08B15C5C70}" type="slidenum">
              <a:rPr lang="en-US" smtClean="0"/>
              <a:t>3</a:t>
            </a:fld>
            <a:endParaRPr lang="en-US"/>
          </a:p>
        </p:txBody>
      </p:sp>
    </p:spTree>
    <p:extLst>
      <p:ext uri="{BB962C8B-B14F-4D97-AF65-F5344CB8AC3E}">
        <p14:creationId xmlns:p14="http://schemas.microsoft.com/office/powerpoint/2010/main" val="86889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2013 </a:t>
            </a:r>
            <a:r>
              <a:rPr lang="en-US" sz="1200" kern="1200" dirty="0" err="1" smtClean="0">
                <a:solidFill>
                  <a:schemeClr val="tx1"/>
                </a:solidFill>
                <a:effectLst/>
                <a:latin typeface="+mn-lt"/>
                <a:ea typeface="+mn-ea"/>
                <a:cs typeface="+mn-cs"/>
              </a:rPr>
              <a:t>Wexner</a:t>
            </a:r>
            <a:r>
              <a:rPr lang="en-US" sz="1200" kern="1200" dirty="0" smtClean="0">
                <a:solidFill>
                  <a:schemeClr val="tx1"/>
                </a:solidFill>
                <a:effectLst/>
                <a:latin typeface="+mn-lt"/>
                <a:ea typeface="+mn-ea"/>
                <a:cs typeface="+mn-cs"/>
              </a:rPr>
              <a:t> Medical Center Facilities Services Department integrated with Facilities Operations and Development.  Although both departments maintained university buildings and equipment, they employed different titles, staffing models and compensation practices to do so.  The major integration goals were: improve efficiency and customer service, align titles and compensation practices, and develop a career progression and training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Wexner</a:t>
            </a:r>
            <a:r>
              <a:rPr lang="en-US" sz="1200" kern="1200" dirty="0" smtClean="0">
                <a:solidFill>
                  <a:schemeClr val="tx1"/>
                </a:solidFill>
                <a:effectLst/>
                <a:latin typeface="+mn-lt"/>
                <a:ea typeface="+mn-ea"/>
                <a:cs typeface="+mn-cs"/>
              </a:rPr>
              <a:t> Medical Center Facilities Services Department </a:t>
            </a:r>
            <a:r>
              <a:rPr lang="en-US" sz="1200" kern="1200" dirty="0" err="1" smtClean="0">
                <a:solidFill>
                  <a:schemeClr val="tx1"/>
                </a:solidFill>
                <a:effectLst/>
                <a:latin typeface="+mn-lt"/>
                <a:ea typeface="+mn-ea"/>
                <a:cs typeface="+mn-cs"/>
              </a:rPr>
              <a:t>utilitized</a:t>
            </a:r>
            <a:r>
              <a:rPr lang="en-US" sz="1200" kern="1200" dirty="0" smtClean="0">
                <a:solidFill>
                  <a:schemeClr val="tx1"/>
                </a:solidFill>
                <a:effectLst/>
                <a:latin typeface="+mn-lt"/>
                <a:ea typeface="+mn-ea"/>
                <a:cs typeface="+mn-cs"/>
              </a:rPr>
              <a:t> multi-craft titles.  General Maintenance Technicians comprised 55% of the workforce.  These first responders addressed routine maintenance requests that could be resolved within 2 hours and managed customer relationships.   The other 45% of the workforce was comprised of specialists, who focused on preventive maintenance and repairing complex mechanical and electrical systems.   The </a:t>
            </a:r>
            <a:r>
              <a:rPr lang="en-US" sz="1200" kern="1200" dirty="0" err="1" smtClean="0">
                <a:solidFill>
                  <a:schemeClr val="tx1"/>
                </a:solidFill>
                <a:effectLst/>
                <a:latin typeface="+mn-lt"/>
                <a:ea typeface="+mn-ea"/>
                <a:cs typeface="+mn-cs"/>
              </a:rPr>
              <a:t>Wexner</a:t>
            </a:r>
            <a:r>
              <a:rPr lang="en-US" sz="1200" kern="1200" dirty="0" smtClean="0">
                <a:solidFill>
                  <a:schemeClr val="tx1"/>
                </a:solidFill>
                <a:effectLst/>
                <a:latin typeface="+mn-lt"/>
                <a:ea typeface="+mn-ea"/>
                <a:cs typeface="+mn-cs"/>
              </a:rPr>
              <a:t> Medical Center service lead time was 0.90 days.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Facilities Operations and Development utilized traditional trades titles.   The workforce was comprised of 67% specialists (e.g., plumbers, electricians) and 33% general maintenance technicians.   Many of the general maintenance technicians focused on a specific trade with hopes to become a specialist.  The service lead time was 20 days due to technician availability and the need to schedule several technicians to perform a task due to the narrow scope of the position description.</a:t>
            </a:r>
          </a:p>
          <a:p>
            <a:endParaRPr lang="en-US" dirty="0"/>
          </a:p>
        </p:txBody>
      </p:sp>
      <p:sp>
        <p:nvSpPr>
          <p:cNvPr id="4" name="Slide Number Placeholder 3"/>
          <p:cNvSpPr>
            <a:spLocks noGrp="1"/>
          </p:cNvSpPr>
          <p:nvPr>
            <p:ph type="sldNum" sz="quarter" idx="10"/>
          </p:nvPr>
        </p:nvSpPr>
        <p:spPr/>
        <p:txBody>
          <a:bodyPr/>
          <a:lstStyle/>
          <a:p>
            <a:fld id="{22A85356-B2A9-449F-97F4-6C08B15C5C70}" type="slidenum">
              <a:rPr lang="en-US" smtClean="0"/>
              <a:t>4</a:t>
            </a:fld>
            <a:endParaRPr lang="en-US"/>
          </a:p>
        </p:txBody>
      </p:sp>
    </p:spTree>
    <p:extLst>
      <p:ext uri="{BB962C8B-B14F-4D97-AF65-F5344CB8AC3E}">
        <p14:creationId xmlns:p14="http://schemas.microsoft.com/office/powerpoint/2010/main" val="70700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312 hours of analysis</a:t>
            </a:r>
          </a:p>
          <a:p>
            <a:r>
              <a:rPr lang="en-US" dirty="0" smtClean="0"/>
              <a:t>Recognized</a:t>
            </a:r>
            <a:r>
              <a:rPr lang="en-US" baseline="0" dirty="0" smtClean="0"/>
              <a:t> the need to hire a consultant to develop the career progression program</a:t>
            </a:r>
            <a:endParaRPr lang="en-US" dirty="0"/>
          </a:p>
        </p:txBody>
      </p:sp>
      <p:sp>
        <p:nvSpPr>
          <p:cNvPr id="4" name="Slide Number Placeholder 3"/>
          <p:cNvSpPr>
            <a:spLocks noGrp="1"/>
          </p:cNvSpPr>
          <p:nvPr>
            <p:ph type="sldNum" sz="quarter" idx="10"/>
          </p:nvPr>
        </p:nvSpPr>
        <p:spPr/>
        <p:txBody>
          <a:bodyPr/>
          <a:lstStyle/>
          <a:p>
            <a:fld id="{22A85356-B2A9-449F-97F4-6C08B15C5C70}" type="slidenum">
              <a:rPr lang="en-US" smtClean="0"/>
              <a:t>5</a:t>
            </a:fld>
            <a:endParaRPr lang="en-US"/>
          </a:p>
        </p:txBody>
      </p:sp>
    </p:spTree>
    <p:extLst>
      <p:ext uri="{BB962C8B-B14F-4D97-AF65-F5344CB8AC3E}">
        <p14:creationId xmlns:p14="http://schemas.microsoft.com/office/powerpoint/2010/main" val="297668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classification alignment</a:t>
            </a:r>
          </a:p>
          <a:p>
            <a:pPr marL="171435" indent="-171435">
              <a:buFont typeface="Arial" panose="020B0604020202020204" pitchFamily="34" charset="0"/>
              <a:buChar char="•"/>
            </a:pPr>
            <a:r>
              <a:rPr lang="en-US" dirty="0" smtClean="0"/>
              <a:t>Broadens scope of position</a:t>
            </a:r>
          </a:p>
          <a:p>
            <a:pPr marL="171435" indent="-171435">
              <a:buFont typeface="Arial" panose="020B0604020202020204" pitchFamily="34" charset="0"/>
              <a:buChar char="•"/>
            </a:pPr>
            <a:r>
              <a:rPr lang="en-US" dirty="0" smtClean="0"/>
              <a:t>Aligns</a:t>
            </a:r>
            <a:r>
              <a:rPr lang="en-US" baseline="0" dirty="0" smtClean="0"/>
              <a:t> trades technicians into specialized cohorts</a:t>
            </a:r>
          </a:p>
          <a:p>
            <a:pPr marL="628594" lvl="1" indent="-171435">
              <a:buFont typeface="Arial" panose="020B0604020202020204" pitchFamily="34" charset="0"/>
              <a:buChar char="•"/>
            </a:pPr>
            <a:r>
              <a:rPr lang="en-US" baseline="0" dirty="0" smtClean="0"/>
              <a:t>OJT opportunities – working with experienced technicians</a:t>
            </a:r>
          </a:p>
          <a:p>
            <a:pPr marL="628594" lvl="1" indent="-171435">
              <a:buFont typeface="Arial" panose="020B0604020202020204" pitchFamily="34" charset="0"/>
              <a:buChar char="•"/>
            </a:pPr>
            <a:r>
              <a:rPr lang="en-US" baseline="0" dirty="0" smtClean="0"/>
              <a:t>Identify credentials needed to operate in classification</a:t>
            </a:r>
          </a:p>
          <a:p>
            <a:pPr marL="628594" lvl="1" indent="-171435">
              <a:buFont typeface="Arial" panose="020B0604020202020204" pitchFamily="34" charset="0"/>
              <a:buChar char="•"/>
            </a:pPr>
            <a:r>
              <a:rPr lang="en-US" baseline="0" dirty="0" smtClean="0"/>
              <a:t>Identify training curriculum and refresher training needs</a:t>
            </a:r>
          </a:p>
          <a:p>
            <a:pPr marL="628594" lvl="1" indent="-171435">
              <a:buFont typeface="Arial" panose="020B0604020202020204" pitchFamily="34" charset="0"/>
              <a:buChar char="•"/>
            </a:pPr>
            <a:r>
              <a:rPr lang="en-US" baseline="0" dirty="0" smtClean="0"/>
              <a:t>Identifies career progression</a:t>
            </a:r>
          </a:p>
          <a:p>
            <a:pPr marL="1085753" lvl="2" indent="-171435">
              <a:buFont typeface="Arial" panose="020B0604020202020204" pitchFamily="34" charset="0"/>
              <a:buChar char="•"/>
            </a:pPr>
            <a:r>
              <a:rPr lang="en-US" baseline="0" dirty="0" smtClean="0"/>
              <a:t>Competencies one must master to be eligible for classification</a:t>
            </a:r>
          </a:p>
          <a:p>
            <a:pPr marL="1085753" lvl="2" indent="-171435">
              <a:buFont typeface="Arial" panose="020B0604020202020204" pitchFamily="34" charset="0"/>
              <a:buChar char="•"/>
            </a:pPr>
            <a:r>
              <a:rPr lang="en-US" baseline="0" dirty="0" smtClean="0"/>
              <a:t># of classifications/titles available in the unit</a:t>
            </a:r>
          </a:p>
          <a:p>
            <a:pPr marL="1085753" lvl="2" indent="-171435">
              <a:buFont typeface="Arial" panose="020B0604020202020204" pitchFamily="34" charset="0"/>
              <a:buChar char="•"/>
            </a:pPr>
            <a:r>
              <a:rPr lang="en-US" baseline="0" dirty="0" smtClean="0"/>
              <a:t>Allows staff to plan their training program that will make them eligible for future promotions</a:t>
            </a:r>
          </a:p>
          <a:p>
            <a:pPr marL="1085753" lvl="2" indent="-171435">
              <a:buFont typeface="Arial" panose="020B0604020202020204" pitchFamily="34" charset="0"/>
              <a:buChar char="•"/>
            </a:pPr>
            <a:endParaRPr lang="en-US" baseline="0" dirty="0" smtClean="0"/>
          </a:p>
          <a:p>
            <a:pPr marL="1085753" lvl="2" indent="-171435">
              <a:buFont typeface="Arial" panose="020B0604020202020204" pitchFamily="34" charset="0"/>
              <a:buChar char="•"/>
            </a:pPr>
            <a:r>
              <a:rPr lang="en-US" baseline="0" dirty="0" smtClean="0"/>
              <a:t>Equal importance placed on all classifications</a:t>
            </a:r>
          </a:p>
          <a:p>
            <a:pPr marL="1085753" lvl="2" indent="-171435">
              <a:buFont typeface="Arial" panose="020B0604020202020204" pitchFamily="34" charset="0"/>
              <a:buChar char="•"/>
            </a:pPr>
            <a:endParaRPr lang="en-US" baseline="0" dirty="0" smtClean="0"/>
          </a:p>
          <a:p>
            <a:pPr marL="1085753" lvl="2" indent="-171435">
              <a:buFont typeface="Arial" panose="020B0604020202020204" pitchFamily="34" charset="0"/>
              <a:buChar char="•"/>
            </a:pPr>
            <a:r>
              <a:rPr lang="en-US" baseline="0" dirty="0" smtClean="0"/>
              <a:t>Better opportunity to analyze internal equity and career advancement opportunities</a:t>
            </a:r>
          </a:p>
          <a:p>
            <a:pPr marL="1085753" lvl="2" indent="-171435">
              <a:buFont typeface="Arial" panose="020B0604020202020204" pitchFamily="34" charset="0"/>
              <a:buChar char="•"/>
            </a:pPr>
            <a:endParaRPr lang="en-US" baseline="0" dirty="0" smtClean="0"/>
          </a:p>
          <a:p>
            <a:pPr marL="1085753" lvl="2" indent="-171435">
              <a:buFont typeface="Arial" panose="020B0604020202020204" pitchFamily="34" charset="0"/>
              <a:buChar char="•"/>
            </a:pPr>
            <a:r>
              <a:rPr lang="en-US" baseline="0" dirty="0" smtClean="0"/>
              <a:t>Increased efficiency by sending 1 or 2 skilled technicians to resolve an issue vs. 5.</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6</a:t>
            </a:fld>
            <a:endParaRPr lang="en-US"/>
          </a:p>
        </p:txBody>
      </p:sp>
    </p:spTree>
    <p:extLst>
      <p:ext uri="{BB962C8B-B14F-4D97-AF65-F5344CB8AC3E}">
        <p14:creationId xmlns:p14="http://schemas.microsoft.com/office/powerpoint/2010/main" val="117091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Approached</a:t>
            </a:r>
            <a:r>
              <a:rPr lang="en-US" baseline="0" dirty="0" smtClean="0"/>
              <a:t> OHR to update FOD skilled trades classifications</a:t>
            </a:r>
          </a:p>
          <a:p>
            <a:r>
              <a:rPr lang="en-US" baseline="0" dirty="0" smtClean="0"/>
              <a:t>OHR asked us to share proposal to other business units that used these titles</a:t>
            </a:r>
          </a:p>
          <a:p>
            <a:r>
              <a:rPr lang="en-US" baseline="0" dirty="0" smtClean="0"/>
              <a:t>Project impact increased from 2 units and 250 employees to 9 units and 400 employees</a:t>
            </a:r>
          </a:p>
          <a:p>
            <a:r>
              <a:rPr lang="en-US" baseline="0" dirty="0" smtClean="0"/>
              <a:t>What’s in it for me; how will my unit be impacted; how much will it cost</a:t>
            </a:r>
          </a:p>
          <a:p>
            <a:r>
              <a:rPr lang="en-US" baseline="0" dirty="0" smtClean="0"/>
              <a:t>What’s the overall impact for current staff – union; when will it be completed</a:t>
            </a:r>
          </a:p>
          <a:p>
            <a:endParaRPr lang="en-US" dirty="0"/>
          </a:p>
        </p:txBody>
      </p:sp>
      <p:sp>
        <p:nvSpPr>
          <p:cNvPr id="4" name="Slide Number Placeholder 3"/>
          <p:cNvSpPr>
            <a:spLocks noGrp="1"/>
          </p:cNvSpPr>
          <p:nvPr>
            <p:ph type="sldNum" sz="quarter" idx="10"/>
          </p:nvPr>
        </p:nvSpPr>
        <p:spPr/>
        <p:txBody>
          <a:bodyPr/>
          <a:lstStyle/>
          <a:p>
            <a:fld id="{22A85356-B2A9-449F-97F4-6C08B15C5C70}" type="slidenum">
              <a:rPr lang="en-US" smtClean="0"/>
              <a:t>7</a:t>
            </a:fld>
            <a:endParaRPr lang="en-US"/>
          </a:p>
        </p:txBody>
      </p:sp>
    </p:spTree>
    <p:extLst>
      <p:ext uri="{BB962C8B-B14F-4D97-AF65-F5344CB8AC3E}">
        <p14:creationId xmlns:p14="http://schemas.microsoft.com/office/powerpoint/2010/main" val="160277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8</a:t>
            </a:fld>
            <a:endParaRPr lang="en-US"/>
          </a:p>
        </p:txBody>
      </p:sp>
    </p:spTree>
    <p:extLst>
      <p:ext uri="{BB962C8B-B14F-4D97-AF65-F5344CB8AC3E}">
        <p14:creationId xmlns:p14="http://schemas.microsoft.com/office/powerpoint/2010/main" val="308267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Orient</a:t>
            </a:r>
            <a:r>
              <a:rPr lang="en-US" baseline="0" dirty="0" smtClean="0"/>
              <a:t> to chart—colors represent project phases (1 analysis, 2 planning, 3 development, 4 implementation)</a:t>
            </a:r>
          </a:p>
          <a:p>
            <a:endParaRPr lang="en-US" baseline="0" dirty="0" smtClean="0"/>
          </a:p>
          <a:p>
            <a:r>
              <a:rPr lang="en-US" baseline="0" dirty="0" smtClean="0"/>
              <a:t>You are here = red Phase 1</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9</a:t>
            </a:fld>
            <a:endParaRPr lang="en-US"/>
          </a:p>
        </p:txBody>
      </p:sp>
    </p:spTree>
    <p:extLst>
      <p:ext uri="{BB962C8B-B14F-4D97-AF65-F5344CB8AC3E}">
        <p14:creationId xmlns:p14="http://schemas.microsoft.com/office/powerpoint/2010/main" val="221236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28335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descr="add specific description" title="add specific title"/>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US" dirty="0"/>
          </a:p>
        </p:txBody>
      </p:sp>
      <p:sp>
        <p:nvSpPr>
          <p:cNvPr id="13"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descr="add specific descripti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
        <p:nvSpPr>
          <p:cNvPr id="11"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BIG WORD BIG PHRASE</a:t>
            </a:r>
            <a:br>
              <a:rPr lang="en-US" dirty="0" smtClean="0"/>
            </a:br>
            <a:r>
              <a:rPr lang="en-US" dirty="0" smtClean="0"/>
              <a:t>SLIDE</a:t>
            </a:r>
            <a:endParaRPr lang="en-US" dirty="0"/>
          </a:p>
        </p:txBody>
      </p:sp>
      <p:sp>
        <p:nvSpPr>
          <p:cNvPr id="11"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4"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763857"/>
            <a:ext cx="9144000" cy="6094144"/>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B0000"/>
              </a:solidFill>
            </a:endParaRPr>
          </a:p>
        </p:txBody>
      </p:sp>
      <p:sp>
        <p:nvSpPr>
          <p:cNvPr id="8" name="Content Placeholder 2" descr="add specific description" title="add specific title"/>
          <p:cNvSpPr>
            <a:spLocks noGrp="1"/>
          </p:cNvSpPr>
          <p:nvPr>
            <p:ph idx="15" hasCustomPrompt="1"/>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9"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BIG WORD</a:t>
            </a:r>
          </a:p>
          <a:p>
            <a:pPr lvl="0"/>
            <a:r>
              <a:rPr lang="en-US" dirty="0" smtClean="0"/>
              <a:t>BIG PHRASE</a:t>
            </a:r>
            <a:br>
              <a:rPr lang="en-US" dirty="0" smtClean="0"/>
            </a:br>
            <a:r>
              <a:rPr lang="en-US" dirty="0" smtClean="0"/>
              <a:t>SLIDE</a:t>
            </a:r>
            <a:endParaRPr lang="en-US" dirty="0"/>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descr="add specific descript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3" name="Content Placeholder 2" descr="add specific description" title="add specific title"/>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smtClean="0">
                <a:solidFill>
                  <a:schemeClr val="tx1">
                    <a:lumMod val="75000"/>
                    <a:lumOff val="25000"/>
                  </a:schemeClr>
                </a:solidFill>
                <a:cs typeface="Arial"/>
              </a:rPr>
              <a:t>– </a:t>
            </a:r>
            <a:r>
              <a:rPr lang="en-US" sz="2400" dirty="0" err="1" smtClean="0">
                <a:solidFill>
                  <a:schemeClr val="tx1">
                    <a:lumMod val="75000"/>
                    <a:lumOff val="25000"/>
                  </a:schemeClr>
                </a:solidFill>
                <a:cs typeface="Arial"/>
              </a:rPr>
              <a:t>Firstandlast</a:t>
            </a:r>
            <a:r>
              <a:rPr lang="en-US" sz="2400" dirty="0" smtClean="0">
                <a:solidFill>
                  <a:schemeClr val="tx1">
                    <a:lumMod val="75000"/>
                    <a:lumOff val="25000"/>
                  </a:schemeClr>
                </a:solidFill>
                <a:cs typeface="Arial"/>
              </a:rPr>
              <a:t> Name</a:t>
            </a:r>
          </a:p>
          <a:p>
            <a:pPr algn="r">
              <a:lnSpc>
                <a:spcPct val="110000"/>
              </a:lnSpc>
            </a:pPr>
            <a:r>
              <a:rPr lang="en-US" sz="1800" dirty="0" smtClean="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smtClean="0">
                <a:solidFill>
                  <a:srgbClr val="BB0032"/>
                </a:solidFill>
                <a:latin typeface="+mj-lt"/>
                <a:cs typeface="Arial"/>
              </a:rPr>
              <a:t>“Notable quote</a:t>
            </a:r>
            <a:br>
              <a:rPr lang="en-US" sz="6500" b="0" dirty="0" smtClean="0">
                <a:solidFill>
                  <a:srgbClr val="BB0032"/>
                </a:solidFill>
                <a:latin typeface="+mj-lt"/>
                <a:cs typeface="Arial"/>
              </a:rPr>
            </a:br>
            <a:r>
              <a:rPr lang="en-US" sz="6500" b="0" dirty="0" smtClean="0">
                <a:solidFill>
                  <a:srgbClr val="BB0032"/>
                </a:solidFill>
                <a:latin typeface="+mj-lt"/>
                <a:cs typeface="Arial"/>
              </a:rPr>
              <a:t>goes right here,</a:t>
            </a:r>
            <a:br>
              <a:rPr lang="en-US" sz="6500" b="0" dirty="0" smtClean="0">
                <a:solidFill>
                  <a:srgbClr val="BB0032"/>
                </a:solidFill>
                <a:latin typeface="+mj-lt"/>
                <a:cs typeface="Arial"/>
              </a:rPr>
            </a:br>
            <a:r>
              <a:rPr lang="en-US" sz="6500" b="0" dirty="0" smtClean="0">
                <a:solidFill>
                  <a:srgbClr val="BB0032"/>
                </a:solidFill>
                <a:latin typeface="+mj-lt"/>
                <a:cs typeface="Arial"/>
              </a:rPr>
              <a:t>yes right here.”</a:t>
            </a:r>
            <a:endParaRPr lang="en-US" dirty="0"/>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descr="add specific description of photo" title="Add specific title of photo"/>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smtClean="0"/>
              <a:t>Full slide picture</a:t>
            </a:r>
            <a:endParaRPr lang="en-US" dirty="0"/>
          </a:p>
        </p:txBody>
      </p:sp>
      <p:sp>
        <p:nvSpPr>
          <p:cNvPr id="11" name="Content Placeholder 2" descr="add specific description "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2" name="Content Placeholder 2" descr="add specific description" title="add specific title"/>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endParaRPr lang="en-US" dirty="0"/>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descr="add specific description" title="add specific title"/>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smtClean="0"/>
              <a:t>½ slide picture</a:t>
            </a:r>
            <a:endParaRPr lang="en-US" dirty="0"/>
          </a:p>
        </p:txBody>
      </p:sp>
      <p:sp>
        <p:nvSpPr>
          <p:cNvPr id="8" name="Content Placeholder 2" descr="add specific description" title="add specific title"/>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2" name="Content Placeholder 2" descr="add specific descripton&#10;"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3" name="Content Placeholder 2" descr="add specific descript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
        <p:nvSpPr>
          <p:cNvPr id="6"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736812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
        <p:nvSpPr>
          <p:cNvPr id="6" name="Content Placeholder 2" descr="add specific description&#10;" title="add specific title"/>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smtClean="0"/>
          </a:p>
          <a:p>
            <a:pPr lvl="0"/>
            <a:endParaRPr lang="en-US" dirty="0" smtClean="0"/>
          </a:p>
          <a:p>
            <a:pPr lvl="0"/>
            <a:endParaRPr lang="en-US" dirty="0" smtClean="0"/>
          </a:p>
          <a:p>
            <a:pPr lvl="0"/>
            <a:endParaRPr lang="en-US" dirty="0" smtClean="0"/>
          </a:p>
          <a:p>
            <a:pPr lvl="0"/>
            <a:r>
              <a:rPr lang="en-US" dirty="0" smtClean="0"/>
              <a:t>chart/graph/table</a:t>
            </a:r>
            <a:endParaRPr lang="en-US" dirty="0"/>
          </a:p>
        </p:txBody>
      </p:sp>
      <p:sp>
        <p:nvSpPr>
          <p:cNvPr id="8"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83328258"/>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7D10FF-9D9B-46C4-9DE9-D42A4A1DAFD8}"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257B9-408E-4116-B820-383BD0D6E2DE}" type="slidenum">
              <a:rPr lang="en-US" smtClean="0"/>
              <a:t>‹#›</a:t>
            </a:fld>
            <a:endParaRPr lang="en-US"/>
          </a:p>
        </p:txBody>
      </p:sp>
    </p:spTree>
    <p:extLst>
      <p:ext uri="{BB962C8B-B14F-4D97-AF65-F5344CB8AC3E}">
        <p14:creationId xmlns:p14="http://schemas.microsoft.com/office/powerpoint/2010/main" val="2348774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709460" y="6356350"/>
            <a:ext cx="21336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9/19/2017</a:t>
            </a:fld>
            <a:endParaRPr lang="en-US" dirty="0"/>
          </a:p>
        </p:txBody>
      </p:sp>
      <p:sp>
        <p:nvSpPr>
          <p:cNvPr id="7" name="Rectangle 6"/>
          <p:cNvSpPr/>
          <p:nvPr userDrawn="1"/>
        </p:nvSpPr>
        <p:spPr>
          <a:xfrm>
            <a:off x="0"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title="The Ohio State Univers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REV-Horiz-RGBHEX.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2" name="Rectangle 1"/>
          <p:cNvSpPr/>
          <p:nvPr userDrawn="1"/>
        </p:nvSpPr>
        <p:spPr>
          <a:xfrm>
            <a:off x="8518368" y="6351239"/>
            <a:ext cx="435436"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
        <p:nvSpPr>
          <p:cNvPr id="12"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 id="2147483778" r:id="rId8"/>
    <p:sldLayoutId id="2147483779" r:id="rId9"/>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Microsoft_Visio_Drawing222.vsdx"/><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Visio_Drawing111.vsd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296237" y="3461985"/>
            <a:ext cx="8660127" cy="823382"/>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600" dirty="0" smtClean="0"/>
              <a:t>Modernizing Job Classifications &amp; Career Progression for Facilities Personnel</a:t>
            </a:r>
            <a:endParaRPr lang="en-US" sz="3600" dirty="0"/>
          </a:p>
        </p:txBody>
      </p:sp>
      <p:sp>
        <p:nvSpPr>
          <p:cNvPr id="16" name="Subtitle 2"/>
          <p:cNvSpPr txBox="1">
            <a:spLocks/>
          </p:cNvSpPr>
          <p:nvPr/>
        </p:nvSpPr>
        <p:spPr>
          <a:xfrm>
            <a:off x="308225" y="4876335"/>
            <a:ext cx="8660126" cy="486775"/>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t>Traci Lepicki, Brooke Parker, Desiree Weber</a:t>
            </a:r>
            <a:endParaRPr lang="en-US" sz="2800" dirty="0"/>
          </a:p>
        </p:txBody>
      </p:sp>
      <p:sp>
        <p:nvSpPr>
          <p:cNvPr id="2" name="TextBox 1"/>
          <p:cNvSpPr txBox="1"/>
          <p:nvPr/>
        </p:nvSpPr>
        <p:spPr>
          <a:xfrm>
            <a:off x="87923" y="6075484"/>
            <a:ext cx="8868441" cy="646331"/>
          </a:xfrm>
          <a:prstGeom prst="rect">
            <a:avLst/>
          </a:prstGeom>
          <a:noFill/>
        </p:spPr>
        <p:txBody>
          <a:bodyPr wrap="square" rtlCol="0">
            <a:spAutoFit/>
          </a:bodyPr>
          <a:lstStyle/>
          <a:p>
            <a:r>
              <a:rPr lang="en-US" dirty="0" smtClean="0"/>
              <a:t>The Center on Education and Training for Employment</a:t>
            </a:r>
          </a:p>
          <a:p>
            <a:r>
              <a:rPr lang="en-US" dirty="0" smtClean="0"/>
              <a:t>Facilities Operations and Development</a:t>
            </a:r>
            <a:endParaRPr lang="en-US" dirty="0"/>
          </a:p>
        </p:txBody>
      </p:sp>
    </p:spTree>
    <p:extLst>
      <p:ext uri="{BB962C8B-B14F-4D97-AF65-F5344CB8AC3E}">
        <p14:creationId xmlns:p14="http://schemas.microsoft.com/office/powerpoint/2010/main" val="228447740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p:txBody>
          <a:bodyPr/>
          <a:lstStyle/>
          <a:p>
            <a:r>
              <a:rPr lang="en-US" dirty="0" smtClean="0"/>
              <a:t>Classification Series</a:t>
            </a:r>
          </a:p>
          <a:p>
            <a:pPr marL="457200" indent="-457200">
              <a:buFont typeface="Arial" panose="020B0604020202020204" pitchFamily="34" charset="0"/>
              <a:buChar char="•"/>
            </a:pPr>
            <a:r>
              <a:rPr lang="en-US" sz="2800" dirty="0" smtClean="0"/>
              <a:t>Number and levels</a:t>
            </a:r>
          </a:p>
          <a:p>
            <a:r>
              <a:rPr lang="en-US" dirty="0" smtClean="0"/>
              <a:t>Ambitious </a:t>
            </a:r>
            <a:r>
              <a:rPr lang="en-US" dirty="0"/>
              <a:t>T</a:t>
            </a:r>
            <a:r>
              <a:rPr lang="en-US" dirty="0" smtClean="0"/>
              <a:t>imeline</a:t>
            </a:r>
          </a:p>
          <a:p>
            <a:pPr marL="457200" indent="-457200">
              <a:buFont typeface="Arial" panose="020B0604020202020204" pitchFamily="34" charset="0"/>
              <a:buChar char="•"/>
            </a:pPr>
            <a:r>
              <a:rPr lang="en-US" sz="2800" dirty="0" smtClean="0"/>
              <a:t>6 months </a:t>
            </a:r>
          </a:p>
          <a:p>
            <a:r>
              <a:rPr lang="en-US" dirty="0" smtClean="0"/>
              <a:t>Organizational Distinctions</a:t>
            </a:r>
          </a:p>
          <a:p>
            <a:pPr marL="457200" indent="-457200">
              <a:buFont typeface="Arial" panose="020B0604020202020204" pitchFamily="34" charset="0"/>
              <a:buChar char="•"/>
            </a:pPr>
            <a:r>
              <a:rPr lang="en-US" sz="2800" dirty="0" smtClean="0"/>
              <a:t>Location and unit</a:t>
            </a:r>
          </a:p>
          <a:p>
            <a:r>
              <a:rPr lang="en-US" dirty="0" smtClean="0"/>
              <a:t>Various Stakeholders</a:t>
            </a:r>
          </a:p>
          <a:p>
            <a:pPr marL="457200" indent="-457200">
              <a:buFont typeface="Arial" panose="020B0604020202020204" pitchFamily="34" charset="0"/>
              <a:buChar char="•"/>
            </a:pPr>
            <a:r>
              <a:rPr lang="en-US" sz="2800" dirty="0" smtClean="0"/>
              <a:t>Leadership, unions, incumbents</a:t>
            </a:r>
            <a:endParaRPr lang="en-US" sz="2800" dirty="0"/>
          </a:p>
        </p:txBody>
      </p:sp>
      <p:sp>
        <p:nvSpPr>
          <p:cNvPr id="8" name="Title 7"/>
          <p:cNvSpPr>
            <a:spLocks noGrp="1"/>
          </p:cNvSpPr>
          <p:nvPr>
            <p:ph type="title"/>
          </p:nvPr>
        </p:nvSpPr>
        <p:spPr/>
        <p:txBody>
          <a:bodyPr>
            <a:normAutofit fontScale="90000"/>
          </a:bodyPr>
          <a:lstStyle/>
          <a:p>
            <a:r>
              <a:rPr lang="en-US" dirty="0" smtClean="0"/>
              <a:t>CHALLENGES</a:t>
            </a:r>
            <a:endParaRPr lang="en-US" dirty="0"/>
          </a:p>
        </p:txBody>
      </p:sp>
    </p:spTree>
    <p:extLst>
      <p:ext uri="{BB962C8B-B14F-4D97-AF65-F5344CB8AC3E}">
        <p14:creationId xmlns:p14="http://schemas.microsoft.com/office/powerpoint/2010/main" val="1400951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p:txBody>
          <a:bodyPr/>
          <a:lstStyle/>
          <a:p>
            <a:r>
              <a:rPr lang="en-US" dirty="0" smtClean="0"/>
              <a:t>Navigating Existing Data</a:t>
            </a:r>
          </a:p>
          <a:p>
            <a:pPr marL="457200" indent="-457200">
              <a:buFont typeface="Arial" panose="020B0604020202020204" pitchFamily="34" charset="0"/>
              <a:buChar char="•"/>
            </a:pPr>
            <a:r>
              <a:rPr lang="en-US" sz="2800" dirty="0" smtClean="0"/>
              <a:t>Current job and task analysis</a:t>
            </a:r>
          </a:p>
          <a:p>
            <a:pPr marL="457200" indent="-457200">
              <a:buFont typeface="Arial" panose="020B0604020202020204" pitchFamily="34" charset="0"/>
              <a:buChar char="•"/>
            </a:pPr>
            <a:r>
              <a:rPr lang="en-US" sz="2800" dirty="0" smtClean="0"/>
              <a:t>KSA linkages</a:t>
            </a:r>
          </a:p>
          <a:p>
            <a:r>
              <a:rPr lang="en-US" sz="2800" dirty="0" smtClean="0"/>
              <a:t>Mapping Old Jobs to New Jobs</a:t>
            </a:r>
          </a:p>
          <a:p>
            <a:pPr marL="457200" indent="-457200">
              <a:buFont typeface="Arial" panose="020B0604020202020204" pitchFamily="34" charset="0"/>
              <a:buChar char="•"/>
            </a:pPr>
            <a:r>
              <a:rPr lang="en-US" sz="2800" dirty="0" smtClean="0"/>
              <a:t>Suspicious doubles</a:t>
            </a:r>
          </a:p>
          <a:p>
            <a:pPr marL="457200" indent="-457200">
              <a:buFont typeface="Arial" panose="020B0604020202020204" pitchFamily="34" charset="0"/>
              <a:buChar char="•"/>
            </a:pPr>
            <a:r>
              <a:rPr lang="en-US" sz="2800" dirty="0" smtClean="0"/>
              <a:t>Common to most</a:t>
            </a:r>
          </a:p>
          <a:p>
            <a:pPr marL="457200" indent="-457200">
              <a:buFont typeface="Arial" panose="020B0604020202020204" pitchFamily="34" charset="0"/>
              <a:buChar char="•"/>
            </a:pPr>
            <a:r>
              <a:rPr lang="en-US" sz="2800" dirty="0" smtClean="0"/>
              <a:t>KSA categorization </a:t>
            </a:r>
          </a:p>
        </p:txBody>
      </p:sp>
      <p:sp>
        <p:nvSpPr>
          <p:cNvPr id="8" name="Title 7"/>
          <p:cNvSpPr>
            <a:spLocks noGrp="1"/>
          </p:cNvSpPr>
          <p:nvPr>
            <p:ph type="title"/>
          </p:nvPr>
        </p:nvSpPr>
        <p:spPr>
          <a:xfrm>
            <a:off x="306917" y="1208106"/>
            <a:ext cx="8395294" cy="508313"/>
          </a:xfrm>
        </p:spPr>
        <p:txBody>
          <a:bodyPr>
            <a:noAutofit/>
          </a:bodyPr>
          <a:lstStyle/>
          <a:p>
            <a:r>
              <a:rPr lang="en-US" sz="3600" dirty="0" smtClean="0"/>
              <a:t>DOCUMENTATION REVIEW</a:t>
            </a:r>
            <a:endParaRPr lang="en-US" sz="3600" dirty="0"/>
          </a:p>
        </p:txBody>
      </p:sp>
      <p:sp>
        <p:nvSpPr>
          <p:cNvPr id="4" name="Content Placeholder 7"/>
          <p:cNvSpPr>
            <a:spLocks noGrp="1"/>
          </p:cNvSpPr>
          <p:nvPr>
            <p:ph idx="16"/>
          </p:nvPr>
        </p:nvSpPr>
        <p:spPr>
          <a:xfrm>
            <a:off x="4333709" y="1052951"/>
            <a:ext cx="4642821" cy="636119"/>
          </a:xfrm>
        </p:spPr>
        <p:txBody>
          <a:bodyPr/>
          <a:lstStyle/>
          <a:p>
            <a:r>
              <a:rPr lang="en-US" dirty="0" smtClean="0"/>
              <a:t>METHODOLOGY</a:t>
            </a:r>
            <a:endParaRPr lang="en-US" dirty="0"/>
          </a:p>
        </p:txBody>
      </p:sp>
    </p:spTree>
    <p:extLst>
      <p:ext uri="{BB962C8B-B14F-4D97-AF65-F5344CB8AC3E}">
        <p14:creationId xmlns:p14="http://schemas.microsoft.com/office/powerpoint/2010/main" val="281003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a:xfrm>
            <a:off x="746930" y="2034283"/>
            <a:ext cx="7811443" cy="4322067"/>
          </a:xfrm>
        </p:spPr>
        <p:txBody>
          <a:bodyPr/>
          <a:lstStyle/>
          <a:p>
            <a:r>
              <a:rPr lang="en-US" sz="2800" dirty="0" smtClean="0"/>
              <a:t>Verification of tasks and levels in new series</a:t>
            </a:r>
            <a:endParaRPr lang="en-US" sz="2800" dirty="0"/>
          </a:p>
          <a:p>
            <a:r>
              <a:rPr lang="en-US" sz="2800" u="sng" dirty="0" smtClean="0"/>
              <a:t>Challenges</a:t>
            </a:r>
          </a:p>
          <a:p>
            <a:pPr marL="342900" indent="-342900">
              <a:buFont typeface="Arial" panose="020B0604020202020204" pitchFamily="34" charset="0"/>
              <a:buChar char="•"/>
            </a:pPr>
            <a:r>
              <a:rPr lang="en-US" sz="2400" dirty="0" smtClean="0">
                <a:solidFill>
                  <a:srgbClr val="636D6E"/>
                </a:solidFill>
              </a:rPr>
              <a:t>High stakes, low stakes?</a:t>
            </a:r>
          </a:p>
          <a:p>
            <a:pPr marL="342900" indent="-342900">
              <a:buFont typeface="Arial" panose="020B0604020202020204" pitchFamily="34" charset="0"/>
              <a:buChar char="•"/>
            </a:pPr>
            <a:r>
              <a:rPr lang="en-US" sz="2400" dirty="0" smtClean="0">
                <a:solidFill>
                  <a:srgbClr val="636D6E"/>
                </a:solidFill>
              </a:rPr>
              <a:t>Current state versus future state</a:t>
            </a:r>
          </a:p>
          <a:p>
            <a:pPr marL="342900" indent="-342900">
              <a:buFont typeface="Arial" panose="020B0604020202020204" pitchFamily="34" charset="0"/>
              <a:buChar char="•"/>
            </a:pPr>
            <a:r>
              <a:rPr lang="en-US" sz="2400" dirty="0" smtClean="0">
                <a:solidFill>
                  <a:srgbClr val="636D6E"/>
                </a:solidFill>
              </a:rPr>
              <a:t>Representation by organizational distinction</a:t>
            </a:r>
          </a:p>
          <a:p>
            <a:pPr marL="342900" indent="-342900">
              <a:buFont typeface="Arial" panose="020B0604020202020204" pitchFamily="34" charset="0"/>
              <a:buChar char="•"/>
            </a:pPr>
            <a:r>
              <a:rPr lang="en-US" sz="2400" dirty="0" smtClean="0">
                <a:solidFill>
                  <a:srgbClr val="636D6E"/>
                </a:solidFill>
              </a:rPr>
              <a:t>Representation by current job classification</a:t>
            </a:r>
          </a:p>
          <a:p>
            <a:pPr marL="342900" indent="-342900">
              <a:buFont typeface="Arial" panose="020B0604020202020204" pitchFamily="34" charset="0"/>
              <a:buChar char="•"/>
            </a:pPr>
            <a:r>
              <a:rPr lang="en-US" sz="2400" dirty="0" smtClean="0">
                <a:solidFill>
                  <a:srgbClr val="636D6E"/>
                </a:solidFill>
              </a:rPr>
              <a:t>Reactions to organizational change</a:t>
            </a:r>
          </a:p>
          <a:p>
            <a:r>
              <a:rPr lang="en-US" sz="2800" u="sng" dirty="0" smtClean="0"/>
              <a:t>Goals</a:t>
            </a:r>
            <a:endParaRPr lang="en-US" sz="2800" u="sng" dirty="0"/>
          </a:p>
          <a:p>
            <a:pPr marL="342900" lvl="1" indent="-342900">
              <a:buFont typeface="Arial" panose="020B0604020202020204" pitchFamily="34" charset="0"/>
              <a:buChar char="•"/>
            </a:pPr>
            <a:r>
              <a:rPr lang="en-US" dirty="0" smtClean="0"/>
              <a:t>Complete </a:t>
            </a:r>
            <a:r>
              <a:rPr lang="en-US" dirty="0"/>
              <a:t>verification </a:t>
            </a:r>
            <a:r>
              <a:rPr lang="en-US" dirty="0" smtClean="0"/>
              <a:t>and linkage activities</a:t>
            </a:r>
            <a:endParaRPr lang="en-US" dirty="0"/>
          </a:p>
          <a:p>
            <a:pPr marL="342900" lvl="1" indent="-342900">
              <a:buFont typeface="Arial" panose="020B0604020202020204" pitchFamily="34" charset="0"/>
              <a:buChar char="•"/>
            </a:pPr>
            <a:r>
              <a:rPr lang="en-US" dirty="0"/>
              <a:t>Gather </a:t>
            </a:r>
            <a:r>
              <a:rPr lang="en-US" dirty="0" smtClean="0"/>
              <a:t>missing, and curriculum-related </a:t>
            </a:r>
            <a:r>
              <a:rPr lang="en-US" dirty="0"/>
              <a:t>information</a:t>
            </a:r>
          </a:p>
          <a:p>
            <a:endParaRPr lang="en-US" sz="2800" dirty="0"/>
          </a:p>
        </p:txBody>
      </p:sp>
      <p:sp>
        <p:nvSpPr>
          <p:cNvPr id="8" name="Title 7"/>
          <p:cNvSpPr>
            <a:spLocks noGrp="1"/>
          </p:cNvSpPr>
          <p:nvPr>
            <p:ph type="title"/>
          </p:nvPr>
        </p:nvSpPr>
        <p:spPr>
          <a:xfrm>
            <a:off x="306916" y="1208106"/>
            <a:ext cx="8549407" cy="508313"/>
          </a:xfrm>
        </p:spPr>
        <p:txBody>
          <a:bodyPr>
            <a:normAutofit fontScale="90000"/>
          </a:bodyPr>
          <a:lstStyle/>
          <a:p>
            <a:r>
              <a:rPr lang="en-US" dirty="0" smtClean="0"/>
              <a:t>VERIFICATION</a:t>
            </a:r>
            <a:endParaRPr lang="en-US" dirty="0"/>
          </a:p>
        </p:txBody>
      </p:sp>
      <p:sp>
        <p:nvSpPr>
          <p:cNvPr id="5" name="Content Placeholder 7"/>
          <p:cNvSpPr>
            <a:spLocks noGrp="1"/>
          </p:cNvSpPr>
          <p:nvPr>
            <p:ph idx="16"/>
          </p:nvPr>
        </p:nvSpPr>
        <p:spPr>
          <a:xfrm>
            <a:off x="4333709" y="1052951"/>
            <a:ext cx="4642821" cy="636119"/>
          </a:xfrm>
        </p:spPr>
        <p:txBody>
          <a:bodyPr/>
          <a:lstStyle/>
          <a:p>
            <a:r>
              <a:rPr lang="en-US" dirty="0" smtClean="0"/>
              <a:t>METHODOLOGY</a:t>
            </a:r>
            <a:endParaRPr lang="en-US" dirty="0"/>
          </a:p>
        </p:txBody>
      </p:sp>
    </p:spTree>
    <p:extLst>
      <p:ext uri="{BB962C8B-B14F-4D97-AF65-F5344CB8AC3E}">
        <p14:creationId xmlns:p14="http://schemas.microsoft.com/office/powerpoint/2010/main" val="1801720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a:xfrm>
            <a:off x="746930" y="2034283"/>
            <a:ext cx="7811443" cy="4322067"/>
          </a:xfrm>
        </p:spPr>
        <p:txBody>
          <a:bodyPr/>
          <a:lstStyle/>
          <a:p>
            <a:r>
              <a:rPr lang="en-US" sz="2800" dirty="0" smtClean="0"/>
              <a:t>How did we do it?</a:t>
            </a:r>
            <a:endParaRPr lang="en-US" sz="2800" dirty="0"/>
          </a:p>
          <a:p>
            <a:r>
              <a:rPr lang="en-US" sz="2800" u="sng" dirty="0" smtClean="0"/>
              <a:t>2-day Face-to-Face Workshops</a:t>
            </a:r>
          </a:p>
          <a:p>
            <a:pPr marL="342900" indent="-342900">
              <a:buFont typeface="Arial" panose="020B0604020202020204" pitchFamily="34" charset="0"/>
              <a:buChar char="•"/>
            </a:pPr>
            <a:r>
              <a:rPr lang="en-US" sz="2400" dirty="0" smtClean="0">
                <a:solidFill>
                  <a:srgbClr val="636D6E"/>
                </a:solidFill>
              </a:rPr>
              <a:t>Facilities Maintenance Technician</a:t>
            </a:r>
          </a:p>
          <a:p>
            <a:pPr marL="342900" indent="-342900">
              <a:buFont typeface="Arial" panose="020B0604020202020204" pitchFamily="34" charset="0"/>
              <a:buChar char="•"/>
            </a:pPr>
            <a:r>
              <a:rPr lang="en-US" sz="2400" dirty="0" smtClean="0">
                <a:solidFill>
                  <a:srgbClr val="636D6E"/>
                </a:solidFill>
              </a:rPr>
              <a:t>Facilities Electric and Electronic Systems Technician</a:t>
            </a:r>
          </a:p>
          <a:p>
            <a:pPr marL="342900" indent="-342900">
              <a:buFont typeface="Arial" panose="020B0604020202020204" pitchFamily="34" charset="0"/>
              <a:buChar char="•"/>
            </a:pPr>
            <a:r>
              <a:rPr lang="en-US" sz="2400" dirty="0" smtClean="0">
                <a:solidFill>
                  <a:srgbClr val="636D6E"/>
                </a:solidFill>
              </a:rPr>
              <a:t>Facilities Renovation and Restoration Technician</a:t>
            </a:r>
          </a:p>
          <a:p>
            <a:pPr marL="342900" indent="-342900">
              <a:buFont typeface="Arial" panose="020B0604020202020204" pitchFamily="34" charset="0"/>
              <a:buChar char="•"/>
            </a:pPr>
            <a:r>
              <a:rPr lang="en-US" sz="2400" dirty="0" smtClean="0">
                <a:solidFill>
                  <a:srgbClr val="636D6E"/>
                </a:solidFill>
              </a:rPr>
              <a:t>Facilities Mechanical Systems Technician</a:t>
            </a:r>
          </a:p>
          <a:p>
            <a:pPr marL="342900" indent="-342900">
              <a:buFont typeface="Arial" panose="020B0604020202020204" pitchFamily="34" charset="0"/>
              <a:buChar char="•"/>
            </a:pPr>
            <a:r>
              <a:rPr lang="en-US" sz="2400" dirty="0" smtClean="0">
                <a:solidFill>
                  <a:srgbClr val="636D6E"/>
                </a:solidFill>
              </a:rPr>
              <a:t>Facilities Building Systems Technician  </a:t>
            </a:r>
            <a:endParaRPr lang="en-US" dirty="0"/>
          </a:p>
          <a:p>
            <a:endParaRPr lang="en-US" sz="2800" dirty="0"/>
          </a:p>
        </p:txBody>
      </p:sp>
      <p:sp>
        <p:nvSpPr>
          <p:cNvPr id="8" name="Title 7"/>
          <p:cNvSpPr>
            <a:spLocks noGrp="1"/>
          </p:cNvSpPr>
          <p:nvPr>
            <p:ph type="title"/>
          </p:nvPr>
        </p:nvSpPr>
        <p:spPr>
          <a:xfrm>
            <a:off x="306916" y="1208106"/>
            <a:ext cx="8549407" cy="508313"/>
          </a:xfrm>
        </p:spPr>
        <p:txBody>
          <a:bodyPr>
            <a:normAutofit fontScale="90000"/>
          </a:bodyPr>
          <a:lstStyle/>
          <a:p>
            <a:r>
              <a:rPr lang="en-US" dirty="0" smtClean="0"/>
              <a:t>VERIFICATION</a:t>
            </a:r>
            <a:endParaRPr lang="en-US" dirty="0"/>
          </a:p>
        </p:txBody>
      </p:sp>
      <p:sp>
        <p:nvSpPr>
          <p:cNvPr id="5" name="Content Placeholder 7"/>
          <p:cNvSpPr>
            <a:spLocks noGrp="1"/>
          </p:cNvSpPr>
          <p:nvPr>
            <p:ph idx="16"/>
          </p:nvPr>
        </p:nvSpPr>
        <p:spPr>
          <a:xfrm>
            <a:off x="4333709" y="1052951"/>
            <a:ext cx="4642821" cy="636119"/>
          </a:xfrm>
        </p:spPr>
        <p:txBody>
          <a:bodyPr/>
          <a:lstStyle/>
          <a:p>
            <a:r>
              <a:rPr lang="en-US" dirty="0" smtClean="0"/>
              <a:t>METHODOLOGY</a:t>
            </a:r>
            <a:endParaRPr lang="en-US" dirty="0"/>
          </a:p>
        </p:txBody>
      </p:sp>
    </p:spTree>
    <p:extLst>
      <p:ext uri="{BB962C8B-B14F-4D97-AF65-F5344CB8AC3E}">
        <p14:creationId xmlns:p14="http://schemas.microsoft.com/office/powerpoint/2010/main" val="872908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6916" y="1208106"/>
            <a:ext cx="8549407" cy="508313"/>
          </a:xfrm>
        </p:spPr>
        <p:txBody>
          <a:bodyPr>
            <a:normAutofit fontScale="90000"/>
          </a:bodyPr>
          <a:lstStyle/>
          <a:p>
            <a:r>
              <a:rPr lang="en-US" dirty="0" smtClean="0"/>
              <a:t>VERIFICATION</a:t>
            </a:r>
            <a:endParaRPr lang="en-US" dirty="0"/>
          </a:p>
        </p:txBody>
      </p:sp>
      <p:sp>
        <p:nvSpPr>
          <p:cNvPr id="5" name="Text Placeholder 4"/>
          <p:cNvSpPr txBox="1">
            <a:spLocks/>
          </p:cNvSpPr>
          <p:nvPr/>
        </p:nvSpPr>
        <p:spPr>
          <a:xfrm>
            <a:off x="535722" y="2479051"/>
            <a:ext cx="5328774" cy="823912"/>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u="sng" dirty="0" smtClean="0">
                <a:solidFill>
                  <a:srgbClr val="BB0000"/>
                </a:solidFill>
              </a:rPr>
              <a:t>F2F Panel WS #1</a:t>
            </a:r>
            <a:r>
              <a:rPr lang="en-US" sz="2400" dirty="0" smtClean="0"/>
              <a:t>	</a:t>
            </a:r>
            <a:endParaRPr lang="en-US" sz="2400" dirty="0"/>
          </a:p>
        </p:txBody>
      </p:sp>
      <p:sp>
        <p:nvSpPr>
          <p:cNvPr id="6" name="Content Placeholder 5"/>
          <p:cNvSpPr>
            <a:spLocks noGrp="1"/>
          </p:cNvSpPr>
          <p:nvPr>
            <p:ph sz="half" idx="4294967295"/>
          </p:nvPr>
        </p:nvSpPr>
        <p:spPr>
          <a:xfrm>
            <a:off x="535722" y="2974099"/>
            <a:ext cx="3868340" cy="3684588"/>
          </a:xfrm>
          <a:prstGeom prst="rect">
            <a:avLst/>
          </a:prstGeom>
        </p:spPr>
        <p:txBody>
          <a:bodyPr/>
          <a:lstStyle/>
          <a:p>
            <a:pPr marL="514350" indent="-514350">
              <a:buFont typeface="+mj-lt"/>
              <a:buAutoNum type="romanUcPeriod"/>
            </a:pPr>
            <a:r>
              <a:rPr lang="en-US" sz="2400" dirty="0" smtClean="0"/>
              <a:t>Established future frame of reference</a:t>
            </a:r>
          </a:p>
          <a:p>
            <a:pPr marL="514350" indent="-514350">
              <a:buFont typeface="+mj-lt"/>
              <a:buAutoNum type="romanUcPeriod"/>
            </a:pPr>
            <a:r>
              <a:rPr lang="en-US" sz="2400" dirty="0" smtClean="0"/>
              <a:t>Individual activity: </a:t>
            </a:r>
            <a:r>
              <a:rPr lang="en-US" sz="2400" dirty="0"/>
              <a:t>v</a:t>
            </a:r>
            <a:r>
              <a:rPr lang="en-US" sz="2400" dirty="0" smtClean="0"/>
              <a:t>erification survey, iPads</a:t>
            </a:r>
          </a:p>
          <a:p>
            <a:pPr marL="514350" indent="-514350">
              <a:buFont typeface="+mj-lt"/>
              <a:buAutoNum type="romanUcPeriod"/>
            </a:pPr>
            <a:r>
              <a:rPr lang="en-US" sz="2400" dirty="0" smtClean="0"/>
              <a:t>Facilitated small-group work: missing KSAs identification</a:t>
            </a:r>
            <a:endParaRPr lang="en-US" sz="2400" dirty="0"/>
          </a:p>
        </p:txBody>
      </p:sp>
      <p:sp>
        <p:nvSpPr>
          <p:cNvPr id="3" name="Rectangle 2"/>
          <p:cNvSpPr/>
          <p:nvPr/>
        </p:nvSpPr>
        <p:spPr>
          <a:xfrm>
            <a:off x="365791" y="1876991"/>
            <a:ext cx="8154468" cy="523220"/>
          </a:xfrm>
          <a:prstGeom prst="rect">
            <a:avLst/>
          </a:prstGeom>
        </p:spPr>
        <p:txBody>
          <a:bodyPr wrap="square">
            <a:spAutoFit/>
          </a:bodyPr>
          <a:lstStyle/>
          <a:p>
            <a:r>
              <a:rPr lang="en-US" sz="2800" dirty="0" smtClean="0">
                <a:solidFill>
                  <a:srgbClr val="BB0000"/>
                </a:solidFill>
              </a:rPr>
              <a:t>How did we do it? </a:t>
            </a:r>
            <a:endParaRPr lang="en-US" sz="2800" dirty="0">
              <a:solidFill>
                <a:srgbClr val="BB0000"/>
              </a:solidFill>
            </a:endParaRPr>
          </a:p>
        </p:txBody>
      </p:sp>
      <p:pic>
        <p:nvPicPr>
          <p:cNvPr id="11" name="Picture 10" descr="C:\Users\parker.1036\AppData\Local\Microsoft\Windows\INetCache\Content.Outlook\SCK6QCS0\R  R Levels Survey2.jpg"/>
          <p:cNvPicPr/>
          <p:nvPr/>
        </p:nvPicPr>
        <p:blipFill>
          <a:blip r:embed="rId3">
            <a:extLst>
              <a:ext uri="{28A0092B-C50C-407E-A947-70E740481C1C}">
                <a14:useLocalDpi xmlns:a14="http://schemas.microsoft.com/office/drawing/2010/main" val="0"/>
              </a:ext>
            </a:extLst>
          </a:blip>
          <a:srcRect/>
          <a:stretch>
            <a:fillRect/>
          </a:stretch>
        </p:blipFill>
        <p:spPr bwMode="auto">
          <a:xfrm>
            <a:off x="4404062" y="2479052"/>
            <a:ext cx="4452261" cy="3063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7"/>
          <p:cNvSpPr>
            <a:spLocks noGrp="1"/>
          </p:cNvSpPr>
          <p:nvPr>
            <p:ph idx="16"/>
          </p:nvPr>
        </p:nvSpPr>
        <p:spPr>
          <a:xfrm>
            <a:off x="4333709" y="1052951"/>
            <a:ext cx="4642821" cy="636119"/>
          </a:xfrm>
        </p:spPr>
        <p:txBody>
          <a:bodyPr/>
          <a:lstStyle/>
          <a:p>
            <a:r>
              <a:rPr lang="en-US" dirty="0" smtClean="0"/>
              <a:t>METHODOLOGY</a:t>
            </a:r>
            <a:endParaRPr lang="en-US" dirty="0"/>
          </a:p>
        </p:txBody>
      </p:sp>
    </p:spTree>
    <p:extLst>
      <p:ext uri="{BB962C8B-B14F-4D97-AF65-F5344CB8AC3E}">
        <p14:creationId xmlns:p14="http://schemas.microsoft.com/office/powerpoint/2010/main" val="935102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4872497" y="4321764"/>
            <a:ext cx="3588887" cy="2392592"/>
          </a:xfrm>
        </p:spPr>
      </p:pic>
      <p:pic>
        <p:nvPicPr>
          <p:cNvPr id="6" name="Picture 2" descr="https://dl.boxcloud.com/api/2.0/internal_files/196457054263/versions/208000187191/representations/jpg_paged_2048x2048/content/1.jpg?access_token=1!dbHGrw3yCPA0romjwleGEGqRLcX-pXx1uf5z5S5RNb4uJi2XnBJes3vcxa08xPHRIGXKNIiKDZxvp9kTC7kXFc8cyvPaS3HdixR6_cZhQ_k3heNPSbJElFJoWnf49n6mQmb4dR5V4iIbVpdK4SwKdqVY9RZbAYW9584NxRbTk6-1nesxu_frA_6hKG8OOfSX2eOIjpfb_rJmePvemNppLUGHIr-_plghSWNyiLUuW7g0HFALGH5wispe-6mbEolhVZwPiemIuuiUNrgsIxzoMUsVZaV0Lwo395Rtv7V5PVMit12T0EqaryL4H148VuQOYJ3oW0tVbepvyU-Yt1oOsalsT-Lnlq8wOPME57d_B5-jSfxsE8N7IBxH3XMl0XSLqQ7KvB6IEJBZgpTe&amp;box_client_name=box-content-preview&amp;box_client_version=0.1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497" y="1876991"/>
            <a:ext cx="3588887" cy="239200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txBox="1">
            <a:spLocks/>
          </p:cNvSpPr>
          <p:nvPr/>
        </p:nvSpPr>
        <p:spPr>
          <a:xfrm>
            <a:off x="306916" y="2487493"/>
            <a:ext cx="3887391" cy="823912"/>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u="sng" dirty="0" smtClean="0">
                <a:solidFill>
                  <a:srgbClr val="BB0000"/>
                </a:solidFill>
              </a:rPr>
              <a:t>F2F Panel WS #2</a:t>
            </a:r>
            <a:endParaRPr lang="en-US" sz="2400" u="sng" dirty="0">
              <a:solidFill>
                <a:srgbClr val="BB0000"/>
              </a:solidFill>
            </a:endParaRPr>
          </a:p>
        </p:txBody>
      </p:sp>
      <p:sp>
        <p:nvSpPr>
          <p:cNvPr id="8" name="Content Placeholder 7"/>
          <p:cNvSpPr>
            <a:spLocks noGrp="1"/>
          </p:cNvSpPr>
          <p:nvPr>
            <p:ph sz="quarter" idx="4294967295"/>
          </p:nvPr>
        </p:nvSpPr>
        <p:spPr>
          <a:xfrm>
            <a:off x="394479" y="2899449"/>
            <a:ext cx="3887391" cy="3684588"/>
          </a:xfrm>
          <a:prstGeom prst="rect">
            <a:avLst/>
          </a:prstGeom>
        </p:spPr>
        <p:txBody>
          <a:bodyPr/>
          <a:lstStyle/>
          <a:p>
            <a:pPr marL="514350" indent="-514350">
              <a:buFont typeface="+mj-lt"/>
              <a:buAutoNum type="romanUcPeriod"/>
            </a:pPr>
            <a:r>
              <a:rPr lang="en-US" sz="2400" dirty="0" smtClean="0"/>
              <a:t>Individual activity: KSA linkage survey, iPads</a:t>
            </a:r>
          </a:p>
          <a:p>
            <a:pPr marL="514350" indent="-514350">
              <a:buFont typeface="+mj-lt"/>
              <a:buAutoNum type="romanUcPeriod"/>
            </a:pPr>
            <a:r>
              <a:rPr lang="en-US" sz="2400" dirty="0" smtClean="0"/>
              <a:t>Facilitated small-group work: curriculum discussion</a:t>
            </a:r>
          </a:p>
          <a:p>
            <a:pPr marL="514350" indent="-514350">
              <a:buFont typeface="+mj-lt"/>
              <a:buAutoNum type="romanUcPeriod"/>
            </a:pPr>
            <a:endParaRPr lang="en-US" sz="2400" dirty="0"/>
          </a:p>
        </p:txBody>
      </p:sp>
      <p:sp>
        <p:nvSpPr>
          <p:cNvPr id="9" name="Title 7"/>
          <p:cNvSpPr>
            <a:spLocks noGrp="1"/>
          </p:cNvSpPr>
          <p:nvPr>
            <p:ph type="title"/>
          </p:nvPr>
        </p:nvSpPr>
        <p:spPr>
          <a:xfrm>
            <a:off x="306916" y="1208106"/>
            <a:ext cx="8549407" cy="508313"/>
          </a:xfrm>
        </p:spPr>
        <p:txBody>
          <a:bodyPr>
            <a:normAutofit fontScale="90000"/>
          </a:bodyPr>
          <a:lstStyle/>
          <a:p>
            <a:r>
              <a:rPr lang="en-US" dirty="0" smtClean="0"/>
              <a:t>VERIFICATION</a:t>
            </a:r>
            <a:endParaRPr lang="en-US" dirty="0"/>
          </a:p>
        </p:txBody>
      </p:sp>
      <p:sp>
        <p:nvSpPr>
          <p:cNvPr id="10" name="Rectangle 9"/>
          <p:cNvSpPr/>
          <p:nvPr/>
        </p:nvSpPr>
        <p:spPr>
          <a:xfrm>
            <a:off x="306916" y="1876991"/>
            <a:ext cx="8154468" cy="523220"/>
          </a:xfrm>
          <a:prstGeom prst="rect">
            <a:avLst/>
          </a:prstGeom>
        </p:spPr>
        <p:txBody>
          <a:bodyPr wrap="square">
            <a:spAutoFit/>
          </a:bodyPr>
          <a:lstStyle/>
          <a:p>
            <a:r>
              <a:rPr lang="en-US" sz="2800" dirty="0" smtClean="0">
                <a:solidFill>
                  <a:srgbClr val="BB0000"/>
                </a:solidFill>
              </a:rPr>
              <a:t>How did we do it? </a:t>
            </a:r>
            <a:endParaRPr lang="en-US" sz="2800" dirty="0">
              <a:solidFill>
                <a:srgbClr val="BB0000"/>
              </a:solidFill>
            </a:endParaRPr>
          </a:p>
        </p:txBody>
      </p:sp>
      <p:pic>
        <p:nvPicPr>
          <p:cNvPr id="12" name="Picture 11"/>
          <p:cNvPicPr>
            <a:picLocks noChangeAspect="1"/>
          </p:cNvPicPr>
          <p:nvPr/>
        </p:nvPicPr>
        <p:blipFill>
          <a:blip r:embed="rId5"/>
          <a:stretch>
            <a:fillRect/>
          </a:stretch>
        </p:blipFill>
        <p:spPr>
          <a:xfrm>
            <a:off x="4384150" y="1030940"/>
            <a:ext cx="4682134" cy="695004"/>
          </a:xfrm>
          <a:prstGeom prst="rect">
            <a:avLst/>
          </a:prstGeom>
        </p:spPr>
      </p:pic>
    </p:spTree>
    <p:extLst>
      <p:ext uri="{BB962C8B-B14F-4D97-AF65-F5344CB8AC3E}">
        <p14:creationId xmlns:p14="http://schemas.microsoft.com/office/powerpoint/2010/main" val="2820341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a:xfrm>
            <a:off x="746930" y="1844225"/>
            <a:ext cx="7811443" cy="4512125"/>
          </a:xfrm>
        </p:spPr>
        <p:txBody>
          <a:bodyPr/>
          <a:lstStyle/>
          <a:p>
            <a:r>
              <a:rPr lang="en-US" sz="2400" dirty="0" smtClean="0"/>
              <a:t>What happen next?</a:t>
            </a:r>
          </a:p>
          <a:p>
            <a:r>
              <a:rPr lang="en-US" sz="2400" dirty="0" smtClean="0"/>
              <a:t>Curriculum Map/Specifications</a:t>
            </a:r>
          </a:p>
          <a:p>
            <a:pPr marL="457200" indent="-457200">
              <a:buFont typeface="Arial" panose="020B0604020202020204" pitchFamily="34" charset="0"/>
              <a:buChar char="•"/>
            </a:pPr>
            <a:r>
              <a:rPr lang="en-US" sz="2000" dirty="0" smtClean="0">
                <a:solidFill>
                  <a:srgbClr val="636D6E"/>
                </a:solidFill>
              </a:rPr>
              <a:t>Multiple training segments: entry into level, growth within level</a:t>
            </a:r>
          </a:p>
          <a:p>
            <a:pPr marL="457200" indent="-457200">
              <a:buFont typeface="Arial" panose="020B0604020202020204" pitchFamily="34" charset="0"/>
              <a:buChar char="•"/>
            </a:pPr>
            <a:r>
              <a:rPr lang="en-US" sz="2000" dirty="0" smtClean="0">
                <a:solidFill>
                  <a:srgbClr val="636D6E"/>
                </a:solidFill>
              </a:rPr>
              <a:t>Criteria for training within segments</a:t>
            </a:r>
          </a:p>
          <a:p>
            <a:pPr lvl="1"/>
            <a:r>
              <a:rPr lang="en-US" sz="2400" dirty="0">
                <a:solidFill>
                  <a:srgbClr val="636D6E"/>
                </a:solidFill>
              </a:rPr>
              <a:t>	</a:t>
            </a:r>
            <a:r>
              <a:rPr lang="en-US" sz="2400" dirty="0" smtClean="0">
                <a:solidFill>
                  <a:srgbClr val="636D6E"/>
                </a:solidFill>
              </a:rPr>
              <a:t>	</a:t>
            </a:r>
            <a:r>
              <a:rPr lang="en-US" sz="1800" dirty="0">
                <a:solidFill>
                  <a:srgbClr val="636D6E"/>
                </a:solidFill>
              </a:rPr>
              <a:t>≥.75 </a:t>
            </a:r>
            <a:r>
              <a:rPr lang="en-US" sz="1800" dirty="0" smtClean="0">
                <a:solidFill>
                  <a:srgbClr val="636D6E"/>
                </a:solidFill>
              </a:rPr>
              <a:t>Day1 = entry training, </a:t>
            </a:r>
            <a:r>
              <a:rPr lang="en-US" sz="1800" dirty="0">
                <a:solidFill>
                  <a:srgbClr val="636D6E"/>
                </a:solidFill>
              </a:rPr>
              <a:t>≥.2.50 </a:t>
            </a:r>
            <a:r>
              <a:rPr lang="en-US" sz="1800" dirty="0" smtClean="0">
                <a:solidFill>
                  <a:srgbClr val="636D6E"/>
                </a:solidFill>
              </a:rPr>
              <a:t>Importance = growth training</a:t>
            </a:r>
            <a:endParaRPr lang="en-US" sz="1800" dirty="0">
              <a:solidFill>
                <a:srgbClr val="636D6E"/>
              </a:solidFill>
            </a:endParaRPr>
          </a:p>
          <a:p>
            <a:pPr lvl="1"/>
            <a:r>
              <a:rPr lang="en-US" sz="1800" dirty="0">
                <a:solidFill>
                  <a:srgbClr val="636D6E"/>
                </a:solidFill>
              </a:rPr>
              <a:t>		CORE across units, </a:t>
            </a:r>
            <a:r>
              <a:rPr lang="en-US" sz="1800" dirty="0" smtClean="0">
                <a:solidFill>
                  <a:srgbClr val="636D6E"/>
                </a:solidFill>
              </a:rPr>
              <a:t>locations = priority; non-CORE may be added</a:t>
            </a:r>
            <a:endParaRPr lang="en-US" sz="1800" dirty="0">
              <a:solidFill>
                <a:srgbClr val="636D6E"/>
              </a:solidFill>
            </a:endParaRPr>
          </a:p>
          <a:p>
            <a:pPr lvl="1"/>
            <a:r>
              <a:rPr lang="en-US" sz="1800" dirty="0">
                <a:solidFill>
                  <a:srgbClr val="636D6E"/>
                </a:solidFill>
              </a:rPr>
              <a:t>		</a:t>
            </a:r>
            <a:r>
              <a:rPr lang="en-US" sz="1800" dirty="0" smtClean="0">
                <a:solidFill>
                  <a:srgbClr val="636D6E"/>
                </a:solidFill>
              </a:rPr>
              <a:t>“</a:t>
            </a:r>
            <a:r>
              <a:rPr lang="en-US" sz="1800" dirty="0">
                <a:solidFill>
                  <a:srgbClr val="636D6E"/>
                </a:solidFill>
              </a:rPr>
              <a:t>Common to Most</a:t>
            </a:r>
            <a:r>
              <a:rPr lang="en-US" sz="1800" dirty="0" smtClean="0">
                <a:solidFill>
                  <a:srgbClr val="636D6E"/>
                </a:solidFill>
              </a:rPr>
              <a:t>” training will cross classifications</a:t>
            </a:r>
            <a:endParaRPr lang="en-US" sz="1800" dirty="0">
              <a:solidFill>
                <a:srgbClr val="636D6E"/>
              </a:solidFill>
            </a:endParaRPr>
          </a:p>
          <a:p>
            <a:r>
              <a:rPr lang="en-US" sz="2400" dirty="0" smtClean="0"/>
              <a:t>Assessment Specifications</a:t>
            </a:r>
          </a:p>
          <a:p>
            <a:pPr marL="457200" indent="-457200">
              <a:buFont typeface="Arial" panose="020B0604020202020204" pitchFamily="34" charset="0"/>
              <a:buChar char="•"/>
            </a:pPr>
            <a:r>
              <a:rPr lang="en-US" sz="2000" dirty="0" smtClean="0">
                <a:solidFill>
                  <a:srgbClr val="636D6E"/>
                </a:solidFill>
              </a:rPr>
              <a:t>Focused on use for placement </a:t>
            </a:r>
          </a:p>
          <a:p>
            <a:pPr marL="457200" indent="-457200">
              <a:buFont typeface="Arial" panose="020B0604020202020204" pitchFamily="34" charset="0"/>
              <a:buChar char="•"/>
            </a:pPr>
            <a:r>
              <a:rPr lang="en-US" sz="2000" dirty="0" smtClean="0">
                <a:solidFill>
                  <a:srgbClr val="636D6E"/>
                </a:solidFill>
              </a:rPr>
              <a:t>Criteria for inclusion in initial assessments</a:t>
            </a:r>
          </a:p>
          <a:p>
            <a:pPr lvl="1"/>
            <a:r>
              <a:rPr lang="en-US" sz="1800" dirty="0" smtClean="0">
                <a:solidFill>
                  <a:srgbClr val="636D6E"/>
                </a:solidFill>
              </a:rPr>
              <a:t>		≥.75 Day1</a:t>
            </a:r>
            <a:r>
              <a:rPr lang="en-US" sz="1800" dirty="0">
                <a:solidFill>
                  <a:srgbClr val="636D6E"/>
                </a:solidFill>
              </a:rPr>
              <a:t>, ≥</a:t>
            </a:r>
            <a:r>
              <a:rPr lang="en-US" sz="1800" dirty="0" smtClean="0">
                <a:solidFill>
                  <a:srgbClr val="636D6E"/>
                </a:solidFill>
              </a:rPr>
              <a:t>.2.50 Importance</a:t>
            </a:r>
          </a:p>
          <a:p>
            <a:pPr lvl="1"/>
            <a:r>
              <a:rPr lang="en-US" sz="1800" dirty="0">
                <a:solidFill>
                  <a:srgbClr val="636D6E"/>
                </a:solidFill>
              </a:rPr>
              <a:t>	</a:t>
            </a:r>
            <a:r>
              <a:rPr lang="en-US" sz="1800" dirty="0" smtClean="0">
                <a:solidFill>
                  <a:srgbClr val="636D6E"/>
                </a:solidFill>
              </a:rPr>
              <a:t>	CORE across units, locations</a:t>
            </a:r>
          </a:p>
          <a:p>
            <a:pPr lvl="1"/>
            <a:r>
              <a:rPr lang="en-US" sz="1800" dirty="0">
                <a:solidFill>
                  <a:srgbClr val="636D6E"/>
                </a:solidFill>
              </a:rPr>
              <a:t>	</a:t>
            </a:r>
            <a:r>
              <a:rPr lang="en-US" sz="1800" dirty="0" smtClean="0">
                <a:solidFill>
                  <a:srgbClr val="636D6E"/>
                </a:solidFill>
              </a:rPr>
              <a:t>	Exclude “Common to Most”</a:t>
            </a:r>
          </a:p>
          <a:p>
            <a:pPr marL="457200" lvl="1" indent="-457200">
              <a:buFont typeface="Arial" panose="020B0604020202020204" pitchFamily="34" charset="0"/>
              <a:buChar char="•"/>
            </a:pPr>
            <a:endParaRPr lang="en-US" sz="1800" dirty="0">
              <a:solidFill>
                <a:srgbClr val="636D6E"/>
              </a:solidFill>
            </a:endParaRPr>
          </a:p>
        </p:txBody>
      </p:sp>
      <p:sp>
        <p:nvSpPr>
          <p:cNvPr id="8" name="Title 7"/>
          <p:cNvSpPr>
            <a:spLocks noGrp="1"/>
          </p:cNvSpPr>
          <p:nvPr>
            <p:ph type="title"/>
          </p:nvPr>
        </p:nvSpPr>
        <p:spPr>
          <a:xfrm>
            <a:off x="594593" y="1208106"/>
            <a:ext cx="8549407" cy="508313"/>
          </a:xfrm>
        </p:spPr>
        <p:txBody>
          <a:bodyPr>
            <a:normAutofit fontScale="90000"/>
          </a:bodyPr>
          <a:lstStyle/>
          <a:p>
            <a:r>
              <a:rPr lang="en-US" dirty="0" smtClean="0"/>
              <a:t>ANALYSIS</a:t>
            </a:r>
            <a:endParaRPr lang="en-US" dirty="0"/>
          </a:p>
        </p:txBody>
      </p:sp>
      <p:sp>
        <p:nvSpPr>
          <p:cNvPr id="5" name="Content Placeholder 7"/>
          <p:cNvSpPr>
            <a:spLocks noGrp="1"/>
          </p:cNvSpPr>
          <p:nvPr>
            <p:ph idx="16"/>
          </p:nvPr>
        </p:nvSpPr>
        <p:spPr>
          <a:xfrm>
            <a:off x="4333709" y="1052951"/>
            <a:ext cx="4642821" cy="636119"/>
          </a:xfrm>
        </p:spPr>
        <p:txBody>
          <a:bodyPr/>
          <a:lstStyle/>
          <a:p>
            <a:r>
              <a:rPr lang="en-US" dirty="0" smtClean="0"/>
              <a:t>METHODOLOGY</a:t>
            </a:r>
            <a:endParaRPr lang="en-US" dirty="0"/>
          </a:p>
        </p:txBody>
      </p:sp>
    </p:spTree>
    <p:extLst>
      <p:ext uri="{BB962C8B-B14F-4D97-AF65-F5344CB8AC3E}">
        <p14:creationId xmlns:p14="http://schemas.microsoft.com/office/powerpoint/2010/main" val="211155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3"/>
          </p:nvPr>
        </p:nvSpPr>
        <p:spPr/>
        <p:txBody>
          <a:bodyPr/>
          <a:lstStyle/>
          <a:p>
            <a:pPr marL="457200" indent="-457200">
              <a:buFont typeface="Arial" panose="020B0604020202020204" pitchFamily="34" charset="0"/>
              <a:buChar char="•"/>
            </a:pPr>
            <a:r>
              <a:rPr lang="en-US" sz="2800" dirty="0"/>
              <a:t>Increase HR Generalists involvement across campuses in communicating project/change</a:t>
            </a:r>
          </a:p>
          <a:p>
            <a:pPr marL="457200" indent="-457200">
              <a:buFont typeface="Arial" panose="020B0604020202020204" pitchFamily="34" charset="0"/>
              <a:buChar char="•"/>
            </a:pPr>
            <a:r>
              <a:rPr lang="en-US" sz="2800" dirty="0"/>
              <a:t>Engage senior leadership more in the process</a:t>
            </a:r>
          </a:p>
          <a:p>
            <a:pPr marL="457200" indent="-457200">
              <a:buFont typeface="Wingdings" panose="05000000000000000000" pitchFamily="2" charset="2"/>
              <a:buChar char="ü"/>
            </a:pPr>
            <a:r>
              <a:rPr lang="en-US" sz="2800" dirty="0"/>
              <a:t>Revise implementation of workshops to include </a:t>
            </a:r>
            <a:r>
              <a:rPr lang="en-US" sz="2800" dirty="0" smtClean="0"/>
              <a:t> break </a:t>
            </a:r>
            <a:r>
              <a:rPr lang="en-US" sz="2800" dirty="0"/>
              <a:t>in-between days</a:t>
            </a:r>
          </a:p>
          <a:p>
            <a:pPr marL="457200" indent="-457200">
              <a:buFont typeface="Arial" panose="020B0604020202020204" pitchFamily="34" charset="0"/>
              <a:buChar char="•"/>
            </a:pPr>
            <a:r>
              <a:rPr lang="en-US" sz="2800" dirty="0"/>
              <a:t>Start with a conceptual job analysis</a:t>
            </a:r>
          </a:p>
          <a:p>
            <a:pPr marL="457200" indent="-457200">
              <a:buFont typeface="Arial" panose="020B0604020202020204" pitchFamily="34" charset="0"/>
              <a:buChar char="•"/>
            </a:pPr>
            <a:r>
              <a:rPr lang="en-US" sz="2800" dirty="0"/>
              <a:t>Produce KSAs during job analysis and link differently</a:t>
            </a:r>
          </a:p>
          <a:p>
            <a:endParaRPr lang="en-US" dirty="0"/>
          </a:p>
        </p:txBody>
      </p:sp>
      <p:sp>
        <p:nvSpPr>
          <p:cNvPr id="11" name="Content Placeholder 10"/>
          <p:cNvSpPr>
            <a:spLocks noGrp="1"/>
          </p:cNvSpPr>
          <p:nvPr>
            <p:ph idx="15"/>
          </p:nvPr>
        </p:nvSpPr>
        <p:spPr/>
        <p:txBody>
          <a:bodyPr/>
          <a:lstStyle/>
          <a:p>
            <a:endParaRPr lang="en-US"/>
          </a:p>
        </p:txBody>
      </p:sp>
      <p:sp>
        <p:nvSpPr>
          <p:cNvPr id="12" name="Content Placeholder 11"/>
          <p:cNvSpPr>
            <a:spLocks noGrp="1"/>
          </p:cNvSpPr>
          <p:nvPr>
            <p:ph idx="16"/>
          </p:nvPr>
        </p:nvSpPr>
        <p:spPr/>
        <p:txBody>
          <a:bodyPr/>
          <a:lstStyle/>
          <a:p>
            <a:endParaRPr lang="en-US"/>
          </a:p>
        </p:txBody>
      </p:sp>
      <p:sp>
        <p:nvSpPr>
          <p:cNvPr id="9" name="Title 8"/>
          <p:cNvSpPr>
            <a:spLocks noGrp="1"/>
          </p:cNvSpPr>
          <p:nvPr>
            <p:ph type="title"/>
          </p:nvPr>
        </p:nvSpPr>
        <p:spPr>
          <a:xfrm>
            <a:off x="306916" y="1208106"/>
            <a:ext cx="6430767" cy="508313"/>
          </a:xfrm>
        </p:spPr>
        <p:txBody>
          <a:bodyPr>
            <a:normAutofit fontScale="90000"/>
          </a:bodyPr>
          <a:lstStyle/>
          <a:p>
            <a:r>
              <a:rPr lang="en-US" dirty="0" smtClean="0"/>
              <a:t>LESSONS LEARNED</a:t>
            </a:r>
            <a:endParaRPr lang="en-US" dirty="0"/>
          </a:p>
        </p:txBody>
      </p:sp>
    </p:spTree>
    <p:extLst>
      <p:ext uri="{BB962C8B-B14F-4D97-AF65-F5344CB8AC3E}">
        <p14:creationId xmlns:p14="http://schemas.microsoft.com/office/powerpoint/2010/main" val="428264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6750" y="1208106"/>
            <a:ext cx="5908948" cy="508313"/>
          </a:xfrm>
        </p:spPr>
        <p:txBody>
          <a:bodyPr>
            <a:normAutofit fontScale="90000"/>
          </a:bodyPr>
          <a:lstStyle/>
          <a:p>
            <a:r>
              <a:rPr lang="en-US" dirty="0" smtClean="0"/>
              <a:t>NEXT STEPS</a:t>
            </a:r>
            <a:endParaRPr lang="en-US" dirty="0"/>
          </a:p>
        </p:txBody>
      </p:sp>
      <p:graphicFrame>
        <p:nvGraphicFramePr>
          <p:cNvPr id="6" name="Object 5"/>
          <p:cNvGraphicFramePr>
            <a:graphicFrameLocks noChangeAspect="1"/>
          </p:cNvGraphicFramePr>
          <p:nvPr>
            <p:extLst/>
          </p:nvPr>
        </p:nvGraphicFramePr>
        <p:xfrm>
          <a:off x="158448" y="2196556"/>
          <a:ext cx="8985552" cy="3454230"/>
        </p:xfrm>
        <a:graphic>
          <a:graphicData uri="http://schemas.openxmlformats.org/presentationml/2006/ole">
            <mc:AlternateContent xmlns:mc="http://schemas.openxmlformats.org/markup-compatibility/2006">
              <mc:Choice xmlns:v="urn:schemas-microsoft-com:vml" Requires="v">
                <p:oleObj spid="_x0000_s3092" name="Visio" r:id="rId5" imgW="7749574" imgH="2979504" progId="Visio.Drawing.15">
                  <p:embed/>
                </p:oleObj>
              </mc:Choice>
              <mc:Fallback>
                <p:oleObj name="Visio" r:id="rId5" imgW="7749574" imgH="2979504" progId="Visio.Drawing.15">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48" y="2196556"/>
                        <a:ext cx="8985552" cy="3454230"/>
                      </a:xfrm>
                      <a:prstGeom prst="rect">
                        <a:avLst/>
                      </a:prstGeom>
                      <a:noFill/>
                    </p:spPr>
                  </p:pic>
                </p:oleObj>
              </mc:Fallback>
            </mc:AlternateContent>
          </a:graphicData>
        </a:graphic>
      </p:graphicFrame>
    </p:spTree>
    <p:extLst>
      <p:ext uri="{BB962C8B-B14F-4D97-AF65-F5344CB8AC3E}">
        <p14:creationId xmlns:p14="http://schemas.microsoft.com/office/powerpoint/2010/main" val="180941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3"/>
          </p:nvPr>
        </p:nvSpPr>
        <p:spPr/>
        <p:txBody>
          <a:bodyPr/>
          <a:lstStyle/>
          <a:p>
            <a:pPr marL="457200" indent="-457200">
              <a:buFont typeface="Arial" panose="020B0604020202020204" pitchFamily="34" charset="0"/>
              <a:buChar char="•"/>
            </a:pPr>
            <a:r>
              <a:rPr lang="en-US" dirty="0" smtClean="0"/>
              <a:t>Procure curriculum and assessment</a:t>
            </a:r>
          </a:p>
          <a:p>
            <a:pPr marL="457200" indent="-457200">
              <a:buFont typeface="Arial" panose="020B0604020202020204" pitchFamily="34" charset="0"/>
              <a:buChar char="•"/>
            </a:pPr>
            <a:r>
              <a:rPr lang="en-US" dirty="0" smtClean="0"/>
              <a:t>Custom-build curriculum and assessment</a:t>
            </a:r>
          </a:p>
          <a:p>
            <a:pPr marL="457200" indent="-457200">
              <a:buFont typeface="Arial" panose="020B0604020202020204" pitchFamily="34" charset="0"/>
              <a:buChar char="•"/>
            </a:pPr>
            <a:r>
              <a:rPr lang="en-US" dirty="0" smtClean="0"/>
              <a:t>Assess current population; sort into new classifications</a:t>
            </a:r>
          </a:p>
          <a:p>
            <a:pPr marL="457200" indent="-457200">
              <a:buFont typeface="Arial" panose="020B0604020202020204" pitchFamily="34" charset="0"/>
              <a:buChar char="•"/>
            </a:pPr>
            <a:r>
              <a:rPr lang="en-US" dirty="0" smtClean="0"/>
              <a:t>Future </a:t>
            </a:r>
            <a:r>
              <a:rPr lang="en-US" dirty="0"/>
              <a:t>work in other areas</a:t>
            </a:r>
          </a:p>
          <a:p>
            <a:pPr lvl="1"/>
            <a:r>
              <a:rPr lang="en-US" dirty="0" smtClean="0"/>
              <a:t>		Custodial</a:t>
            </a:r>
            <a:r>
              <a:rPr lang="en-US" dirty="0"/>
              <a:t>, Housekeeping</a:t>
            </a:r>
          </a:p>
          <a:p>
            <a:pPr lvl="1"/>
            <a:r>
              <a:rPr lang="en-US" dirty="0" smtClean="0"/>
              <a:t>		Groundskeepers </a:t>
            </a:r>
            <a:endParaRPr lang="en-US" dirty="0"/>
          </a:p>
          <a:p>
            <a:endParaRPr lang="en-US" dirty="0"/>
          </a:p>
        </p:txBody>
      </p:sp>
      <p:sp>
        <p:nvSpPr>
          <p:cNvPr id="11" name="Content Placeholder 10"/>
          <p:cNvSpPr>
            <a:spLocks noGrp="1"/>
          </p:cNvSpPr>
          <p:nvPr>
            <p:ph idx="15"/>
          </p:nvPr>
        </p:nvSpPr>
        <p:spPr/>
        <p:txBody>
          <a:bodyPr/>
          <a:lstStyle/>
          <a:p>
            <a:endParaRPr lang="en-US"/>
          </a:p>
        </p:txBody>
      </p:sp>
      <p:sp>
        <p:nvSpPr>
          <p:cNvPr id="12" name="Content Placeholder 11"/>
          <p:cNvSpPr>
            <a:spLocks noGrp="1"/>
          </p:cNvSpPr>
          <p:nvPr>
            <p:ph idx="16"/>
          </p:nvPr>
        </p:nvSpPr>
        <p:spPr/>
        <p:txBody>
          <a:bodyPr/>
          <a:lstStyle/>
          <a:p>
            <a:endParaRPr lang="en-US"/>
          </a:p>
        </p:txBody>
      </p:sp>
      <p:sp>
        <p:nvSpPr>
          <p:cNvPr id="9" name="Title 8"/>
          <p:cNvSpPr>
            <a:spLocks noGrp="1"/>
          </p:cNvSpPr>
          <p:nvPr>
            <p:ph type="title"/>
          </p:nvPr>
        </p:nvSpPr>
        <p:spPr>
          <a:xfrm>
            <a:off x="306916" y="1208106"/>
            <a:ext cx="6430767" cy="508313"/>
          </a:xfrm>
        </p:spPr>
        <p:txBody>
          <a:bodyPr>
            <a:normAutofit fontScale="90000"/>
          </a:bodyPr>
          <a:lstStyle/>
          <a:p>
            <a:r>
              <a:rPr lang="en-US" dirty="0" smtClean="0"/>
              <a:t>NEXT STEPS</a:t>
            </a:r>
            <a:endParaRPr lang="en-US" dirty="0"/>
          </a:p>
        </p:txBody>
      </p:sp>
    </p:spTree>
    <p:extLst>
      <p:ext uri="{BB962C8B-B14F-4D97-AF65-F5344CB8AC3E}">
        <p14:creationId xmlns:p14="http://schemas.microsoft.com/office/powerpoint/2010/main" val="104916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5267" y="1644161"/>
            <a:ext cx="5811969" cy="4525963"/>
          </a:xfrm>
          <a:prstGeom prst="rect">
            <a:avLst/>
          </a:prstGeom>
          <a:ln>
            <a:solidFill>
              <a:srgbClr val="FFFFFF"/>
            </a:solidFill>
          </a:ln>
        </p:spPr>
        <p:txBody>
          <a:bodyPr/>
          <a:lstStyle>
            <a:lvl1pPr marL="0" indent="0" algn="l" defTabSz="457200" rtl="0" eaLnBrk="1" latinLnBrk="0" hangingPunct="1">
              <a:lnSpc>
                <a:spcPts val="3440"/>
              </a:lnSpc>
              <a:spcBef>
                <a:spcPts val="0"/>
              </a:spcBef>
              <a:buFont typeface="Arial"/>
              <a:buNone/>
              <a:defRPr sz="3200" kern="1200">
                <a:solidFill>
                  <a:srgbClr val="BB0000"/>
                </a:solidFill>
                <a:latin typeface="+mn-lt"/>
                <a:ea typeface="+mn-ea"/>
                <a:cs typeface="+mn-cs"/>
              </a:defRPr>
            </a:lvl1pPr>
            <a:lvl2pPr marL="0" indent="0" algn="l" defTabSz="457200" rtl="0" eaLnBrk="1" latinLnBrk="0" hangingPunct="1">
              <a:spcBef>
                <a:spcPts val="600"/>
              </a:spcBef>
              <a:buFont typeface="Arial"/>
              <a:buNone/>
              <a:defRPr sz="2400" kern="1200">
                <a:solidFill>
                  <a:schemeClr val="tx1">
                    <a:lumMod val="65000"/>
                    <a:lumOff val="35000"/>
                  </a:schemeClr>
                </a:solidFill>
                <a:latin typeface="+mn-lt"/>
                <a:ea typeface="+mn-ea"/>
                <a:cs typeface="+mn-cs"/>
              </a:defRPr>
            </a:lvl2pPr>
            <a:lvl3pPr marL="0" indent="-228600" algn="l" defTabSz="457200" rtl="0" eaLnBrk="1" latinLnBrk="0" hangingPunct="1">
              <a:spcBef>
                <a:spcPts val="0"/>
              </a:spcBef>
              <a:buFont typeface="Arial"/>
              <a:buChar char="•"/>
              <a:defRPr sz="2000" kern="1200">
                <a:solidFill>
                  <a:schemeClr val="tx1">
                    <a:lumMod val="65000"/>
                    <a:lumOff val="35000"/>
                  </a:schemeClr>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u="sng" dirty="0" smtClean="0"/>
              <a:t>Agenda</a:t>
            </a:r>
          </a:p>
          <a:p>
            <a:pPr marL="514350" lvl="1" indent="-514350">
              <a:buFont typeface="+mj-lt"/>
              <a:buAutoNum type="romanUcPeriod"/>
            </a:pPr>
            <a:r>
              <a:rPr lang="en-US" dirty="0" smtClean="0"/>
              <a:t>Background </a:t>
            </a:r>
          </a:p>
          <a:p>
            <a:pPr marL="514350" lvl="1" indent="-514350">
              <a:buFont typeface="+mj-lt"/>
              <a:buAutoNum type="romanUcPeriod"/>
            </a:pPr>
            <a:r>
              <a:rPr lang="en-US" dirty="0" smtClean="0"/>
              <a:t>Project Planning &amp; Challenges </a:t>
            </a:r>
          </a:p>
          <a:p>
            <a:pPr marL="514350" lvl="1" indent="-514350">
              <a:buFont typeface="+mj-lt"/>
              <a:buAutoNum type="romanUcPeriod"/>
            </a:pPr>
            <a:r>
              <a:rPr lang="en-US" dirty="0" smtClean="0"/>
              <a:t>Methodology </a:t>
            </a:r>
          </a:p>
          <a:p>
            <a:pPr marL="514350" lvl="1" indent="-514350">
              <a:buFont typeface="+mj-lt"/>
              <a:buAutoNum type="romanUcPeriod"/>
            </a:pPr>
            <a:r>
              <a:rPr lang="en-US" dirty="0" smtClean="0"/>
              <a:t>Lessons Learned</a:t>
            </a:r>
          </a:p>
          <a:p>
            <a:pPr marL="514350" lvl="1" indent="-514350">
              <a:buFont typeface="+mj-lt"/>
              <a:buAutoNum type="romanUcPeriod"/>
            </a:pPr>
            <a:r>
              <a:rPr lang="en-US" dirty="0" smtClean="0"/>
              <a:t>Next Steps</a:t>
            </a:r>
          </a:p>
        </p:txBody>
      </p:sp>
    </p:spTree>
    <p:extLst>
      <p:ext uri="{BB962C8B-B14F-4D97-AF65-F5344CB8AC3E}">
        <p14:creationId xmlns:p14="http://schemas.microsoft.com/office/powerpoint/2010/main" val="3293156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a:xfrm>
            <a:off x="890843" y="2617470"/>
            <a:ext cx="7194020" cy="2411730"/>
          </a:xfrm>
        </p:spPr>
        <p:txBody>
          <a:bodyPr/>
          <a:lstStyle/>
          <a:p>
            <a:pPr algn="ctr"/>
            <a:r>
              <a:rPr lang="en-US" sz="4800" dirty="0" smtClean="0"/>
              <a:t>WHAT QUESTIONS DO YOU HAVE?</a:t>
            </a:r>
            <a:endParaRPr lang="en-US" sz="4800" dirty="0"/>
          </a:p>
        </p:txBody>
      </p:sp>
      <p:sp>
        <p:nvSpPr>
          <p:cNvPr id="3" name="Content Placeholder 2"/>
          <p:cNvSpPr>
            <a:spLocks noGrp="1"/>
          </p:cNvSpPr>
          <p:nvPr>
            <p:ph idx="15"/>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smtClean="0"/>
              <a:t>THANK YOU!</a:t>
            </a:r>
            <a:endParaRPr lang="en-US" dirty="0"/>
          </a:p>
        </p:txBody>
      </p:sp>
    </p:spTree>
    <p:extLst>
      <p:ext uri="{BB962C8B-B14F-4D97-AF65-F5344CB8AC3E}">
        <p14:creationId xmlns:p14="http://schemas.microsoft.com/office/powerpoint/2010/main" val="303887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16" y="1208106"/>
            <a:ext cx="8503683" cy="508313"/>
          </a:xfrm>
        </p:spPr>
        <p:txBody>
          <a:bodyPr>
            <a:normAutofit fontScale="90000"/>
          </a:bodyPr>
          <a:lstStyle/>
          <a:p>
            <a:r>
              <a:rPr lang="en-US" dirty="0" smtClean="0"/>
              <a:t>BACKGROUND</a:t>
            </a:r>
            <a:endParaRPr lang="en-US" dirty="0"/>
          </a:p>
        </p:txBody>
      </p:sp>
      <p:sp>
        <p:nvSpPr>
          <p:cNvPr id="3" name="Content Placeholder 2"/>
          <p:cNvSpPr>
            <a:spLocks noGrp="1"/>
          </p:cNvSpPr>
          <p:nvPr>
            <p:ph sz="half" idx="1"/>
          </p:nvPr>
        </p:nvSpPr>
        <p:spPr>
          <a:xfrm>
            <a:off x="628649" y="1825625"/>
            <a:ext cx="7950271" cy="4351338"/>
          </a:xfrm>
        </p:spPr>
        <p:txBody>
          <a:bodyPr>
            <a:normAutofit fontScale="77500" lnSpcReduction="20000"/>
          </a:bodyPr>
          <a:lstStyle/>
          <a:p>
            <a:r>
              <a:rPr lang="en-US" dirty="0" smtClean="0">
                <a:solidFill>
                  <a:srgbClr val="BB0000"/>
                </a:solidFill>
              </a:rPr>
              <a:t>Objectives</a:t>
            </a:r>
          </a:p>
          <a:p>
            <a:pPr marL="457200" indent="-457200">
              <a:buFont typeface="Arial" panose="020B0604020202020204" pitchFamily="34" charset="0"/>
              <a:buChar char="•"/>
            </a:pPr>
            <a:r>
              <a:rPr lang="en-US" dirty="0" smtClean="0"/>
              <a:t>Adopt common titles across the university</a:t>
            </a:r>
          </a:p>
          <a:p>
            <a:pPr marL="457200" indent="-457200">
              <a:buFont typeface="Arial" panose="020B0604020202020204" pitchFamily="34" charset="0"/>
              <a:buChar char="•"/>
            </a:pPr>
            <a:r>
              <a:rPr lang="en-US" dirty="0" smtClean="0"/>
              <a:t>Update job duties and responsibilities</a:t>
            </a:r>
          </a:p>
          <a:p>
            <a:pPr marL="457200" indent="-457200">
              <a:buFont typeface="Arial" panose="020B0604020202020204" pitchFamily="34" charset="0"/>
              <a:buChar char="•"/>
            </a:pPr>
            <a:r>
              <a:rPr lang="en-US" dirty="0" smtClean="0"/>
              <a:t>Update minimum qualifications</a:t>
            </a:r>
          </a:p>
          <a:p>
            <a:pPr marL="457200" indent="-457200">
              <a:buFont typeface="Arial" panose="020B0604020202020204" pitchFamily="34" charset="0"/>
              <a:buChar char="•"/>
            </a:pPr>
            <a:r>
              <a:rPr lang="en-US" dirty="0" smtClean="0"/>
              <a:t>Establish competitive compensation ranges</a:t>
            </a:r>
          </a:p>
          <a:p>
            <a:pPr marL="457200" indent="-457200">
              <a:buFont typeface="Arial" panose="020B0604020202020204" pitchFamily="34" charset="0"/>
              <a:buChar char="•"/>
            </a:pPr>
            <a:r>
              <a:rPr lang="en-US" dirty="0" smtClean="0"/>
              <a:t>Address education and career progression</a:t>
            </a:r>
          </a:p>
          <a:p>
            <a:r>
              <a:rPr lang="en-US" dirty="0" smtClean="0">
                <a:solidFill>
                  <a:srgbClr val="BB0000"/>
                </a:solidFill>
              </a:rPr>
              <a:t>Scope</a:t>
            </a:r>
          </a:p>
          <a:p>
            <a:pPr marL="457200" indent="-457200">
              <a:buFont typeface="Arial" panose="020B0604020202020204" pitchFamily="34" charset="0"/>
              <a:buChar char="•"/>
            </a:pPr>
            <a:r>
              <a:rPr lang="en-US" dirty="0" smtClean="0"/>
              <a:t>9 business units</a:t>
            </a:r>
          </a:p>
          <a:p>
            <a:pPr marL="457200" indent="-457200">
              <a:buFont typeface="Arial" panose="020B0604020202020204" pitchFamily="34" charset="0"/>
              <a:buChar char="•"/>
            </a:pPr>
            <a:r>
              <a:rPr lang="en-US" dirty="0" smtClean="0"/>
              <a:t>Geographically dispersed across Ohio</a:t>
            </a:r>
          </a:p>
          <a:p>
            <a:pPr marL="457200" indent="-457200">
              <a:buFont typeface="Arial" panose="020B0604020202020204" pitchFamily="34" charset="0"/>
              <a:buChar char="•"/>
            </a:pPr>
            <a:r>
              <a:rPr lang="en-US" dirty="0" smtClean="0"/>
              <a:t>~400 employees</a:t>
            </a:r>
          </a:p>
          <a:p>
            <a:r>
              <a:rPr lang="en-US" dirty="0" smtClean="0">
                <a:solidFill>
                  <a:srgbClr val="BB0000"/>
                </a:solidFill>
              </a:rPr>
              <a:t>Projected Go Live: </a:t>
            </a:r>
            <a:r>
              <a:rPr lang="en-US" dirty="0" smtClean="0"/>
              <a:t>July </a:t>
            </a:r>
            <a:r>
              <a:rPr lang="en-US" dirty="0"/>
              <a:t>1, 2018</a:t>
            </a:r>
          </a:p>
          <a:p>
            <a:endParaRPr lang="en-US" dirty="0" smtClean="0">
              <a:solidFill>
                <a:srgbClr val="BB000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057400"/>
            <a:ext cx="4086200" cy="2717324"/>
          </a:xfrm>
        </p:spPr>
      </p:pic>
    </p:spTree>
    <p:extLst>
      <p:ext uri="{BB962C8B-B14F-4D97-AF65-F5344CB8AC3E}">
        <p14:creationId xmlns:p14="http://schemas.microsoft.com/office/powerpoint/2010/main" val="334535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17" y="1208106"/>
            <a:ext cx="7748022" cy="508313"/>
          </a:xfrm>
        </p:spPr>
        <p:txBody>
          <a:bodyPr>
            <a:normAutofit fontScale="90000"/>
          </a:bodyPr>
          <a:lstStyle/>
          <a:p>
            <a:r>
              <a:rPr lang="en-US" dirty="0" smtClean="0"/>
              <a:t>2013 FACILITIES INTEGRATION</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1828800"/>
            <a:ext cx="4239698" cy="2819400"/>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828800"/>
            <a:ext cx="4241751" cy="2820765"/>
          </a:xfrm>
        </p:spPr>
      </p:pic>
      <p:sp>
        <p:nvSpPr>
          <p:cNvPr id="7" name="TextBox 6"/>
          <p:cNvSpPr txBox="1"/>
          <p:nvPr/>
        </p:nvSpPr>
        <p:spPr>
          <a:xfrm>
            <a:off x="306917" y="2110010"/>
            <a:ext cx="7315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Different service delivery methods</a:t>
            </a:r>
          </a:p>
          <a:p>
            <a:pPr marL="285750" indent="-285750">
              <a:buFont typeface="Arial" panose="020B0604020202020204" pitchFamily="34" charset="0"/>
              <a:buChar char="•"/>
            </a:pPr>
            <a:r>
              <a:rPr lang="en-US" dirty="0" smtClean="0"/>
              <a:t>Align  staffing models, titles and compensation practices</a:t>
            </a:r>
          </a:p>
          <a:p>
            <a:pPr marL="285750" indent="-285750">
              <a:buFont typeface="Arial" panose="020B0604020202020204" pitchFamily="34" charset="0"/>
              <a:buChar char="•"/>
            </a:pPr>
            <a:r>
              <a:rPr lang="en-US" dirty="0" smtClean="0"/>
              <a:t>Outdated job descriptions</a:t>
            </a:r>
            <a:endParaRPr lang="en-US" dirty="0"/>
          </a:p>
        </p:txBody>
      </p:sp>
      <p:pic>
        <p:nvPicPr>
          <p:cNvPr id="2050" name="Picture 2" descr="Image result for wexner medical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532" y="3520029"/>
            <a:ext cx="4401485" cy="24552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17" y="3506109"/>
            <a:ext cx="4168264" cy="19083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0828" y="3201928"/>
            <a:ext cx="3051425" cy="400110"/>
          </a:xfrm>
          <a:prstGeom prst="rect">
            <a:avLst/>
          </a:prstGeom>
          <a:noFill/>
        </p:spPr>
        <p:txBody>
          <a:bodyPr wrap="square" rtlCol="0">
            <a:spAutoFit/>
          </a:bodyPr>
          <a:lstStyle/>
          <a:p>
            <a:r>
              <a:rPr lang="en-US" sz="2000" dirty="0" smtClean="0">
                <a:solidFill>
                  <a:srgbClr val="BB0000"/>
                </a:solidFill>
              </a:rPr>
              <a:t>MEDICAL</a:t>
            </a:r>
            <a:endParaRPr lang="en-US" sz="2000" dirty="0">
              <a:solidFill>
                <a:srgbClr val="BB0000"/>
              </a:solidFill>
            </a:endParaRPr>
          </a:p>
        </p:txBody>
      </p:sp>
      <p:sp>
        <p:nvSpPr>
          <p:cNvPr id="9" name="TextBox 8"/>
          <p:cNvSpPr txBox="1"/>
          <p:nvPr/>
        </p:nvSpPr>
        <p:spPr>
          <a:xfrm>
            <a:off x="1665420" y="3192263"/>
            <a:ext cx="3051425" cy="400110"/>
          </a:xfrm>
          <a:prstGeom prst="rect">
            <a:avLst/>
          </a:prstGeom>
          <a:noFill/>
        </p:spPr>
        <p:txBody>
          <a:bodyPr wrap="square" rtlCol="0">
            <a:spAutoFit/>
          </a:bodyPr>
          <a:lstStyle/>
          <a:p>
            <a:r>
              <a:rPr lang="en-US" sz="2000" dirty="0" smtClean="0">
                <a:solidFill>
                  <a:srgbClr val="BB0000"/>
                </a:solidFill>
              </a:rPr>
              <a:t>ACADEMIC</a:t>
            </a:r>
            <a:endParaRPr lang="en-US" sz="2000" dirty="0">
              <a:solidFill>
                <a:srgbClr val="BB0000"/>
              </a:solidFill>
            </a:endParaRPr>
          </a:p>
        </p:txBody>
      </p:sp>
    </p:spTree>
    <p:extLst>
      <p:ext uri="{BB962C8B-B14F-4D97-AF65-F5344CB8AC3E}">
        <p14:creationId xmlns:p14="http://schemas.microsoft.com/office/powerpoint/2010/main" val="279924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17" y="1208106"/>
            <a:ext cx="8528858" cy="508313"/>
          </a:xfrm>
        </p:spPr>
        <p:txBody>
          <a:bodyPr>
            <a:normAutofit fontScale="90000"/>
          </a:bodyPr>
          <a:lstStyle/>
          <a:p>
            <a:r>
              <a:rPr lang="en-US" dirty="0" smtClean="0"/>
              <a:t>DACUM and SCID</a:t>
            </a:r>
            <a:br>
              <a:rPr lang="en-US" dirty="0" smtClean="0"/>
            </a:br>
            <a:r>
              <a:rPr lang="en-US" sz="2000" dirty="0" smtClean="0">
                <a:solidFill>
                  <a:srgbClr val="BB0000"/>
                </a:solidFill>
              </a:rPr>
              <a:t>Developing A </a:t>
            </a:r>
            <a:r>
              <a:rPr lang="en-US" sz="2000" dirty="0" err="1" smtClean="0">
                <a:solidFill>
                  <a:srgbClr val="BB0000"/>
                </a:solidFill>
              </a:rPr>
              <a:t>CurriculUM</a:t>
            </a:r>
            <a:r>
              <a:rPr lang="en-US" sz="2000" dirty="0" smtClean="0">
                <a:solidFill>
                  <a:srgbClr val="BB0000"/>
                </a:solidFill>
              </a:rPr>
              <a:t> I Systematic Curriculum and Instructional Development </a:t>
            </a:r>
            <a:endParaRPr lang="en-US" sz="2000" dirty="0">
              <a:solidFill>
                <a:srgbClr val="BB0000"/>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a:xfrm>
            <a:off x="457200" y="2167845"/>
            <a:ext cx="3886200" cy="4895636"/>
          </a:xfrm>
        </p:spPr>
        <p:txBody>
          <a:bodyPr>
            <a:normAutofit fontScale="85000" lnSpcReduction="10000"/>
          </a:bodyPr>
          <a:lstStyle/>
          <a:p>
            <a:pPr marL="457200" indent="-457200">
              <a:buFont typeface="Arial" panose="020B0604020202020204" pitchFamily="34" charset="0"/>
              <a:buChar char="•"/>
            </a:pPr>
            <a:r>
              <a:rPr lang="en-US" dirty="0" smtClean="0"/>
              <a:t>Big Ten and Friends presentation</a:t>
            </a:r>
          </a:p>
          <a:p>
            <a:pPr marL="457200" indent="-457200">
              <a:buFont typeface="Arial" panose="020B0604020202020204" pitchFamily="34" charset="0"/>
              <a:buChar char="•"/>
            </a:pPr>
            <a:r>
              <a:rPr lang="en-US" dirty="0" smtClean="0"/>
              <a:t>DACUM and SCID Workshops</a:t>
            </a:r>
          </a:p>
          <a:p>
            <a:pPr marL="457200" indent="-457200">
              <a:buFont typeface="Arial" panose="020B0604020202020204" pitchFamily="34" charset="0"/>
              <a:buChar char="•"/>
            </a:pPr>
            <a:r>
              <a:rPr lang="en-US" dirty="0" smtClean="0"/>
              <a:t>312 hours analyzing current positions</a:t>
            </a:r>
          </a:p>
          <a:p>
            <a:pPr marL="914400" lvl="1" indent="-457200">
              <a:buFont typeface="Arial" panose="020B0604020202020204" pitchFamily="34" charset="0"/>
              <a:buChar char="•"/>
            </a:pPr>
            <a:r>
              <a:rPr lang="en-US" dirty="0" smtClean="0"/>
              <a:t>13 job analysis panels </a:t>
            </a:r>
            <a:r>
              <a:rPr lang="en-US" sz="2000" dirty="0" smtClean="0"/>
              <a:t>(February – August 2015)</a:t>
            </a:r>
          </a:p>
          <a:p>
            <a:pPr marL="914400" lvl="1" indent="-457200">
              <a:buFont typeface="Arial" panose="020B0604020202020204" pitchFamily="34" charset="0"/>
              <a:buChar char="•"/>
            </a:pPr>
            <a:r>
              <a:rPr lang="en-US" dirty="0" smtClean="0"/>
              <a:t>12 task analysis panels </a:t>
            </a:r>
            <a:r>
              <a:rPr lang="en-US" sz="2000" dirty="0" smtClean="0"/>
              <a:t>(February – November 2016)</a:t>
            </a:r>
            <a:endParaRPr lang="en-US" sz="2000" dirty="0"/>
          </a:p>
        </p:txBody>
      </p:sp>
      <p:pic>
        <p:nvPicPr>
          <p:cNvPr id="3" name="Picture 2"/>
          <p:cNvPicPr>
            <a:picLocks noChangeAspect="1"/>
          </p:cNvPicPr>
          <p:nvPr/>
        </p:nvPicPr>
        <p:blipFill>
          <a:blip r:embed="rId4"/>
          <a:stretch>
            <a:fillRect/>
          </a:stretch>
        </p:blipFill>
        <p:spPr>
          <a:xfrm>
            <a:off x="4343400" y="2329056"/>
            <a:ext cx="5040342" cy="3784064"/>
          </a:xfrm>
          <a:prstGeom prst="rect">
            <a:avLst/>
          </a:prstGeom>
        </p:spPr>
      </p:pic>
    </p:spTree>
    <p:extLst>
      <p:ext uri="{BB962C8B-B14F-4D97-AF65-F5344CB8AC3E}">
        <p14:creationId xmlns:p14="http://schemas.microsoft.com/office/powerpoint/2010/main" val="2287151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5573888" y="229810"/>
            <a:ext cx="3392206" cy="668812"/>
          </a:xfrm>
        </p:spPr>
        <p:txBody>
          <a:bodyPr/>
          <a:lstStyle/>
          <a:p>
            <a:r>
              <a:rPr lang="en-US" sz="1100" dirty="0" smtClean="0"/>
              <a:t>FACILITIES OPERATIONS AND DEVELOPMENT</a:t>
            </a:r>
            <a:endParaRPr lang="en-US" sz="1100" dirty="0"/>
          </a:p>
        </p:txBody>
      </p:sp>
      <p:graphicFrame>
        <p:nvGraphicFramePr>
          <p:cNvPr id="2" name="Table 1"/>
          <p:cNvGraphicFramePr>
            <a:graphicFrameLocks noGrp="1"/>
          </p:cNvGraphicFramePr>
          <p:nvPr>
            <p:extLst/>
          </p:nvPr>
        </p:nvGraphicFramePr>
        <p:xfrm>
          <a:off x="194873" y="951088"/>
          <a:ext cx="8949127" cy="5852952"/>
        </p:xfrm>
        <a:graphic>
          <a:graphicData uri="http://schemas.openxmlformats.org/drawingml/2006/table">
            <a:tbl>
              <a:tblPr firstRow="1" firstCol="1" bandRow="1">
                <a:tableStyleId>{BC89EF96-8CEA-46FF-86C4-4CE0E7609802}</a:tableStyleId>
              </a:tblPr>
              <a:tblGrid>
                <a:gridCol w="4330693">
                  <a:extLst>
                    <a:ext uri="{9D8B030D-6E8A-4147-A177-3AD203B41FA5}">
                      <a16:colId xmlns:a16="http://schemas.microsoft.com/office/drawing/2014/main" xmlns="" val="20000"/>
                    </a:ext>
                  </a:extLst>
                </a:gridCol>
                <a:gridCol w="4618434">
                  <a:extLst>
                    <a:ext uri="{9D8B030D-6E8A-4147-A177-3AD203B41FA5}">
                      <a16:colId xmlns:a16="http://schemas.microsoft.com/office/drawing/2014/main" xmlns="" val="20001"/>
                    </a:ext>
                  </a:extLst>
                </a:gridCol>
              </a:tblGrid>
              <a:tr h="2889096">
                <a:tc>
                  <a:txBody>
                    <a:bodyPr/>
                    <a:lstStyle/>
                    <a:p>
                      <a:pPr marL="0" marR="0" algn="ctr">
                        <a:spcBef>
                          <a:spcPts val="0"/>
                        </a:spcBef>
                        <a:spcAft>
                          <a:spcPts val="0"/>
                        </a:spcAft>
                      </a:pPr>
                      <a:r>
                        <a:rPr lang="en-US" sz="1400" b="0" dirty="0">
                          <a:effectLst/>
                          <a:latin typeface="+mj-lt"/>
                        </a:rPr>
                        <a:t> </a:t>
                      </a:r>
                      <a:r>
                        <a:rPr lang="en-US" sz="1400" b="1" dirty="0" smtClean="0">
                          <a:solidFill>
                            <a:srgbClr val="C00000"/>
                          </a:solidFill>
                          <a:effectLst/>
                          <a:latin typeface="+mj-lt"/>
                        </a:rPr>
                        <a:t>Facilities Maintenance Technician </a:t>
                      </a:r>
                    </a:p>
                    <a:p>
                      <a:pPr marL="0" marR="0" algn="ctr">
                        <a:spcBef>
                          <a:spcPts val="0"/>
                        </a:spcBef>
                        <a:spcAft>
                          <a:spcPts val="0"/>
                        </a:spcAft>
                      </a:pPr>
                      <a:r>
                        <a:rPr lang="en-US" sz="1400" b="1" dirty="0" smtClean="0">
                          <a:solidFill>
                            <a:srgbClr val="C00000"/>
                          </a:solidFill>
                          <a:effectLst/>
                          <a:latin typeface="+mj-lt"/>
                        </a:rPr>
                        <a:t>(1,2,3)</a:t>
                      </a: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lang="en-US" sz="1600" b="1" dirty="0" smtClean="0">
                          <a:effectLst/>
                          <a:latin typeface="+mj-lt"/>
                        </a:rPr>
                        <a:t>Maintenance Repair Worker (1,2,3)</a:t>
                      </a: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lang="en-US" sz="1600" b="1" dirty="0" smtClean="0">
                          <a:effectLst/>
                          <a:latin typeface="+mj-lt"/>
                          <a:ea typeface="Calibri"/>
                          <a:cs typeface="Times New Roman"/>
                        </a:rPr>
                        <a:t>Zone Maintenance</a:t>
                      </a:r>
                      <a:r>
                        <a:rPr lang="en-US" sz="1600" b="1" baseline="0" dirty="0" smtClean="0">
                          <a:effectLst/>
                          <a:latin typeface="+mj-lt"/>
                          <a:ea typeface="Calibri"/>
                          <a:cs typeface="Times New Roman"/>
                        </a:rPr>
                        <a:t> Technician (1,2,3)</a:t>
                      </a:r>
                      <a:endParaRPr lang="en-US" sz="1600" b="1" dirty="0" smtClean="0">
                        <a:effectLst/>
                        <a:latin typeface="+mj-lt"/>
                        <a:ea typeface="Calibri"/>
                        <a:cs typeface="Times New Roman"/>
                      </a:endParaRPr>
                    </a:p>
                    <a:p>
                      <a:pPr marL="342900" marR="0" lvl="0" indent="-342900">
                        <a:spcBef>
                          <a:spcPts val="0"/>
                        </a:spcBef>
                        <a:spcAft>
                          <a:spcPts val="0"/>
                        </a:spcAft>
                        <a:buFont typeface="Symbol"/>
                        <a:buChar char=""/>
                      </a:pPr>
                      <a:r>
                        <a:rPr lang="en-US" sz="1000" b="0" dirty="0" smtClean="0">
                          <a:effectLst/>
                          <a:latin typeface="+mj-lt"/>
                        </a:rPr>
                        <a:t>Air Quality Technician (1,2)</a:t>
                      </a:r>
                    </a:p>
                    <a:p>
                      <a:pPr marL="342900" marR="0" lvl="0" indent="-342900">
                        <a:spcBef>
                          <a:spcPts val="0"/>
                        </a:spcBef>
                        <a:spcAft>
                          <a:spcPts val="0"/>
                        </a:spcAft>
                        <a:buFont typeface="Symbol"/>
                        <a:buChar char=""/>
                      </a:pPr>
                      <a:r>
                        <a:rPr lang="en-US" sz="1000" b="0" dirty="0" smtClean="0">
                          <a:effectLst/>
                          <a:latin typeface="+mj-lt"/>
                        </a:rPr>
                        <a:t>Building Operations Technician (1,2)</a:t>
                      </a:r>
                    </a:p>
                    <a:p>
                      <a:pPr marL="342900" marR="0" lvl="0" indent="-342900">
                        <a:spcBef>
                          <a:spcPts val="0"/>
                        </a:spcBef>
                        <a:spcAft>
                          <a:spcPts val="0"/>
                        </a:spcAft>
                        <a:buFont typeface="Symbol"/>
                        <a:buChar char=""/>
                      </a:pPr>
                      <a:r>
                        <a:rPr lang="en-US" sz="1000" b="0" dirty="0" smtClean="0">
                          <a:effectLst/>
                          <a:latin typeface="+mj-lt"/>
                        </a:rPr>
                        <a:t>Carpenter (1,2)</a:t>
                      </a:r>
                    </a:p>
                    <a:p>
                      <a:pPr marL="342900" marR="0" lvl="0" indent="-342900">
                        <a:spcBef>
                          <a:spcPts val="0"/>
                        </a:spcBef>
                        <a:spcAft>
                          <a:spcPts val="0"/>
                        </a:spcAft>
                        <a:buFont typeface="Symbol"/>
                        <a:buChar char=""/>
                      </a:pPr>
                      <a:r>
                        <a:rPr lang="en-US" sz="1000" b="0" dirty="0" smtClean="0">
                          <a:effectLst/>
                          <a:latin typeface="+mj-lt"/>
                        </a:rPr>
                        <a:t>Construction Technician (1,2,3)</a:t>
                      </a:r>
                    </a:p>
                    <a:p>
                      <a:pPr marL="342900" marR="0" lvl="0" indent="-342900">
                        <a:spcBef>
                          <a:spcPts val="0"/>
                        </a:spcBef>
                        <a:spcAft>
                          <a:spcPts val="0"/>
                        </a:spcAft>
                        <a:buFont typeface="Symbol"/>
                        <a:buChar char=""/>
                      </a:pPr>
                      <a:r>
                        <a:rPr lang="en-US" sz="1000" b="0" dirty="0" smtClean="0">
                          <a:effectLst/>
                          <a:latin typeface="+mj-lt"/>
                        </a:rPr>
                        <a:t>Electrician (1,2)</a:t>
                      </a:r>
                    </a:p>
                    <a:p>
                      <a:pPr marL="342900" marR="0" lvl="0" indent="-342900">
                        <a:spcBef>
                          <a:spcPts val="0"/>
                        </a:spcBef>
                        <a:spcAft>
                          <a:spcPts val="0"/>
                        </a:spcAft>
                        <a:buFont typeface="Symbol"/>
                        <a:buChar char=""/>
                      </a:pPr>
                      <a:r>
                        <a:rPr lang="en-US" sz="1000" b="0" dirty="0" smtClean="0">
                          <a:effectLst/>
                          <a:latin typeface="+mj-lt"/>
                        </a:rPr>
                        <a:t>Maintenance Machinists (1,2)</a:t>
                      </a:r>
                    </a:p>
                    <a:p>
                      <a:pPr marL="342900" marR="0" lvl="0" indent="-342900">
                        <a:spcBef>
                          <a:spcPts val="0"/>
                        </a:spcBef>
                        <a:spcAft>
                          <a:spcPts val="0"/>
                        </a:spcAft>
                        <a:buFont typeface="Symbol"/>
                        <a:buChar char=""/>
                      </a:pPr>
                      <a:r>
                        <a:rPr lang="en-US" sz="1000" b="0" dirty="0" smtClean="0">
                          <a:effectLst/>
                          <a:latin typeface="+mj-lt"/>
                        </a:rPr>
                        <a:t>Mechanical Technician (1,2,3)</a:t>
                      </a:r>
                    </a:p>
                    <a:p>
                      <a:pPr marL="342900" marR="0" lvl="0" indent="-342900">
                        <a:spcBef>
                          <a:spcPts val="0"/>
                        </a:spcBef>
                        <a:spcAft>
                          <a:spcPts val="0"/>
                        </a:spcAft>
                        <a:buFont typeface="Symbol"/>
                        <a:buChar char=""/>
                      </a:pPr>
                      <a:r>
                        <a:rPr lang="en-US" sz="1000" b="0" dirty="0" smtClean="0">
                          <a:effectLst/>
                          <a:latin typeface="+mj-lt"/>
                        </a:rPr>
                        <a:t>Painter (1,2)</a:t>
                      </a:r>
                    </a:p>
                    <a:p>
                      <a:pPr marL="342900" marR="0" lvl="0" indent="-342900">
                        <a:spcBef>
                          <a:spcPts val="0"/>
                        </a:spcBef>
                        <a:spcAft>
                          <a:spcPts val="0"/>
                        </a:spcAft>
                        <a:buFont typeface="Symbol"/>
                        <a:buChar char=""/>
                      </a:pPr>
                      <a:r>
                        <a:rPr lang="en-US" sz="1000" b="0" dirty="0" smtClean="0">
                          <a:effectLst/>
                          <a:latin typeface="+mj-lt"/>
                        </a:rPr>
                        <a:t>Plumber (1,2)</a:t>
                      </a:r>
                    </a:p>
                    <a:p>
                      <a:pPr marL="342900" marR="0" lvl="0" indent="-342900">
                        <a:spcBef>
                          <a:spcPts val="0"/>
                        </a:spcBef>
                        <a:spcAft>
                          <a:spcPts val="0"/>
                        </a:spcAft>
                        <a:buFont typeface="Symbol"/>
                        <a:buChar char=""/>
                      </a:pPr>
                      <a:r>
                        <a:rPr lang="en-US" sz="1000" b="0" dirty="0" smtClean="0">
                          <a:effectLst/>
                          <a:latin typeface="+mj-lt"/>
                        </a:rPr>
                        <a:t>Systems Technician (1,2,3) </a:t>
                      </a:r>
                    </a:p>
                    <a:p>
                      <a:pPr marL="457200" marR="0">
                        <a:spcBef>
                          <a:spcPts val="0"/>
                        </a:spcBef>
                        <a:spcAft>
                          <a:spcPts val="0"/>
                        </a:spcAft>
                      </a:pPr>
                      <a:endParaRPr lang="en-US" sz="1400" b="0" dirty="0">
                        <a:effectLst/>
                        <a:latin typeface="+mj-lt"/>
                        <a:ea typeface="Calibri"/>
                        <a:cs typeface="Times New Roman"/>
                      </a:endParaRPr>
                    </a:p>
                  </a:txBody>
                  <a:tcPr marL="68580" marR="68580" marT="0" marB="0"/>
                </a:tc>
                <a:tc>
                  <a:txBody>
                    <a:bodyPr/>
                    <a:lstStyle/>
                    <a:p>
                      <a:pPr marL="0" marR="0" algn="ctr">
                        <a:spcBef>
                          <a:spcPts val="0"/>
                        </a:spcBef>
                        <a:spcAft>
                          <a:spcPts val="0"/>
                        </a:spcAft>
                      </a:pPr>
                      <a:r>
                        <a:rPr lang="en-US" sz="1400" b="1" dirty="0" smtClean="0">
                          <a:solidFill>
                            <a:srgbClr val="C00000"/>
                          </a:solidFill>
                          <a:effectLst/>
                          <a:latin typeface="+mj-lt"/>
                        </a:rPr>
                        <a:t>Facilities Electronic/Electric Systems Technician (1,2,3)</a:t>
                      </a:r>
                    </a:p>
                    <a:p>
                      <a:pPr marL="342900" marR="0" lvl="0" indent="-342900">
                        <a:spcBef>
                          <a:spcPts val="0"/>
                        </a:spcBef>
                        <a:spcAft>
                          <a:spcPts val="0"/>
                        </a:spcAft>
                        <a:buFont typeface="Symbol"/>
                        <a:buChar char=""/>
                      </a:pPr>
                      <a:r>
                        <a:rPr lang="en-US" sz="1600" b="1" dirty="0" smtClean="0">
                          <a:effectLst/>
                          <a:latin typeface="+mj-lt"/>
                        </a:rPr>
                        <a:t>Electrician (1,2)</a:t>
                      </a:r>
                    </a:p>
                    <a:p>
                      <a:pPr marL="342900" marR="0" lvl="0" indent="-342900">
                        <a:spcBef>
                          <a:spcPts val="0"/>
                        </a:spcBef>
                        <a:spcAft>
                          <a:spcPts val="0"/>
                        </a:spcAft>
                        <a:buFont typeface="Symbol"/>
                        <a:buChar char=""/>
                      </a:pPr>
                      <a:r>
                        <a:rPr lang="en-US" sz="1600" b="1" dirty="0" smtClean="0">
                          <a:effectLst/>
                          <a:latin typeface="+mj-lt"/>
                        </a:rPr>
                        <a:t>Systems Technician (1,2,3)</a:t>
                      </a:r>
                    </a:p>
                    <a:p>
                      <a:pPr marL="0" marR="0" algn="ctr">
                        <a:spcBef>
                          <a:spcPts val="0"/>
                        </a:spcBef>
                        <a:spcAft>
                          <a:spcPts val="0"/>
                        </a:spcAft>
                      </a:pPr>
                      <a:endParaRPr lang="en-US" sz="1400" b="0" dirty="0">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1650912">
                <a:tc>
                  <a:txBody>
                    <a:bodyPr/>
                    <a:lstStyle/>
                    <a:p>
                      <a:pPr marL="0" marR="0" algn="ctr">
                        <a:spcBef>
                          <a:spcPts val="0"/>
                        </a:spcBef>
                        <a:spcAft>
                          <a:spcPts val="0"/>
                        </a:spcAft>
                      </a:pPr>
                      <a:r>
                        <a:rPr lang="en-US" sz="1400" b="0" dirty="0">
                          <a:effectLst/>
                          <a:latin typeface="+mj-lt"/>
                        </a:rPr>
                        <a:t> </a:t>
                      </a:r>
                      <a:r>
                        <a:rPr lang="en-US" sz="1400" b="1" dirty="0" smtClean="0">
                          <a:solidFill>
                            <a:srgbClr val="C00000"/>
                          </a:solidFill>
                          <a:effectLst/>
                          <a:latin typeface="+mj-lt"/>
                        </a:rPr>
                        <a:t>Facilities Renovation and Restoration Technician (1,2,3)</a:t>
                      </a:r>
                    </a:p>
                    <a:p>
                      <a:pPr marL="342900" marR="0" lvl="0" indent="-342900">
                        <a:spcBef>
                          <a:spcPts val="0"/>
                        </a:spcBef>
                        <a:spcAft>
                          <a:spcPts val="0"/>
                        </a:spcAft>
                        <a:buFont typeface="Symbol"/>
                        <a:buChar char=""/>
                      </a:pPr>
                      <a:r>
                        <a:rPr lang="en-US" sz="1600" b="1" dirty="0" smtClean="0">
                          <a:effectLst/>
                          <a:latin typeface="+mj-lt"/>
                        </a:rPr>
                        <a:t>Carpenter (1,2)</a:t>
                      </a:r>
                    </a:p>
                    <a:p>
                      <a:pPr marL="342900" marR="0" lvl="0" indent="-342900">
                        <a:spcBef>
                          <a:spcPts val="0"/>
                        </a:spcBef>
                        <a:spcAft>
                          <a:spcPts val="0"/>
                        </a:spcAft>
                        <a:buFont typeface="Symbol"/>
                        <a:buChar char=""/>
                      </a:pPr>
                      <a:r>
                        <a:rPr lang="en-US" sz="1600" b="1" dirty="0" smtClean="0">
                          <a:effectLst/>
                          <a:latin typeface="+mj-lt"/>
                        </a:rPr>
                        <a:t>Construction Technician (1,2,3)</a:t>
                      </a:r>
                    </a:p>
                    <a:p>
                      <a:pPr marL="342900" marR="0" lvl="0" indent="-342900">
                        <a:spcBef>
                          <a:spcPts val="0"/>
                        </a:spcBef>
                        <a:spcAft>
                          <a:spcPts val="0"/>
                        </a:spcAft>
                        <a:buFont typeface="Symbol"/>
                        <a:buChar char=""/>
                      </a:pPr>
                      <a:r>
                        <a:rPr lang="en-US" sz="1600" b="1" dirty="0" smtClean="0">
                          <a:effectLst/>
                          <a:latin typeface="+mj-lt"/>
                        </a:rPr>
                        <a:t>Painter (1,2)</a:t>
                      </a:r>
                    </a:p>
                    <a:p>
                      <a:pPr marL="457200" marR="0">
                        <a:spcBef>
                          <a:spcPts val="0"/>
                        </a:spcBef>
                        <a:spcAft>
                          <a:spcPts val="0"/>
                        </a:spcAft>
                      </a:pPr>
                      <a:r>
                        <a:rPr lang="en-US" sz="1400" b="0" dirty="0" smtClean="0">
                          <a:effectLst/>
                          <a:latin typeface="+mj-lt"/>
                        </a:rPr>
                        <a:t> </a:t>
                      </a:r>
                      <a:endParaRPr lang="en-US" sz="1400" b="0" dirty="0" smtClean="0">
                        <a:effectLst/>
                        <a:latin typeface="+mj-lt"/>
                        <a:ea typeface="Calibri"/>
                        <a:cs typeface="Times New Roman"/>
                      </a:endParaRPr>
                    </a:p>
                    <a:p>
                      <a:pPr marL="0" marR="0">
                        <a:spcBef>
                          <a:spcPts val="0"/>
                        </a:spcBef>
                        <a:spcAft>
                          <a:spcPts val="0"/>
                        </a:spcAft>
                      </a:pPr>
                      <a:endParaRPr lang="en-US" sz="1400" b="0" dirty="0">
                        <a:effectLst/>
                        <a:latin typeface="+mj-lt"/>
                        <a:ea typeface="Calibri"/>
                        <a:cs typeface="Times New Roman"/>
                      </a:endParaRPr>
                    </a:p>
                  </a:txBody>
                  <a:tcPr marL="68580" marR="68580" marT="0" marB="0"/>
                </a:tc>
                <a:tc>
                  <a:txBody>
                    <a:bodyPr/>
                    <a:lstStyle/>
                    <a:p>
                      <a:pPr marL="0" marR="0" algn="ctr">
                        <a:spcBef>
                          <a:spcPts val="0"/>
                        </a:spcBef>
                        <a:spcAft>
                          <a:spcPts val="0"/>
                        </a:spcAft>
                      </a:pPr>
                      <a:r>
                        <a:rPr lang="en-US" sz="1400" b="1" dirty="0" smtClean="0">
                          <a:solidFill>
                            <a:srgbClr val="C00000"/>
                          </a:solidFill>
                          <a:effectLst/>
                          <a:latin typeface="+mj-lt"/>
                        </a:rPr>
                        <a:t>Facilities Mechanical Systems Technician </a:t>
                      </a:r>
                    </a:p>
                    <a:p>
                      <a:pPr marL="0" marR="0" algn="ctr">
                        <a:spcBef>
                          <a:spcPts val="0"/>
                        </a:spcBef>
                        <a:spcAft>
                          <a:spcPts val="0"/>
                        </a:spcAft>
                      </a:pPr>
                      <a:r>
                        <a:rPr lang="en-US" sz="1400" b="1" dirty="0" smtClean="0">
                          <a:solidFill>
                            <a:srgbClr val="C00000"/>
                          </a:solidFill>
                          <a:effectLst/>
                          <a:latin typeface="+mj-lt"/>
                        </a:rPr>
                        <a:t>(1,2,3)</a:t>
                      </a:r>
                    </a:p>
                    <a:p>
                      <a:pPr marL="342900" marR="0" lvl="0" indent="-342900">
                        <a:spcBef>
                          <a:spcPts val="0"/>
                        </a:spcBef>
                        <a:spcAft>
                          <a:spcPts val="0"/>
                        </a:spcAft>
                        <a:buFont typeface="Symbol"/>
                        <a:buChar char=""/>
                      </a:pPr>
                      <a:r>
                        <a:rPr lang="en-US" sz="1600" b="1" dirty="0" smtClean="0">
                          <a:effectLst/>
                          <a:latin typeface="+mj-lt"/>
                        </a:rPr>
                        <a:t>Air Quality Technician (1,2)</a:t>
                      </a:r>
                    </a:p>
                    <a:p>
                      <a:pPr marL="342900" marR="0" lvl="0" indent="-342900">
                        <a:spcBef>
                          <a:spcPts val="0"/>
                        </a:spcBef>
                        <a:spcAft>
                          <a:spcPts val="0"/>
                        </a:spcAft>
                        <a:buFont typeface="Symbol"/>
                        <a:buChar char=""/>
                      </a:pPr>
                      <a:r>
                        <a:rPr lang="en-US" sz="1600" b="1" dirty="0" smtClean="0">
                          <a:effectLst/>
                          <a:latin typeface="+mj-lt"/>
                        </a:rPr>
                        <a:t>Maintenance Machinists (1,2)</a:t>
                      </a:r>
                    </a:p>
                    <a:p>
                      <a:pPr marL="342900" marR="0" lvl="0" indent="-342900">
                        <a:spcBef>
                          <a:spcPts val="0"/>
                        </a:spcBef>
                        <a:spcAft>
                          <a:spcPts val="0"/>
                        </a:spcAft>
                        <a:buFont typeface="Symbol"/>
                        <a:buChar char=""/>
                      </a:pPr>
                      <a:r>
                        <a:rPr lang="en-US" sz="1600" b="1" dirty="0" smtClean="0">
                          <a:effectLst/>
                          <a:latin typeface="+mj-lt"/>
                        </a:rPr>
                        <a:t>Mechanical Technician (1,2,3)</a:t>
                      </a:r>
                    </a:p>
                    <a:p>
                      <a:pPr marL="342900" marR="0" lvl="0" indent="-342900">
                        <a:spcBef>
                          <a:spcPts val="0"/>
                        </a:spcBef>
                        <a:spcAft>
                          <a:spcPts val="0"/>
                        </a:spcAft>
                        <a:buFont typeface="Symbol"/>
                        <a:buChar char=""/>
                      </a:pPr>
                      <a:r>
                        <a:rPr lang="en-US" sz="1600" b="1" dirty="0" smtClean="0">
                          <a:effectLst/>
                          <a:latin typeface="+mj-lt"/>
                        </a:rPr>
                        <a:t>Plumber (1,2)</a:t>
                      </a:r>
                    </a:p>
                    <a:p>
                      <a:pPr marL="342900" marR="0" lvl="0" indent="-342900">
                        <a:spcBef>
                          <a:spcPts val="0"/>
                        </a:spcBef>
                        <a:spcAft>
                          <a:spcPts val="0"/>
                        </a:spcAft>
                        <a:buFont typeface="Symbol"/>
                        <a:buChar char=""/>
                      </a:pPr>
                      <a:r>
                        <a:rPr lang="en-US" sz="1600" b="1" dirty="0" smtClean="0">
                          <a:effectLst/>
                          <a:latin typeface="+mj-lt"/>
                        </a:rPr>
                        <a:t>Steam Fitters (1,2)</a:t>
                      </a:r>
                    </a:p>
                    <a:p>
                      <a:pPr marL="0" marR="0" algn="ctr">
                        <a:spcBef>
                          <a:spcPts val="0"/>
                        </a:spcBef>
                        <a:spcAft>
                          <a:spcPts val="0"/>
                        </a:spcAft>
                      </a:pPr>
                      <a:endParaRPr lang="en-US" sz="1400" b="0" dirty="0">
                        <a:effectLst/>
                        <a:latin typeface="+mj-lt"/>
                        <a:ea typeface="Calibri"/>
                        <a:cs typeface="Times New Roman"/>
                      </a:endParaRPr>
                    </a:p>
                  </a:txBody>
                  <a:tcPr marL="68580" marR="68580" marT="0" marB="0"/>
                </a:tc>
                <a:extLst>
                  <a:ext uri="{0D108BD9-81ED-4DB2-BD59-A6C34878D82A}">
                    <a16:rowId xmlns:a16="http://schemas.microsoft.com/office/drawing/2014/main" xmlns="" val="10001"/>
                  </a:ext>
                </a:extLst>
              </a:tr>
              <a:tr h="1104576">
                <a:tc>
                  <a:txBody>
                    <a:bodyPr/>
                    <a:lstStyle/>
                    <a:p>
                      <a:pPr marL="0" marR="0" algn="ctr">
                        <a:spcBef>
                          <a:spcPts val="0"/>
                        </a:spcBef>
                        <a:spcAft>
                          <a:spcPts val="0"/>
                        </a:spcAft>
                      </a:pPr>
                      <a:r>
                        <a:rPr lang="en-US" sz="1400" b="0" dirty="0" smtClean="0">
                          <a:effectLst/>
                          <a:latin typeface="+mj-lt"/>
                        </a:rPr>
                        <a:t> </a:t>
                      </a:r>
                      <a:r>
                        <a:rPr lang="en-US" sz="1400" b="1" dirty="0" smtClean="0">
                          <a:solidFill>
                            <a:srgbClr val="C00000"/>
                          </a:solidFill>
                          <a:effectLst/>
                          <a:latin typeface="+mj-lt"/>
                        </a:rPr>
                        <a:t>Facilities Building Systems Technician </a:t>
                      </a:r>
                    </a:p>
                    <a:p>
                      <a:pPr marL="0" marR="0" algn="ctr">
                        <a:spcBef>
                          <a:spcPts val="0"/>
                        </a:spcBef>
                        <a:spcAft>
                          <a:spcPts val="0"/>
                        </a:spcAft>
                      </a:pPr>
                      <a:r>
                        <a:rPr lang="en-US" sz="1400" b="1" dirty="0" smtClean="0">
                          <a:solidFill>
                            <a:srgbClr val="C00000"/>
                          </a:solidFill>
                          <a:effectLst/>
                          <a:latin typeface="+mj-lt"/>
                        </a:rPr>
                        <a:t>(1,2,3)</a:t>
                      </a:r>
                    </a:p>
                    <a:p>
                      <a:pPr marL="342900" marR="0" lvl="0" indent="-342900">
                        <a:spcBef>
                          <a:spcPts val="0"/>
                        </a:spcBef>
                        <a:spcAft>
                          <a:spcPts val="0"/>
                        </a:spcAft>
                        <a:buFont typeface="Symbol"/>
                        <a:buChar char=""/>
                      </a:pPr>
                      <a:r>
                        <a:rPr lang="en-US" sz="1600" b="1" dirty="0" smtClean="0">
                          <a:effectLst/>
                          <a:latin typeface="+mj-lt"/>
                        </a:rPr>
                        <a:t>Air Quality Technician (1,2)</a:t>
                      </a:r>
                    </a:p>
                    <a:p>
                      <a:pPr marL="342900" marR="0" lvl="0" indent="-342900">
                        <a:spcBef>
                          <a:spcPts val="0"/>
                        </a:spcBef>
                        <a:spcAft>
                          <a:spcPts val="0"/>
                        </a:spcAft>
                        <a:buFont typeface="Symbol"/>
                        <a:buChar char=""/>
                      </a:pPr>
                      <a:r>
                        <a:rPr lang="en-US" sz="1600" b="1" dirty="0" smtClean="0">
                          <a:effectLst/>
                          <a:latin typeface="+mj-lt"/>
                        </a:rPr>
                        <a:t>Building Operations Technician (1,2)</a:t>
                      </a:r>
                      <a:endParaRPr lang="en-US" sz="1600" b="1" dirty="0">
                        <a:effectLst/>
                        <a:latin typeface="+mj-lt"/>
                        <a:ea typeface="Calibri"/>
                        <a:cs typeface="Times New Roman"/>
                      </a:endParaRPr>
                    </a:p>
                  </a:txBody>
                  <a:tcPr marL="68580" marR="68580" marT="0" marB="0"/>
                </a:tc>
                <a:tc>
                  <a:txBody>
                    <a:bodyPr/>
                    <a:lstStyle/>
                    <a:p>
                      <a:pPr marL="0" marR="0">
                        <a:spcBef>
                          <a:spcPts val="0"/>
                        </a:spcBef>
                        <a:spcAft>
                          <a:spcPts val="0"/>
                        </a:spcAft>
                      </a:pPr>
                      <a:endParaRPr lang="en-US" sz="1400" b="0"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65745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16" y="1208106"/>
            <a:ext cx="8275083" cy="508313"/>
          </a:xfrm>
        </p:spPr>
        <p:txBody>
          <a:bodyPr>
            <a:normAutofit fontScale="90000"/>
          </a:bodyPr>
          <a:lstStyle/>
          <a:p>
            <a:r>
              <a:rPr lang="en-US" dirty="0" smtClean="0"/>
              <a:t>UNIVERSITY-WIDE PROJECT</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19400" y="1676400"/>
            <a:ext cx="5762600" cy="3702539"/>
          </a:xfrm>
        </p:spPr>
      </p:pic>
      <p:sp>
        <p:nvSpPr>
          <p:cNvPr id="4" name="Content Placeholder 3"/>
          <p:cNvSpPr>
            <a:spLocks noGrp="1"/>
          </p:cNvSpPr>
          <p:nvPr>
            <p:ph sz="half" idx="1"/>
          </p:nvPr>
        </p:nvSpPr>
        <p:spPr>
          <a:xfrm>
            <a:off x="380999" y="2209800"/>
            <a:ext cx="3338246" cy="3306763"/>
          </a:xfrm>
        </p:spPr>
        <p:txBody>
          <a:bodyPr>
            <a:normAutofit/>
          </a:bodyPr>
          <a:lstStyle/>
          <a:p>
            <a:pPr marL="342900" indent="-342900">
              <a:buFont typeface="Arial" panose="020B0604020202020204" pitchFamily="34" charset="0"/>
              <a:buChar char="•"/>
            </a:pPr>
            <a:r>
              <a:rPr lang="en-US" sz="2200" dirty="0" smtClean="0"/>
              <a:t>Presented proposal to business units and union leadership</a:t>
            </a:r>
          </a:p>
          <a:p>
            <a:pPr marL="342900" indent="-342900">
              <a:buFont typeface="Arial" panose="020B0604020202020204" pitchFamily="34" charset="0"/>
              <a:buChar char="•"/>
            </a:pPr>
            <a:r>
              <a:rPr lang="en-US" sz="2200" dirty="0" smtClean="0"/>
              <a:t>Adjusted project timeline </a:t>
            </a:r>
            <a:endParaRPr lang="en-US" sz="2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658" y="1886294"/>
            <a:ext cx="4719994" cy="3630269"/>
          </a:xfrm>
          <a:prstGeom prst="rect">
            <a:avLst/>
          </a:prstGeom>
          <a:ln>
            <a:solidFill>
              <a:schemeClr val="tx1"/>
            </a:solidFill>
          </a:ln>
        </p:spPr>
      </p:pic>
    </p:spTree>
    <p:extLst>
      <p:ext uri="{BB962C8B-B14F-4D97-AF65-F5344CB8AC3E}">
        <p14:creationId xmlns:p14="http://schemas.microsoft.com/office/powerpoint/2010/main" val="2130394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16" y="1208106"/>
            <a:ext cx="6864445" cy="508313"/>
          </a:xfrm>
        </p:spPr>
        <p:txBody>
          <a:bodyPr>
            <a:normAutofit fontScale="90000"/>
          </a:bodyPr>
          <a:lstStyle/>
          <a:p>
            <a:r>
              <a:rPr lang="en-US" dirty="0" smtClean="0"/>
              <a:t>PARTNERSHIP WITH CETE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63332"/>
            <a:ext cx="4038600" cy="4399698"/>
          </a:xfrm>
        </p:spPr>
      </p:pic>
      <p:sp>
        <p:nvSpPr>
          <p:cNvPr id="4" name="Content Placeholder 3"/>
          <p:cNvSpPr>
            <a:spLocks noGrp="1"/>
          </p:cNvSpPr>
          <p:nvPr>
            <p:ph sz="half" idx="2"/>
          </p:nvPr>
        </p:nvSpPr>
        <p:spPr>
          <a:xfrm>
            <a:off x="4824358" y="2041383"/>
            <a:ext cx="3886200" cy="4351338"/>
          </a:xfrm>
        </p:spPr>
        <p:txBody>
          <a:bodyPr/>
          <a:lstStyle/>
          <a:p>
            <a:r>
              <a:rPr lang="en-US" sz="2800" dirty="0" smtClean="0">
                <a:solidFill>
                  <a:srgbClr val="BB0000"/>
                </a:solidFill>
              </a:rPr>
              <a:t>July 2016 </a:t>
            </a:r>
            <a:r>
              <a:rPr lang="en-US" sz="2800" dirty="0" smtClean="0"/>
              <a:t>developed career progression and skill enhancement project scope</a:t>
            </a:r>
          </a:p>
          <a:p>
            <a:r>
              <a:rPr lang="en-US" sz="2800" dirty="0" smtClean="0">
                <a:solidFill>
                  <a:srgbClr val="BB0000"/>
                </a:solidFill>
              </a:rPr>
              <a:t>January 2017 </a:t>
            </a:r>
            <a:r>
              <a:rPr lang="en-US" sz="2800" dirty="0" smtClean="0"/>
              <a:t>selected CETE</a:t>
            </a:r>
          </a:p>
          <a:p>
            <a:r>
              <a:rPr lang="en-US" sz="2800" dirty="0" smtClean="0">
                <a:solidFill>
                  <a:srgbClr val="BB0000"/>
                </a:solidFill>
              </a:rPr>
              <a:t>February 2017 </a:t>
            </a:r>
            <a:r>
              <a:rPr lang="en-US" sz="2800" dirty="0" smtClean="0"/>
              <a:t>launched project</a:t>
            </a:r>
          </a:p>
          <a:p>
            <a:endParaRPr lang="en-US" sz="2800" dirty="0" smtClean="0"/>
          </a:p>
          <a:p>
            <a:endParaRPr lang="en-US" sz="2800" dirty="0"/>
          </a:p>
        </p:txBody>
      </p:sp>
      <p:pic>
        <p:nvPicPr>
          <p:cNvPr id="3" name="Picture 2"/>
          <p:cNvPicPr>
            <a:picLocks noChangeAspect="1"/>
          </p:cNvPicPr>
          <p:nvPr/>
        </p:nvPicPr>
        <p:blipFill>
          <a:blip r:embed="rId4"/>
          <a:stretch>
            <a:fillRect/>
          </a:stretch>
        </p:blipFill>
        <p:spPr>
          <a:xfrm>
            <a:off x="457200" y="1967892"/>
            <a:ext cx="4041998" cy="4401693"/>
          </a:xfrm>
          <a:prstGeom prst="rect">
            <a:avLst/>
          </a:prstGeom>
        </p:spPr>
      </p:pic>
      <p:cxnSp>
        <p:nvCxnSpPr>
          <p:cNvPr id="7" name="Straight Connector 6"/>
          <p:cNvCxnSpPr/>
          <p:nvPr/>
        </p:nvCxnSpPr>
        <p:spPr>
          <a:xfrm>
            <a:off x="4793536" y="1969465"/>
            <a:ext cx="0" cy="4431337"/>
          </a:xfrm>
          <a:prstGeom prst="line">
            <a:avLst/>
          </a:prstGeom>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4690796" y="2239766"/>
            <a:ext cx="189430" cy="164387"/>
          </a:xfrm>
          <a:prstGeom prst="ellipse">
            <a:avLst/>
          </a:prstGeom>
          <a:solidFill>
            <a:srgbClr val="BB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690796" y="4020746"/>
            <a:ext cx="189430" cy="164387"/>
          </a:xfrm>
          <a:prstGeom prst="ellipse">
            <a:avLst/>
          </a:prstGeom>
          <a:solidFill>
            <a:srgbClr val="BB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701070" y="4981253"/>
            <a:ext cx="189430" cy="164387"/>
          </a:xfrm>
          <a:prstGeom prst="ellipse">
            <a:avLst/>
          </a:prstGeom>
          <a:solidFill>
            <a:srgbClr val="BB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587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6750" y="1208106"/>
            <a:ext cx="5908948" cy="508313"/>
          </a:xfrm>
        </p:spPr>
        <p:txBody>
          <a:bodyPr>
            <a:normAutofit fontScale="90000"/>
          </a:bodyPr>
          <a:lstStyle/>
          <a:p>
            <a:r>
              <a:rPr lang="en-US" dirty="0" smtClean="0"/>
              <a:t>PROJECT PLANNING</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93118919"/>
              </p:ext>
            </p:extLst>
          </p:nvPr>
        </p:nvGraphicFramePr>
        <p:xfrm>
          <a:off x="158448" y="2196556"/>
          <a:ext cx="8985552" cy="3454230"/>
        </p:xfrm>
        <a:graphic>
          <a:graphicData uri="http://schemas.openxmlformats.org/presentationml/2006/ole">
            <mc:AlternateContent xmlns:mc="http://schemas.openxmlformats.org/markup-compatibility/2006">
              <mc:Choice xmlns:v="urn:schemas-microsoft-com:vml" Requires="v">
                <p:oleObj spid="_x0000_s1058" name="Visio" r:id="rId5" imgW="7749574" imgH="2979504" progId="Visio.Drawing.15">
                  <p:embed/>
                </p:oleObj>
              </mc:Choice>
              <mc:Fallback>
                <p:oleObj name="Visio" r:id="rId5" imgW="7749574" imgH="2979504" progId="Visio.Drawing.15">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48" y="2196556"/>
                        <a:ext cx="8985552" cy="3454230"/>
                      </a:xfrm>
                      <a:prstGeom prst="rect">
                        <a:avLst/>
                      </a:prstGeom>
                      <a:noFill/>
                    </p:spPr>
                  </p:pic>
                </p:oleObj>
              </mc:Fallback>
            </mc:AlternateContent>
          </a:graphicData>
        </a:graphic>
      </p:graphicFrame>
    </p:spTree>
    <p:extLst>
      <p:ext uri="{BB962C8B-B14F-4D97-AF65-F5344CB8AC3E}">
        <p14:creationId xmlns:p14="http://schemas.microsoft.com/office/powerpoint/2010/main" val="78030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6457</TotalTime>
  <Words>1467</Words>
  <Application>Microsoft Office PowerPoint</Application>
  <PresentationFormat>On-screen Show (4:3)</PresentationFormat>
  <Paragraphs>249</Paragraphs>
  <Slides>20</Slides>
  <Notes>20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Symbol</vt:lpstr>
      <vt:lpstr>Times New Roman</vt:lpstr>
      <vt:lpstr>Wingdings</vt:lpstr>
      <vt:lpstr>2_Title Slide</vt:lpstr>
      <vt:lpstr>Content Slide</vt:lpstr>
      <vt:lpstr>Visio</vt:lpstr>
      <vt:lpstr>PowerPoint Presentation</vt:lpstr>
      <vt:lpstr>PowerPoint Presentation</vt:lpstr>
      <vt:lpstr>BACKGROUND</vt:lpstr>
      <vt:lpstr>2013 FACILITIES INTEGRATION</vt:lpstr>
      <vt:lpstr>DACUM and SCID Developing A CurriculUM I Systematic Curriculum and Instructional Development </vt:lpstr>
      <vt:lpstr>PowerPoint Presentation</vt:lpstr>
      <vt:lpstr>UNIVERSITY-WIDE PROJECT</vt:lpstr>
      <vt:lpstr>PARTNERSHIP WITH CETE</vt:lpstr>
      <vt:lpstr>PROJECT PLANNING</vt:lpstr>
      <vt:lpstr>CHALLENGES</vt:lpstr>
      <vt:lpstr>DOCUMENTATION REVIEW</vt:lpstr>
      <vt:lpstr>VERIFICATION</vt:lpstr>
      <vt:lpstr>VERIFICATION</vt:lpstr>
      <vt:lpstr>VERIFICATION</vt:lpstr>
      <vt:lpstr>VERIFICATION</vt:lpstr>
      <vt:lpstr>ANALYSIS</vt:lpstr>
      <vt:lpstr>LESSONS LEARNED</vt:lpstr>
      <vt:lpstr>NEXT STEPS</vt:lpstr>
      <vt:lpstr>NEXT STEPS</vt:lpstr>
      <vt:lpstr>THANK YOU!</vt:lpstr>
    </vt:vector>
  </TitlesOfParts>
  <Manager/>
  <Company>OSU</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Jacquie Aberegg</dc:creator>
  <cp:keywords/>
  <dc:description/>
  <cp:lastModifiedBy>Ben Porr</cp:lastModifiedBy>
  <cp:revision>128</cp:revision>
  <cp:lastPrinted>2017-07-14T18:18:55Z</cp:lastPrinted>
  <dcterms:created xsi:type="dcterms:W3CDTF">2013-05-24T18:55:25Z</dcterms:created>
  <dcterms:modified xsi:type="dcterms:W3CDTF">2017-09-19T18:54:37Z</dcterms:modified>
  <cp:category/>
</cp:coreProperties>
</file>