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32"/>
  </p:notesMasterIdLst>
  <p:sldIdLst>
    <p:sldId id="256" r:id="rId2"/>
    <p:sldId id="269" r:id="rId3"/>
    <p:sldId id="259" r:id="rId4"/>
    <p:sldId id="261" r:id="rId5"/>
    <p:sldId id="268" r:id="rId6"/>
    <p:sldId id="270" r:id="rId7"/>
    <p:sldId id="289" r:id="rId8"/>
    <p:sldId id="287" r:id="rId9"/>
    <p:sldId id="288" r:id="rId10"/>
    <p:sldId id="265" r:id="rId11"/>
    <p:sldId id="263" r:id="rId12"/>
    <p:sldId id="273" r:id="rId13"/>
    <p:sldId id="257" r:id="rId14"/>
    <p:sldId id="272" r:id="rId15"/>
    <p:sldId id="291" r:id="rId16"/>
    <p:sldId id="290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2" r:id="rId26"/>
    <p:sldId id="282" r:id="rId27"/>
    <p:sldId id="271" r:id="rId28"/>
    <p:sldId id="284" r:id="rId29"/>
    <p:sldId id="285" r:id="rId30"/>
    <p:sldId id="283" r:id="rId31"/>
  </p:sldIdLst>
  <p:sldSz cx="9144000" cy="5143500" type="screen16x9"/>
  <p:notesSz cx="6858000" cy="9144000"/>
  <p:embeddedFontLst>
    <p:embeddedFont>
      <p:font typeface="Walter Turncoat" panose="020B0604020202020204" charset="0"/>
      <p:regular r:id="rId33"/>
    </p:embeddedFont>
    <p:embeddedFont>
      <p:font typeface="Sniglet" panose="020B0604020202020204" charset="0"/>
      <p:regular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21304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3025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0990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3631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7099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8196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6127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2482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5610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3779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7640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741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5202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0904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6249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7993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80606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0849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38598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199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745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623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7887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022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0880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412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390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99181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700925" y="1399800"/>
            <a:ext cx="5742300" cy="819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SzPct val="100000"/>
              <a:defRPr sz="3000"/>
            </a:lvl1pPr>
            <a:lvl2pPr lvl="1" algn="ctr" rtl="0">
              <a:spcBef>
                <a:spcPts val="0"/>
              </a:spcBef>
              <a:buSzPct val="100000"/>
              <a:defRPr sz="3000"/>
            </a:lvl2pPr>
            <a:lvl3pPr lvl="2" algn="ctr" rtl="0">
              <a:spcBef>
                <a:spcPts val="0"/>
              </a:spcBef>
              <a:buSzPct val="100000"/>
              <a:defRPr sz="3000"/>
            </a:lvl3pPr>
            <a:lvl4pPr lvl="3" algn="ctr" rtl="0">
              <a:spcBef>
                <a:spcPts val="0"/>
              </a:spcBef>
              <a:buSzPct val="100000"/>
              <a:defRPr sz="3000"/>
            </a:lvl4pPr>
            <a:lvl5pPr lvl="4" algn="ctr" rtl="0">
              <a:spcBef>
                <a:spcPts val="0"/>
              </a:spcBef>
              <a:buSzPct val="100000"/>
              <a:defRPr sz="3000"/>
            </a:lvl5pPr>
            <a:lvl6pPr lvl="5" algn="ctr" rtl="0">
              <a:spcBef>
                <a:spcPts val="0"/>
              </a:spcBef>
              <a:buSzPct val="100000"/>
              <a:defRPr sz="3000"/>
            </a:lvl6pPr>
            <a:lvl7pPr lvl="6" algn="ctr" rtl="0">
              <a:spcBef>
                <a:spcPts val="0"/>
              </a:spcBef>
              <a:buSzPct val="100000"/>
              <a:defRPr sz="3000"/>
            </a:lvl7pPr>
            <a:lvl8pPr lvl="7" algn="ctr" rtl="0">
              <a:spcBef>
                <a:spcPts val="0"/>
              </a:spcBef>
              <a:buSzPct val="100000"/>
              <a:defRPr sz="3000"/>
            </a:lvl8pPr>
            <a:lvl9pPr lvl="8" algn="ctr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6" name="Shape 16"/>
          <p:cNvSpPr txBox="1"/>
          <p:nvPr/>
        </p:nvSpPr>
        <p:spPr>
          <a:xfrm>
            <a:off x="3593400" y="857568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“</a:t>
            </a:r>
          </a:p>
        </p:txBody>
      </p:sp>
      <p:sp>
        <p:nvSpPr>
          <p:cNvPr id="17" name="Shape 17"/>
          <p:cNvSpPr/>
          <p:nvPr/>
        </p:nvSpPr>
        <p:spPr>
          <a:xfrm>
            <a:off x="4128150" y="550650"/>
            <a:ext cx="887711" cy="849160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92275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3223963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5990727" y="1507925"/>
            <a:ext cx="26319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FFFF"/>
              </a:buClr>
              <a:buSzPct val="100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pic>
        <p:nvPicPr>
          <p:cNvPr id="10" name="Picture 9" descr="Picture11.gif"/>
          <p:cNvPicPr>
            <a:picLocks noChangeAspect="1"/>
          </p:cNvPicPr>
          <p:nvPr userDrawn="1"/>
        </p:nvPicPr>
        <p:blipFill>
          <a:blip r:embed="rId11">
            <a:lum bright="-8000" contrast="-17000"/>
          </a:blip>
          <a:stretch>
            <a:fillRect/>
          </a:stretch>
        </p:blipFill>
        <p:spPr>
          <a:xfrm>
            <a:off x="7696200" y="0"/>
            <a:ext cx="1676400" cy="1352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457200" y="1809750"/>
            <a:ext cx="8734800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5400" dirty="0" smtClean="0"/>
              <a:t>Assessing Positive Organizational Capital</a:t>
            </a:r>
            <a:endParaRPr lang="en" sz="5400" dirty="0"/>
          </a:p>
        </p:txBody>
      </p:sp>
      <p:sp>
        <p:nvSpPr>
          <p:cNvPr id="40" name="Shape 40"/>
          <p:cNvSpPr/>
          <p:nvPr/>
        </p:nvSpPr>
        <p:spPr>
          <a:xfrm>
            <a:off x="609600" y="3257550"/>
            <a:ext cx="7696200" cy="152400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ree-vector-bell-curve-ch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0189"/>
            <a:ext cx="7250430" cy="4817561"/>
          </a:xfrm>
          <a:prstGeom prst="rect">
            <a:avLst/>
          </a:prstGeom>
        </p:spPr>
      </p:pic>
      <p:sp>
        <p:nvSpPr>
          <p:cNvPr id="7" name="Shape 199"/>
          <p:cNvSpPr/>
          <p:nvPr/>
        </p:nvSpPr>
        <p:spPr>
          <a:xfrm>
            <a:off x="4648200" y="2647950"/>
            <a:ext cx="346226" cy="348324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" name="Shape 200"/>
          <p:cNvSpPr/>
          <p:nvPr/>
        </p:nvSpPr>
        <p:spPr>
          <a:xfrm>
            <a:off x="3962400" y="2647950"/>
            <a:ext cx="346205" cy="348324"/>
          </a:xfrm>
          <a:custGeom>
            <a:avLst/>
            <a:gdLst/>
            <a:ahLst/>
            <a:cxnLst/>
            <a:rect l="0" t="0" r="0" b="0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9" name="Shape 265"/>
          <p:cNvGrpSpPr/>
          <p:nvPr/>
        </p:nvGrpSpPr>
        <p:grpSpPr>
          <a:xfrm rot="1494073">
            <a:off x="2702297" y="2266914"/>
            <a:ext cx="1011199" cy="292499"/>
            <a:chOff x="271125" y="812725"/>
            <a:chExt cx="766525" cy="221725"/>
          </a:xfrm>
        </p:grpSpPr>
        <p:sp>
          <p:nvSpPr>
            <p:cNvPr id="10" name="Shape 266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1" name="Shape 267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1220700" y="1581150"/>
            <a:ext cx="40371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Negative</a:t>
            </a:r>
            <a:endParaRPr lang="en" sz="48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44" name="Shape 144"/>
          <p:cNvSpPr/>
          <p:nvPr/>
        </p:nvSpPr>
        <p:spPr>
          <a:xfrm rot="19261932">
            <a:off x="2547267" y="3619900"/>
            <a:ext cx="3533869" cy="14250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" name="Shape 142"/>
          <p:cNvSpPr txBox="1"/>
          <p:nvPr/>
        </p:nvSpPr>
        <p:spPr>
          <a:xfrm>
            <a:off x="6173700" y="1581150"/>
            <a:ext cx="40371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Positive</a:t>
            </a:r>
            <a:endParaRPr lang="en" sz="48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2672536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Depression: 54,040</a:t>
            </a:r>
          </a:p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Anxiety: 41,416</a:t>
            </a:r>
          </a:p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Anger: 5,584</a:t>
            </a:r>
            <a:endParaRPr lang="en" sz="28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2672536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342900" algn="r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Joy: 415 </a:t>
            </a:r>
          </a:p>
          <a:p>
            <a:pPr marL="457200" lvl="0" indent="-342900" algn="r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Happiness: 1,710</a:t>
            </a:r>
          </a:p>
          <a:p>
            <a:pPr marL="457200" lvl="0" indent="-342900" algn="r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Satisfaction: 2,582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 idx="4294967295"/>
          </p:nvPr>
        </p:nvSpPr>
        <p:spPr>
          <a:xfrm>
            <a:off x="685800" y="2497742"/>
            <a:ext cx="77724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dirty="0" smtClean="0"/>
              <a:t>Example</a:t>
            </a:r>
            <a:endParaRPr lang="en" sz="6000" dirty="0"/>
          </a:p>
        </p:txBody>
      </p:sp>
      <p:grpSp>
        <p:nvGrpSpPr>
          <p:cNvPr id="2" name="Shape 91"/>
          <p:cNvGrpSpPr/>
          <p:nvPr/>
        </p:nvGrpSpPr>
        <p:grpSpPr>
          <a:xfrm rot="-7229952">
            <a:off x="5316163" y="1454056"/>
            <a:ext cx="1889663" cy="960909"/>
            <a:chOff x="238125" y="1918825"/>
            <a:chExt cx="1042450" cy="660400"/>
          </a:xfrm>
        </p:grpSpPr>
        <p:sp>
          <p:nvSpPr>
            <p:cNvPr id="92" name="Shape 92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0" t="0" r="0" b="0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93" name="Shape 93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0" t="0" r="0" b="0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3" name="Shape 94"/>
          <p:cNvGrpSpPr/>
          <p:nvPr/>
        </p:nvGrpSpPr>
        <p:grpSpPr>
          <a:xfrm rot="2011211">
            <a:off x="3702578" y="1091731"/>
            <a:ext cx="1046868" cy="269658"/>
            <a:chOff x="271125" y="812725"/>
            <a:chExt cx="766525" cy="221725"/>
          </a:xfrm>
        </p:grpSpPr>
        <p:sp>
          <p:nvSpPr>
            <p:cNvPr id="95" name="Shape 95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96" name="Shape 96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97" name="Shape 97"/>
          <p:cNvSpPr/>
          <p:nvPr/>
        </p:nvSpPr>
        <p:spPr>
          <a:xfrm>
            <a:off x="3512370" y="1226944"/>
            <a:ext cx="2044345" cy="1398561"/>
          </a:xfrm>
          <a:custGeom>
            <a:avLst/>
            <a:gdLst/>
            <a:ahLst/>
            <a:cxnLst/>
            <a:rect l="0" t="0" r="0" b="0"/>
            <a:pathLst>
              <a:path w="18153" h="13384" extrusionOk="0">
                <a:moveTo>
                  <a:pt x="15865" y="1752"/>
                </a:moveTo>
                <a:lnTo>
                  <a:pt x="15962" y="1801"/>
                </a:lnTo>
                <a:lnTo>
                  <a:pt x="16230" y="1801"/>
                </a:lnTo>
                <a:lnTo>
                  <a:pt x="16279" y="1825"/>
                </a:lnTo>
                <a:lnTo>
                  <a:pt x="16303" y="1850"/>
                </a:lnTo>
                <a:lnTo>
                  <a:pt x="16327" y="1923"/>
                </a:lnTo>
                <a:lnTo>
                  <a:pt x="16303" y="1971"/>
                </a:lnTo>
                <a:lnTo>
                  <a:pt x="16279" y="2117"/>
                </a:lnTo>
                <a:lnTo>
                  <a:pt x="16230" y="2190"/>
                </a:lnTo>
                <a:lnTo>
                  <a:pt x="16157" y="2288"/>
                </a:lnTo>
                <a:lnTo>
                  <a:pt x="16084" y="2336"/>
                </a:lnTo>
                <a:lnTo>
                  <a:pt x="16011" y="2361"/>
                </a:lnTo>
                <a:lnTo>
                  <a:pt x="15938" y="2336"/>
                </a:lnTo>
                <a:lnTo>
                  <a:pt x="15865" y="2239"/>
                </a:lnTo>
                <a:lnTo>
                  <a:pt x="15792" y="2142"/>
                </a:lnTo>
                <a:lnTo>
                  <a:pt x="15768" y="2020"/>
                </a:lnTo>
                <a:lnTo>
                  <a:pt x="15768" y="1923"/>
                </a:lnTo>
                <a:lnTo>
                  <a:pt x="15841" y="1801"/>
                </a:lnTo>
                <a:lnTo>
                  <a:pt x="15865" y="1752"/>
                </a:lnTo>
                <a:close/>
                <a:moveTo>
                  <a:pt x="10925" y="4015"/>
                </a:moveTo>
                <a:lnTo>
                  <a:pt x="11023" y="4039"/>
                </a:lnTo>
                <a:lnTo>
                  <a:pt x="11071" y="4064"/>
                </a:lnTo>
                <a:lnTo>
                  <a:pt x="11096" y="4064"/>
                </a:lnTo>
                <a:lnTo>
                  <a:pt x="11096" y="4088"/>
                </a:lnTo>
                <a:lnTo>
                  <a:pt x="11120" y="4112"/>
                </a:lnTo>
                <a:lnTo>
                  <a:pt x="11120" y="4137"/>
                </a:lnTo>
                <a:lnTo>
                  <a:pt x="11120" y="4185"/>
                </a:lnTo>
                <a:lnTo>
                  <a:pt x="11120" y="4210"/>
                </a:lnTo>
                <a:lnTo>
                  <a:pt x="11096" y="4283"/>
                </a:lnTo>
                <a:lnTo>
                  <a:pt x="11023" y="4380"/>
                </a:lnTo>
                <a:lnTo>
                  <a:pt x="10998" y="4429"/>
                </a:lnTo>
                <a:lnTo>
                  <a:pt x="10950" y="4477"/>
                </a:lnTo>
                <a:lnTo>
                  <a:pt x="10901" y="4477"/>
                </a:lnTo>
                <a:lnTo>
                  <a:pt x="10901" y="4453"/>
                </a:lnTo>
                <a:lnTo>
                  <a:pt x="10877" y="4453"/>
                </a:lnTo>
                <a:lnTo>
                  <a:pt x="10828" y="4380"/>
                </a:lnTo>
                <a:lnTo>
                  <a:pt x="10779" y="4307"/>
                </a:lnTo>
                <a:lnTo>
                  <a:pt x="10779" y="4234"/>
                </a:lnTo>
                <a:lnTo>
                  <a:pt x="10779" y="4137"/>
                </a:lnTo>
                <a:lnTo>
                  <a:pt x="10828" y="4064"/>
                </a:lnTo>
                <a:lnTo>
                  <a:pt x="10901" y="4015"/>
                </a:lnTo>
                <a:close/>
                <a:moveTo>
                  <a:pt x="12507" y="5159"/>
                </a:moveTo>
                <a:lnTo>
                  <a:pt x="12580" y="5183"/>
                </a:lnTo>
                <a:lnTo>
                  <a:pt x="12629" y="5256"/>
                </a:lnTo>
                <a:lnTo>
                  <a:pt x="12677" y="5329"/>
                </a:lnTo>
                <a:lnTo>
                  <a:pt x="12677" y="5451"/>
                </a:lnTo>
                <a:lnTo>
                  <a:pt x="12653" y="5548"/>
                </a:lnTo>
                <a:lnTo>
                  <a:pt x="12604" y="5645"/>
                </a:lnTo>
                <a:lnTo>
                  <a:pt x="12556" y="5743"/>
                </a:lnTo>
                <a:lnTo>
                  <a:pt x="12507" y="5767"/>
                </a:lnTo>
                <a:lnTo>
                  <a:pt x="12458" y="5791"/>
                </a:lnTo>
                <a:lnTo>
                  <a:pt x="12337" y="5767"/>
                </a:lnTo>
                <a:lnTo>
                  <a:pt x="12239" y="5718"/>
                </a:lnTo>
                <a:lnTo>
                  <a:pt x="12166" y="5645"/>
                </a:lnTo>
                <a:lnTo>
                  <a:pt x="12142" y="5572"/>
                </a:lnTo>
                <a:lnTo>
                  <a:pt x="12142" y="5499"/>
                </a:lnTo>
                <a:lnTo>
                  <a:pt x="12166" y="5426"/>
                </a:lnTo>
                <a:lnTo>
                  <a:pt x="12191" y="5353"/>
                </a:lnTo>
                <a:lnTo>
                  <a:pt x="12264" y="5329"/>
                </a:lnTo>
                <a:lnTo>
                  <a:pt x="12312" y="5305"/>
                </a:lnTo>
                <a:lnTo>
                  <a:pt x="12337" y="5256"/>
                </a:lnTo>
                <a:lnTo>
                  <a:pt x="12361" y="5183"/>
                </a:lnTo>
                <a:lnTo>
                  <a:pt x="12410" y="5159"/>
                </a:lnTo>
                <a:close/>
                <a:moveTo>
                  <a:pt x="5499" y="6229"/>
                </a:moveTo>
                <a:lnTo>
                  <a:pt x="5597" y="6302"/>
                </a:lnTo>
                <a:lnTo>
                  <a:pt x="5694" y="6351"/>
                </a:lnTo>
                <a:lnTo>
                  <a:pt x="5743" y="6424"/>
                </a:lnTo>
                <a:lnTo>
                  <a:pt x="5767" y="6546"/>
                </a:lnTo>
                <a:lnTo>
                  <a:pt x="5743" y="6643"/>
                </a:lnTo>
                <a:lnTo>
                  <a:pt x="5670" y="6740"/>
                </a:lnTo>
                <a:lnTo>
                  <a:pt x="5621" y="6813"/>
                </a:lnTo>
                <a:lnTo>
                  <a:pt x="5524" y="6838"/>
                </a:lnTo>
                <a:lnTo>
                  <a:pt x="5475" y="6862"/>
                </a:lnTo>
                <a:lnTo>
                  <a:pt x="5426" y="6862"/>
                </a:lnTo>
                <a:lnTo>
                  <a:pt x="5329" y="6789"/>
                </a:lnTo>
                <a:lnTo>
                  <a:pt x="5280" y="6716"/>
                </a:lnTo>
                <a:lnTo>
                  <a:pt x="5280" y="6643"/>
                </a:lnTo>
                <a:lnTo>
                  <a:pt x="5280" y="6594"/>
                </a:lnTo>
                <a:lnTo>
                  <a:pt x="5305" y="6497"/>
                </a:lnTo>
                <a:lnTo>
                  <a:pt x="5353" y="6400"/>
                </a:lnTo>
                <a:lnTo>
                  <a:pt x="5475" y="6254"/>
                </a:lnTo>
                <a:lnTo>
                  <a:pt x="5499" y="6229"/>
                </a:lnTo>
                <a:close/>
                <a:moveTo>
                  <a:pt x="7568" y="7470"/>
                </a:moveTo>
                <a:lnTo>
                  <a:pt x="7616" y="7519"/>
                </a:lnTo>
                <a:lnTo>
                  <a:pt x="7689" y="7519"/>
                </a:lnTo>
                <a:lnTo>
                  <a:pt x="7835" y="7543"/>
                </a:lnTo>
                <a:lnTo>
                  <a:pt x="7908" y="7568"/>
                </a:lnTo>
                <a:lnTo>
                  <a:pt x="7957" y="7592"/>
                </a:lnTo>
                <a:lnTo>
                  <a:pt x="7957" y="7616"/>
                </a:lnTo>
                <a:lnTo>
                  <a:pt x="7957" y="7641"/>
                </a:lnTo>
                <a:lnTo>
                  <a:pt x="7957" y="7665"/>
                </a:lnTo>
                <a:lnTo>
                  <a:pt x="7908" y="7714"/>
                </a:lnTo>
                <a:lnTo>
                  <a:pt x="7908" y="7738"/>
                </a:lnTo>
                <a:lnTo>
                  <a:pt x="7811" y="7811"/>
                </a:lnTo>
                <a:lnTo>
                  <a:pt x="7787" y="7835"/>
                </a:lnTo>
                <a:lnTo>
                  <a:pt x="7714" y="7884"/>
                </a:lnTo>
                <a:lnTo>
                  <a:pt x="7641" y="7884"/>
                </a:lnTo>
                <a:lnTo>
                  <a:pt x="7641" y="7908"/>
                </a:lnTo>
                <a:lnTo>
                  <a:pt x="7592" y="7908"/>
                </a:lnTo>
                <a:lnTo>
                  <a:pt x="7543" y="7884"/>
                </a:lnTo>
                <a:lnTo>
                  <a:pt x="7519" y="7884"/>
                </a:lnTo>
                <a:lnTo>
                  <a:pt x="7495" y="7860"/>
                </a:lnTo>
                <a:lnTo>
                  <a:pt x="7495" y="7835"/>
                </a:lnTo>
                <a:lnTo>
                  <a:pt x="7470" y="7811"/>
                </a:lnTo>
                <a:lnTo>
                  <a:pt x="7422" y="7689"/>
                </a:lnTo>
                <a:lnTo>
                  <a:pt x="7397" y="7616"/>
                </a:lnTo>
                <a:lnTo>
                  <a:pt x="7422" y="7543"/>
                </a:lnTo>
                <a:lnTo>
                  <a:pt x="7495" y="7519"/>
                </a:lnTo>
                <a:lnTo>
                  <a:pt x="7568" y="7470"/>
                </a:lnTo>
                <a:close/>
                <a:moveTo>
                  <a:pt x="16011" y="1363"/>
                </a:moveTo>
                <a:lnTo>
                  <a:pt x="15889" y="1387"/>
                </a:lnTo>
                <a:lnTo>
                  <a:pt x="15768" y="1436"/>
                </a:lnTo>
                <a:lnTo>
                  <a:pt x="15646" y="1509"/>
                </a:lnTo>
                <a:lnTo>
                  <a:pt x="15573" y="1582"/>
                </a:lnTo>
                <a:lnTo>
                  <a:pt x="15500" y="1655"/>
                </a:lnTo>
                <a:lnTo>
                  <a:pt x="15476" y="1752"/>
                </a:lnTo>
                <a:lnTo>
                  <a:pt x="15427" y="1825"/>
                </a:lnTo>
                <a:lnTo>
                  <a:pt x="15403" y="2020"/>
                </a:lnTo>
                <a:lnTo>
                  <a:pt x="15451" y="2215"/>
                </a:lnTo>
                <a:lnTo>
                  <a:pt x="15500" y="2361"/>
                </a:lnTo>
                <a:lnTo>
                  <a:pt x="15330" y="2458"/>
                </a:lnTo>
                <a:lnTo>
                  <a:pt x="15159" y="2579"/>
                </a:lnTo>
                <a:lnTo>
                  <a:pt x="14989" y="2725"/>
                </a:lnTo>
                <a:lnTo>
                  <a:pt x="14843" y="2896"/>
                </a:lnTo>
                <a:lnTo>
                  <a:pt x="14283" y="3528"/>
                </a:lnTo>
                <a:lnTo>
                  <a:pt x="13918" y="3893"/>
                </a:lnTo>
                <a:lnTo>
                  <a:pt x="13529" y="4234"/>
                </a:lnTo>
                <a:lnTo>
                  <a:pt x="13140" y="4599"/>
                </a:lnTo>
                <a:lnTo>
                  <a:pt x="12775" y="4964"/>
                </a:lnTo>
                <a:lnTo>
                  <a:pt x="12677" y="4891"/>
                </a:lnTo>
                <a:lnTo>
                  <a:pt x="12556" y="4842"/>
                </a:lnTo>
                <a:lnTo>
                  <a:pt x="12507" y="4842"/>
                </a:lnTo>
                <a:lnTo>
                  <a:pt x="12434" y="4818"/>
                </a:lnTo>
                <a:lnTo>
                  <a:pt x="12264" y="4818"/>
                </a:lnTo>
                <a:lnTo>
                  <a:pt x="12191" y="4867"/>
                </a:lnTo>
                <a:lnTo>
                  <a:pt x="12020" y="4696"/>
                </a:lnTo>
                <a:lnTo>
                  <a:pt x="11826" y="4502"/>
                </a:lnTo>
                <a:lnTo>
                  <a:pt x="11655" y="4331"/>
                </a:lnTo>
                <a:lnTo>
                  <a:pt x="11582" y="4307"/>
                </a:lnTo>
                <a:lnTo>
                  <a:pt x="11582" y="4161"/>
                </a:lnTo>
                <a:lnTo>
                  <a:pt x="11582" y="4039"/>
                </a:lnTo>
                <a:lnTo>
                  <a:pt x="11534" y="3918"/>
                </a:lnTo>
                <a:lnTo>
                  <a:pt x="11485" y="3820"/>
                </a:lnTo>
                <a:lnTo>
                  <a:pt x="11388" y="3723"/>
                </a:lnTo>
                <a:lnTo>
                  <a:pt x="11242" y="3626"/>
                </a:lnTo>
                <a:lnTo>
                  <a:pt x="11169" y="3577"/>
                </a:lnTo>
                <a:lnTo>
                  <a:pt x="11120" y="3528"/>
                </a:lnTo>
                <a:lnTo>
                  <a:pt x="11047" y="3504"/>
                </a:lnTo>
                <a:lnTo>
                  <a:pt x="10974" y="3504"/>
                </a:lnTo>
                <a:lnTo>
                  <a:pt x="10828" y="3528"/>
                </a:lnTo>
                <a:lnTo>
                  <a:pt x="10682" y="3601"/>
                </a:lnTo>
                <a:lnTo>
                  <a:pt x="10536" y="3723"/>
                </a:lnTo>
                <a:lnTo>
                  <a:pt x="10439" y="3869"/>
                </a:lnTo>
                <a:lnTo>
                  <a:pt x="10341" y="4039"/>
                </a:lnTo>
                <a:lnTo>
                  <a:pt x="10317" y="4234"/>
                </a:lnTo>
                <a:lnTo>
                  <a:pt x="10317" y="4380"/>
                </a:lnTo>
                <a:lnTo>
                  <a:pt x="10171" y="4477"/>
                </a:lnTo>
                <a:lnTo>
                  <a:pt x="10025" y="4575"/>
                </a:lnTo>
                <a:lnTo>
                  <a:pt x="9879" y="4721"/>
                </a:lnTo>
                <a:lnTo>
                  <a:pt x="9733" y="4867"/>
                </a:lnTo>
                <a:lnTo>
                  <a:pt x="9490" y="5159"/>
                </a:lnTo>
                <a:lnTo>
                  <a:pt x="9319" y="5402"/>
                </a:lnTo>
                <a:lnTo>
                  <a:pt x="8954" y="5864"/>
                </a:lnTo>
                <a:lnTo>
                  <a:pt x="8614" y="6375"/>
                </a:lnTo>
                <a:lnTo>
                  <a:pt x="8298" y="6789"/>
                </a:lnTo>
                <a:lnTo>
                  <a:pt x="8152" y="7008"/>
                </a:lnTo>
                <a:lnTo>
                  <a:pt x="8030" y="7227"/>
                </a:lnTo>
                <a:lnTo>
                  <a:pt x="7908" y="7203"/>
                </a:lnTo>
                <a:lnTo>
                  <a:pt x="7787" y="7178"/>
                </a:lnTo>
                <a:lnTo>
                  <a:pt x="7738" y="7154"/>
                </a:lnTo>
                <a:lnTo>
                  <a:pt x="7616" y="7130"/>
                </a:lnTo>
                <a:lnTo>
                  <a:pt x="7470" y="7130"/>
                </a:lnTo>
                <a:lnTo>
                  <a:pt x="7349" y="7178"/>
                </a:lnTo>
                <a:lnTo>
                  <a:pt x="7227" y="7251"/>
                </a:lnTo>
                <a:lnTo>
                  <a:pt x="7178" y="7203"/>
                </a:lnTo>
                <a:lnTo>
                  <a:pt x="6935" y="7081"/>
                </a:lnTo>
                <a:lnTo>
                  <a:pt x="6692" y="6935"/>
                </a:lnTo>
                <a:lnTo>
                  <a:pt x="6448" y="6765"/>
                </a:lnTo>
                <a:lnTo>
                  <a:pt x="6327" y="6716"/>
                </a:lnTo>
                <a:lnTo>
                  <a:pt x="6205" y="6667"/>
                </a:lnTo>
                <a:lnTo>
                  <a:pt x="6229" y="6546"/>
                </a:lnTo>
                <a:lnTo>
                  <a:pt x="6205" y="6424"/>
                </a:lnTo>
                <a:lnTo>
                  <a:pt x="6181" y="6278"/>
                </a:lnTo>
                <a:lnTo>
                  <a:pt x="6132" y="6181"/>
                </a:lnTo>
                <a:lnTo>
                  <a:pt x="6059" y="6059"/>
                </a:lnTo>
                <a:lnTo>
                  <a:pt x="5986" y="5962"/>
                </a:lnTo>
                <a:lnTo>
                  <a:pt x="5889" y="5889"/>
                </a:lnTo>
                <a:lnTo>
                  <a:pt x="5767" y="5840"/>
                </a:lnTo>
                <a:lnTo>
                  <a:pt x="5694" y="5816"/>
                </a:lnTo>
                <a:lnTo>
                  <a:pt x="5621" y="5791"/>
                </a:lnTo>
                <a:lnTo>
                  <a:pt x="5475" y="5791"/>
                </a:lnTo>
                <a:lnTo>
                  <a:pt x="5329" y="5840"/>
                </a:lnTo>
                <a:lnTo>
                  <a:pt x="5207" y="5913"/>
                </a:lnTo>
                <a:lnTo>
                  <a:pt x="5086" y="6010"/>
                </a:lnTo>
                <a:lnTo>
                  <a:pt x="4964" y="6156"/>
                </a:lnTo>
                <a:lnTo>
                  <a:pt x="4891" y="6302"/>
                </a:lnTo>
                <a:lnTo>
                  <a:pt x="4818" y="6473"/>
                </a:lnTo>
                <a:lnTo>
                  <a:pt x="4818" y="6570"/>
                </a:lnTo>
                <a:lnTo>
                  <a:pt x="4818" y="6692"/>
                </a:lnTo>
                <a:lnTo>
                  <a:pt x="4769" y="6716"/>
                </a:lnTo>
                <a:lnTo>
                  <a:pt x="3918" y="7714"/>
                </a:lnTo>
                <a:lnTo>
                  <a:pt x="3504" y="8225"/>
                </a:lnTo>
                <a:lnTo>
                  <a:pt x="3090" y="8760"/>
                </a:lnTo>
                <a:lnTo>
                  <a:pt x="2677" y="9271"/>
                </a:lnTo>
                <a:lnTo>
                  <a:pt x="2214" y="9782"/>
                </a:lnTo>
                <a:lnTo>
                  <a:pt x="2044" y="9952"/>
                </a:lnTo>
                <a:lnTo>
                  <a:pt x="1874" y="10147"/>
                </a:lnTo>
                <a:lnTo>
                  <a:pt x="1801" y="10244"/>
                </a:lnTo>
                <a:lnTo>
                  <a:pt x="1752" y="10366"/>
                </a:lnTo>
                <a:lnTo>
                  <a:pt x="1703" y="10488"/>
                </a:lnTo>
                <a:lnTo>
                  <a:pt x="1703" y="10609"/>
                </a:lnTo>
                <a:lnTo>
                  <a:pt x="1728" y="10682"/>
                </a:lnTo>
                <a:lnTo>
                  <a:pt x="1776" y="10731"/>
                </a:lnTo>
                <a:lnTo>
                  <a:pt x="1849" y="10755"/>
                </a:lnTo>
                <a:lnTo>
                  <a:pt x="1922" y="10731"/>
                </a:lnTo>
                <a:lnTo>
                  <a:pt x="2020" y="10682"/>
                </a:lnTo>
                <a:lnTo>
                  <a:pt x="2117" y="10633"/>
                </a:lnTo>
                <a:lnTo>
                  <a:pt x="2263" y="10463"/>
                </a:lnTo>
                <a:lnTo>
                  <a:pt x="2579" y="10123"/>
                </a:lnTo>
                <a:lnTo>
                  <a:pt x="2969" y="9733"/>
                </a:lnTo>
                <a:lnTo>
                  <a:pt x="3163" y="9514"/>
                </a:lnTo>
                <a:lnTo>
                  <a:pt x="3334" y="9295"/>
                </a:lnTo>
                <a:lnTo>
                  <a:pt x="3747" y="8760"/>
                </a:lnTo>
                <a:lnTo>
                  <a:pt x="4185" y="8225"/>
                </a:lnTo>
                <a:lnTo>
                  <a:pt x="4648" y="7714"/>
                </a:lnTo>
                <a:lnTo>
                  <a:pt x="5086" y="7203"/>
                </a:lnTo>
                <a:lnTo>
                  <a:pt x="5159" y="7251"/>
                </a:lnTo>
                <a:lnTo>
                  <a:pt x="5280" y="7300"/>
                </a:lnTo>
                <a:lnTo>
                  <a:pt x="5378" y="7324"/>
                </a:lnTo>
                <a:lnTo>
                  <a:pt x="5499" y="7324"/>
                </a:lnTo>
                <a:lnTo>
                  <a:pt x="5645" y="7300"/>
                </a:lnTo>
                <a:lnTo>
                  <a:pt x="5791" y="7251"/>
                </a:lnTo>
                <a:lnTo>
                  <a:pt x="5913" y="7154"/>
                </a:lnTo>
                <a:lnTo>
                  <a:pt x="6010" y="7057"/>
                </a:lnTo>
                <a:lnTo>
                  <a:pt x="6205" y="7178"/>
                </a:lnTo>
                <a:lnTo>
                  <a:pt x="6400" y="7300"/>
                </a:lnTo>
                <a:lnTo>
                  <a:pt x="6716" y="7519"/>
                </a:lnTo>
                <a:lnTo>
                  <a:pt x="6862" y="7616"/>
                </a:lnTo>
                <a:lnTo>
                  <a:pt x="7032" y="7689"/>
                </a:lnTo>
                <a:lnTo>
                  <a:pt x="7057" y="7811"/>
                </a:lnTo>
                <a:lnTo>
                  <a:pt x="7105" y="7933"/>
                </a:lnTo>
                <a:lnTo>
                  <a:pt x="7154" y="8030"/>
                </a:lnTo>
                <a:lnTo>
                  <a:pt x="7227" y="8127"/>
                </a:lnTo>
                <a:lnTo>
                  <a:pt x="7324" y="8176"/>
                </a:lnTo>
                <a:lnTo>
                  <a:pt x="7397" y="8225"/>
                </a:lnTo>
                <a:lnTo>
                  <a:pt x="7495" y="8273"/>
                </a:lnTo>
                <a:lnTo>
                  <a:pt x="7714" y="8273"/>
                </a:lnTo>
                <a:lnTo>
                  <a:pt x="7835" y="8225"/>
                </a:lnTo>
                <a:lnTo>
                  <a:pt x="8006" y="8127"/>
                </a:lnTo>
                <a:lnTo>
                  <a:pt x="8152" y="8006"/>
                </a:lnTo>
                <a:lnTo>
                  <a:pt x="8225" y="7908"/>
                </a:lnTo>
                <a:lnTo>
                  <a:pt x="8273" y="7835"/>
                </a:lnTo>
                <a:lnTo>
                  <a:pt x="8298" y="7738"/>
                </a:lnTo>
                <a:lnTo>
                  <a:pt x="8322" y="7641"/>
                </a:lnTo>
                <a:lnTo>
                  <a:pt x="8322" y="7543"/>
                </a:lnTo>
                <a:lnTo>
                  <a:pt x="8298" y="7470"/>
                </a:lnTo>
                <a:lnTo>
                  <a:pt x="8468" y="7300"/>
                </a:lnTo>
                <a:lnTo>
                  <a:pt x="8614" y="7130"/>
                </a:lnTo>
                <a:lnTo>
                  <a:pt x="8906" y="6740"/>
                </a:lnTo>
                <a:lnTo>
                  <a:pt x="9173" y="6327"/>
                </a:lnTo>
                <a:lnTo>
                  <a:pt x="9417" y="5962"/>
                </a:lnTo>
                <a:lnTo>
                  <a:pt x="9782" y="5499"/>
                </a:lnTo>
                <a:lnTo>
                  <a:pt x="10195" y="5086"/>
                </a:lnTo>
                <a:lnTo>
                  <a:pt x="10268" y="5013"/>
                </a:lnTo>
                <a:lnTo>
                  <a:pt x="10366" y="4940"/>
                </a:lnTo>
                <a:lnTo>
                  <a:pt x="10585" y="4818"/>
                </a:lnTo>
                <a:lnTo>
                  <a:pt x="10706" y="4891"/>
                </a:lnTo>
                <a:lnTo>
                  <a:pt x="10828" y="4915"/>
                </a:lnTo>
                <a:lnTo>
                  <a:pt x="10950" y="4940"/>
                </a:lnTo>
                <a:lnTo>
                  <a:pt x="11096" y="4915"/>
                </a:lnTo>
                <a:lnTo>
                  <a:pt x="11193" y="4867"/>
                </a:lnTo>
                <a:lnTo>
                  <a:pt x="11266" y="4794"/>
                </a:lnTo>
                <a:lnTo>
                  <a:pt x="11363" y="4721"/>
                </a:lnTo>
                <a:lnTo>
                  <a:pt x="11436" y="4648"/>
                </a:lnTo>
                <a:lnTo>
                  <a:pt x="11704" y="4964"/>
                </a:lnTo>
                <a:lnTo>
                  <a:pt x="11874" y="5183"/>
                </a:lnTo>
                <a:lnTo>
                  <a:pt x="11801" y="5305"/>
                </a:lnTo>
                <a:lnTo>
                  <a:pt x="11777" y="5426"/>
                </a:lnTo>
                <a:lnTo>
                  <a:pt x="11753" y="5548"/>
                </a:lnTo>
                <a:lnTo>
                  <a:pt x="11777" y="5694"/>
                </a:lnTo>
                <a:lnTo>
                  <a:pt x="11826" y="5816"/>
                </a:lnTo>
                <a:lnTo>
                  <a:pt x="11899" y="5913"/>
                </a:lnTo>
                <a:lnTo>
                  <a:pt x="12020" y="6010"/>
                </a:lnTo>
                <a:lnTo>
                  <a:pt x="12142" y="6059"/>
                </a:lnTo>
                <a:lnTo>
                  <a:pt x="12264" y="6108"/>
                </a:lnTo>
                <a:lnTo>
                  <a:pt x="12410" y="6108"/>
                </a:lnTo>
                <a:lnTo>
                  <a:pt x="12531" y="6083"/>
                </a:lnTo>
                <a:lnTo>
                  <a:pt x="12653" y="6035"/>
                </a:lnTo>
                <a:lnTo>
                  <a:pt x="12726" y="5986"/>
                </a:lnTo>
                <a:lnTo>
                  <a:pt x="12799" y="5913"/>
                </a:lnTo>
                <a:lnTo>
                  <a:pt x="12872" y="5840"/>
                </a:lnTo>
                <a:lnTo>
                  <a:pt x="12921" y="5743"/>
                </a:lnTo>
                <a:lnTo>
                  <a:pt x="12969" y="5548"/>
                </a:lnTo>
                <a:lnTo>
                  <a:pt x="12969" y="5329"/>
                </a:lnTo>
                <a:lnTo>
                  <a:pt x="12969" y="5280"/>
                </a:lnTo>
                <a:lnTo>
                  <a:pt x="13042" y="5256"/>
                </a:lnTo>
                <a:lnTo>
                  <a:pt x="13383" y="4915"/>
                </a:lnTo>
                <a:lnTo>
                  <a:pt x="13748" y="4575"/>
                </a:lnTo>
                <a:lnTo>
                  <a:pt x="14454" y="3942"/>
                </a:lnTo>
                <a:lnTo>
                  <a:pt x="15111" y="3309"/>
                </a:lnTo>
                <a:lnTo>
                  <a:pt x="15768" y="2677"/>
                </a:lnTo>
                <a:lnTo>
                  <a:pt x="15792" y="2652"/>
                </a:lnTo>
                <a:lnTo>
                  <a:pt x="15914" y="2701"/>
                </a:lnTo>
                <a:lnTo>
                  <a:pt x="16157" y="2701"/>
                </a:lnTo>
                <a:lnTo>
                  <a:pt x="16279" y="2652"/>
                </a:lnTo>
                <a:lnTo>
                  <a:pt x="16376" y="2579"/>
                </a:lnTo>
                <a:lnTo>
                  <a:pt x="16449" y="2506"/>
                </a:lnTo>
                <a:lnTo>
                  <a:pt x="16522" y="2409"/>
                </a:lnTo>
                <a:lnTo>
                  <a:pt x="16595" y="2312"/>
                </a:lnTo>
                <a:lnTo>
                  <a:pt x="16643" y="2215"/>
                </a:lnTo>
                <a:lnTo>
                  <a:pt x="16668" y="2093"/>
                </a:lnTo>
                <a:lnTo>
                  <a:pt x="16692" y="1996"/>
                </a:lnTo>
                <a:lnTo>
                  <a:pt x="16692" y="1874"/>
                </a:lnTo>
                <a:lnTo>
                  <a:pt x="16668" y="1777"/>
                </a:lnTo>
                <a:lnTo>
                  <a:pt x="16643" y="1679"/>
                </a:lnTo>
                <a:lnTo>
                  <a:pt x="16570" y="1606"/>
                </a:lnTo>
                <a:lnTo>
                  <a:pt x="16522" y="1533"/>
                </a:lnTo>
                <a:lnTo>
                  <a:pt x="16424" y="1460"/>
                </a:lnTo>
                <a:lnTo>
                  <a:pt x="16352" y="1436"/>
                </a:lnTo>
                <a:lnTo>
                  <a:pt x="16254" y="1412"/>
                </a:lnTo>
                <a:lnTo>
                  <a:pt x="16157" y="1387"/>
                </a:lnTo>
                <a:lnTo>
                  <a:pt x="16011" y="1363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0" y="317"/>
                </a:lnTo>
                <a:lnTo>
                  <a:pt x="0" y="438"/>
                </a:lnTo>
                <a:lnTo>
                  <a:pt x="0" y="584"/>
                </a:lnTo>
                <a:lnTo>
                  <a:pt x="25" y="876"/>
                </a:lnTo>
                <a:lnTo>
                  <a:pt x="49" y="1120"/>
                </a:lnTo>
                <a:lnTo>
                  <a:pt x="49" y="1947"/>
                </a:lnTo>
                <a:lnTo>
                  <a:pt x="25" y="2774"/>
                </a:lnTo>
                <a:lnTo>
                  <a:pt x="49" y="3601"/>
                </a:lnTo>
                <a:lnTo>
                  <a:pt x="25" y="4429"/>
                </a:lnTo>
                <a:lnTo>
                  <a:pt x="0" y="6108"/>
                </a:lnTo>
                <a:lnTo>
                  <a:pt x="0" y="6984"/>
                </a:lnTo>
                <a:lnTo>
                  <a:pt x="0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71" y="13067"/>
                </a:lnTo>
                <a:lnTo>
                  <a:pt x="195" y="13188"/>
                </a:lnTo>
                <a:lnTo>
                  <a:pt x="268" y="13261"/>
                </a:lnTo>
                <a:lnTo>
                  <a:pt x="317" y="13310"/>
                </a:lnTo>
                <a:lnTo>
                  <a:pt x="390" y="13310"/>
                </a:lnTo>
                <a:lnTo>
                  <a:pt x="900" y="13383"/>
                </a:lnTo>
                <a:lnTo>
                  <a:pt x="1898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25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41" y="13067"/>
                </a:lnTo>
                <a:lnTo>
                  <a:pt x="17276" y="13091"/>
                </a:lnTo>
                <a:lnTo>
                  <a:pt x="17544" y="13140"/>
                </a:lnTo>
                <a:lnTo>
                  <a:pt x="17811" y="13164"/>
                </a:lnTo>
                <a:lnTo>
                  <a:pt x="17933" y="13164"/>
                </a:lnTo>
                <a:lnTo>
                  <a:pt x="18030" y="13115"/>
                </a:lnTo>
                <a:lnTo>
                  <a:pt x="18103" y="13042"/>
                </a:lnTo>
                <a:lnTo>
                  <a:pt x="18152" y="12945"/>
                </a:lnTo>
                <a:lnTo>
                  <a:pt x="18152" y="12848"/>
                </a:lnTo>
                <a:lnTo>
                  <a:pt x="18128" y="12750"/>
                </a:lnTo>
                <a:lnTo>
                  <a:pt x="18055" y="12677"/>
                </a:lnTo>
                <a:lnTo>
                  <a:pt x="17957" y="12629"/>
                </a:lnTo>
                <a:lnTo>
                  <a:pt x="17495" y="12556"/>
                </a:lnTo>
                <a:lnTo>
                  <a:pt x="17008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34" y="12580"/>
                </a:lnTo>
                <a:lnTo>
                  <a:pt x="10414" y="12604"/>
                </a:lnTo>
                <a:lnTo>
                  <a:pt x="9271" y="12629"/>
                </a:lnTo>
                <a:lnTo>
                  <a:pt x="7032" y="12604"/>
                </a:lnTo>
                <a:lnTo>
                  <a:pt x="5913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1" y="11169"/>
                </a:lnTo>
                <a:lnTo>
                  <a:pt x="608" y="9490"/>
                </a:lnTo>
                <a:lnTo>
                  <a:pt x="535" y="7787"/>
                </a:lnTo>
                <a:lnTo>
                  <a:pt x="535" y="6959"/>
                </a:lnTo>
                <a:lnTo>
                  <a:pt x="535" y="6108"/>
                </a:lnTo>
                <a:lnTo>
                  <a:pt x="560" y="4356"/>
                </a:lnTo>
                <a:lnTo>
                  <a:pt x="560" y="2579"/>
                </a:lnTo>
                <a:lnTo>
                  <a:pt x="560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5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00925" y="1523251"/>
            <a:ext cx="5742300" cy="81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“Doing the right things, the right way, at the right time” </a:t>
            </a:r>
          </a:p>
        </p:txBody>
      </p:sp>
      <p:pic>
        <p:nvPicPr>
          <p:cNvPr id="48" name="Shape 48" descr="bulldozer-dump-truck-vector-drawing-work-3174113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800" y="3028950"/>
            <a:ext cx="4648198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430823" y="2875125"/>
            <a:ext cx="3437768" cy="1554627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/>
          <p:nvPr/>
        </p:nvSpPr>
        <p:spPr>
          <a:xfrm flipH="1">
            <a:off x="5436608" y="2945687"/>
            <a:ext cx="3329365" cy="141349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4" name="Shape 65"/>
          <p:cNvGrpSpPr/>
          <p:nvPr/>
        </p:nvGrpSpPr>
        <p:grpSpPr>
          <a:xfrm>
            <a:off x="4066388" y="3506186"/>
            <a:ext cx="1011199" cy="292499"/>
            <a:chOff x="271125" y="812725"/>
            <a:chExt cx="766525" cy="221725"/>
          </a:xfrm>
        </p:grpSpPr>
        <p:sp>
          <p:nvSpPr>
            <p:cNvPr id="66" name="Shape 66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7" name="Shape 67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68" name="Shape 68"/>
          <p:cNvSpPr txBox="1"/>
          <p:nvPr/>
        </p:nvSpPr>
        <p:spPr>
          <a:xfrm>
            <a:off x="826475" y="31828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Mentoring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5516987" y="3314700"/>
            <a:ext cx="31686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430823" y="2875125"/>
            <a:ext cx="3437768" cy="1554627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57"/>
          <p:cNvSpPr/>
          <p:nvPr/>
        </p:nvSpPr>
        <p:spPr>
          <a:xfrm rot="10800000" flipH="1">
            <a:off x="2487699" y="277695"/>
            <a:ext cx="3385101" cy="148567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/>
          <p:nvPr/>
        </p:nvSpPr>
        <p:spPr>
          <a:xfrm flipH="1">
            <a:off x="5436608" y="2945687"/>
            <a:ext cx="3329365" cy="141349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59"/>
          <p:cNvGrpSpPr/>
          <p:nvPr/>
        </p:nvGrpSpPr>
        <p:grpSpPr>
          <a:xfrm rot="-2997219">
            <a:off x="2281231" y="2232272"/>
            <a:ext cx="1011220" cy="292505"/>
            <a:chOff x="271125" y="812725"/>
            <a:chExt cx="766525" cy="221725"/>
          </a:xfrm>
        </p:grpSpPr>
        <p:sp>
          <p:nvSpPr>
            <p:cNvPr id="60" name="Shape 6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1" name="Shape 6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3" name="Shape 62"/>
          <p:cNvGrpSpPr/>
          <p:nvPr/>
        </p:nvGrpSpPr>
        <p:grpSpPr>
          <a:xfrm rot="3003324">
            <a:off x="5264752" y="2191449"/>
            <a:ext cx="1011214" cy="292503"/>
            <a:chOff x="271125" y="812725"/>
            <a:chExt cx="766525" cy="221725"/>
          </a:xfrm>
        </p:grpSpPr>
        <p:sp>
          <p:nvSpPr>
            <p:cNvPr id="63" name="Shape 63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4" name="Shape 64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4" name="Shape 65"/>
          <p:cNvGrpSpPr/>
          <p:nvPr/>
        </p:nvGrpSpPr>
        <p:grpSpPr>
          <a:xfrm>
            <a:off x="4066388" y="3506186"/>
            <a:ext cx="1011199" cy="292499"/>
            <a:chOff x="271125" y="812725"/>
            <a:chExt cx="766525" cy="221725"/>
          </a:xfrm>
        </p:grpSpPr>
        <p:sp>
          <p:nvSpPr>
            <p:cNvPr id="66" name="Shape 66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7" name="Shape 67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68" name="Shape 68"/>
          <p:cNvSpPr txBox="1"/>
          <p:nvPr/>
        </p:nvSpPr>
        <p:spPr>
          <a:xfrm>
            <a:off x="826475" y="31828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Mentoring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5516987" y="3314700"/>
            <a:ext cx="31686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Performance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743200" y="438150"/>
            <a:ext cx="30217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6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?</a:t>
            </a:r>
            <a:endParaRPr lang="en" sz="66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430823" y="2875125"/>
            <a:ext cx="3437768" cy="1554627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7" name="Shape 57"/>
          <p:cNvSpPr/>
          <p:nvPr/>
        </p:nvSpPr>
        <p:spPr>
          <a:xfrm rot="10800000" flipH="1">
            <a:off x="2487699" y="277695"/>
            <a:ext cx="3385101" cy="148567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/>
          <p:nvPr/>
        </p:nvSpPr>
        <p:spPr>
          <a:xfrm flipH="1">
            <a:off x="5436608" y="2945687"/>
            <a:ext cx="3329365" cy="141349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59"/>
          <p:cNvGrpSpPr/>
          <p:nvPr/>
        </p:nvGrpSpPr>
        <p:grpSpPr>
          <a:xfrm rot="-2997219">
            <a:off x="2281231" y="2232272"/>
            <a:ext cx="1011220" cy="292505"/>
            <a:chOff x="271125" y="812725"/>
            <a:chExt cx="766525" cy="221725"/>
          </a:xfrm>
        </p:grpSpPr>
        <p:sp>
          <p:nvSpPr>
            <p:cNvPr id="60" name="Shape 6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1" name="Shape 6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3" name="Shape 62"/>
          <p:cNvGrpSpPr/>
          <p:nvPr/>
        </p:nvGrpSpPr>
        <p:grpSpPr>
          <a:xfrm rot="3003324">
            <a:off x="5264752" y="2191449"/>
            <a:ext cx="1011214" cy="292503"/>
            <a:chOff x="271125" y="812725"/>
            <a:chExt cx="766525" cy="221725"/>
          </a:xfrm>
        </p:grpSpPr>
        <p:sp>
          <p:nvSpPr>
            <p:cNvPr id="63" name="Shape 63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4" name="Shape 64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4" name="Shape 65"/>
          <p:cNvGrpSpPr/>
          <p:nvPr/>
        </p:nvGrpSpPr>
        <p:grpSpPr>
          <a:xfrm>
            <a:off x="4066388" y="3506186"/>
            <a:ext cx="1011199" cy="292499"/>
            <a:chOff x="271125" y="812725"/>
            <a:chExt cx="766525" cy="221725"/>
          </a:xfrm>
        </p:grpSpPr>
        <p:sp>
          <p:nvSpPr>
            <p:cNvPr id="66" name="Shape 66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7" name="Shape 67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68" name="Shape 68"/>
          <p:cNvSpPr txBox="1"/>
          <p:nvPr/>
        </p:nvSpPr>
        <p:spPr>
          <a:xfrm>
            <a:off x="826475" y="31828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Mentoring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5516987" y="3314700"/>
            <a:ext cx="31686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Performance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144700" y="7466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PsyCap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81000" y="1941050"/>
            <a:ext cx="3994500" cy="275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</a:pPr>
            <a:r>
              <a:rPr lang="en" dirty="0">
                <a:solidFill>
                  <a:srgbClr val="FFFFFF"/>
                </a:solidFill>
              </a:rPr>
              <a:t>140 participants 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</a:pPr>
            <a:r>
              <a:rPr lang="en" dirty="0">
                <a:solidFill>
                  <a:srgbClr val="FFFFFF"/>
                </a:solidFill>
              </a:rPr>
              <a:t>16 different states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</a:pPr>
            <a:r>
              <a:rPr lang="en" dirty="0" smtClean="0">
                <a:solidFill>
                  <a:srgbClr val="FFFFFF"/>
                </a:solidFill>
              </a:rPr>
              <a:t>Average </a:t>
            </a:r>
            <a:r>
              <a:rPr lang="en" dirty="0">
                <a:solidFill>
                  <a:srgbClr val="FFFFFF"/>
                </a:solidFill>
              </a:rPr>
              <a:t>tenure 6.68 years (</a:t>
            </a:r>
            <a:r>
              <a:rPr lang="en" i="1" dirty="0">
                <a:solidFill>
                  <a:srgbClr val="FFFFFF"/>
                </a:solidFill>
              </a:rPr>
              <a:t>SD</a:t>
            </a:r>
            <a:r>
              <a:rPr lang="en" dirty="0">
                <a:solidFill>
                  <a:srgbClr val="FFFFFF"/>
                </a:solidFill>
              </a:rPr>
              <a:t> = 5.95)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</a:pPr>
            <a:r>
              <a:rPr lang="en" dirty="0">
                <a:solidFill>
                  <a:srgbClr val="FFFFFF"/>
                </a:solidFill>
              </a:rPr>
              <a:t>16 years (</a:t>
            </a:r>
            <a:r>
              <a:rPr lang="en" i="1" dirty="0">
                <a:solidFill>
                  <a:srgbClr val="FFFFFF"/>
                </a:solidFill>
              </a:rPr>
              <a:t>SD</a:t>
            </a:r>
            <a:r>
              <a:rPr lang="en" dirty="0">
                <a:solidFill>
                  <a:srgbClr val="FFFFFF"/>
                </a:solidFill>
              </a:rPr>
              <a:t> = 2.15) of education</a:t>
            </a:r>
          </a:p>
          <a:p>
            <a:pPr lvl="0">
              <a:spcBef>
                <a:spcPts val="0"/>
              </a:spcBef>
              <a:buNone/>
            </a:pPr>
            <a:endParaRPr b="1" dirty="0"/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-6000" y="7393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>
                <a:solidFill>
                  <a:srgbClr val="FFFFFF"/>
                </a:solidFill>
              </a:rPr>
              <a:t>Descriptive Statistics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4" name="Shape 104"/>
          <p:cNvSpPr/>
          <p:nvPr/>
        </p:nvSpPr>
        <p:spPr>
          <a:xfrm>
            <a:off x="4141750" y="1288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5" name="Shape 105"/>
          <p:cNvSpPr/>
          <p:nvPr/>
        </p:nvSpPr>
        <p:spPr>
          <a:xfrm>
            <a:off x="4373895" y="354342"/>
            <a:ext cx="324415" cy="354203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106" name="Shape 106"/>
          <p:cNvGraphicFramePr/>
          <p:nvPr/>
        </p:nvGraphicFramePr>
        <p:xfrm>
          <a:off x="4715625" y="1679350"/>
          <a:ext cx="4247425" cy="33222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54350"/>
                <a:gridCol w="932725"/>
                <a:gridCol w="539375"/>
                <a:gridCol w="544275"/>
                <a:gridCol w="1176700"/>
              </a:tblGrid>
              <a:tr h="5238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Cohort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Response Rate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%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Male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Tenure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(years)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66%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6.04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5.21)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40%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66%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7.04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5.21)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Pre (2012)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68%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6.99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6.5)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Pre (2013)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49%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68%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7.97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6.52)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77%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65%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8.14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5.56)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2015 Pre (2013)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77%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5.76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5.7)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2015 Pre (2014)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61%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77%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6.31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6)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2015 Post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75%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48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73%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6.76 (</a:t>
                      </a:r>
                      <a:r>
                        <a:rPr lang="en" sz="10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5.72)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7" name="Shape 107"/>
          <p:cNvCxnSpPr/>
          <p:nvPr/>
        </p:nvCxnSpPr>
        <p:spPr>
          <a:xfrm rot="10800000" flipH="1">
            <a:off x="4705800" y="2153725"/>
            <a:ext cx="4154700" cy="153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81000" y="1941050"/>
            <a:ext cx="3994500" cy="275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140 participants 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16 different states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dirty="0" smtClean="0">
                <a:solidFill>
                  <a:srgbClr val="434343"/>
                </a:solidFill>
              </a:rPr>
              <a:t>Average </a:t>
            </a:r>
            <a:r>
              <a:rPr lang="en" dirty="0">
                <a:solidFill>
                  <a:srgbClr val="434343"/>
                </a:solidFill>
              </a:rPr>
              <a:t>tenure 6.68 years (</a:t>
            </a:r>
            <a:r>
              <a:rPr lang="en" i="1" dirty="0">
                <a:solidFill>
                  <a:srgbClr val="434343"/>
                </a:solidFill>
              </a:rPr>
              <a:t>SD</a:t>
            </a:r>
            <a:r>
              <a:rPr lang="en" dirty="0">
                <a:solidFill>
                  <a:srgbClr val="434343"/>
                </a:solidFill>
              </a:rPr>
              <a:t> = 5.95)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lr>
                <a:srgbClr val="434343"/>
              </a:buClr>
            </a:pPr>
            <a:r>
              <a:rPr lang="en" dirty="0">
                <a:solidFill>
                  <a:srgbClr val="434343"/>
                </a:solidFill>
              </a:rPr>
              <a:t>16 years (</a:t>
            </a:r>
            <a:r>
              <a:rPr lang="en" i="1" dirty="0">
                <a:solidFill>
                  <a:srgbClr val="434343"/>
                </a:solidFill>
              </a:rPr>
              <a:t>SD</a:t>
            </a:r>
            <a:r>
              <a:rPr lang="en" dirty="0">
                <a:solidFill>
                  <a:srgbClr val="434343"/>
                </a:solidFill>
              </a:rPr>
              <a:t> = 2.15) of education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solidFill>
                <a:srgbClr val="434343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-6000" y="7393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>
                <a:solidFill>
                  <a:srgbClr val="FFFFFF"/>
                </a:solidFill>
              </a:rPr>
              <a:t>Descriptive Statistics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4" name="Shape 114"/>
          <p:cNvSpPr/>
          <p:nvPr/>
        </p:nvSpPr>
        <p:spPr>
          <a:xfrm>
            <a:off x="4141750" y="1288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5" name="Shape 115"/>
          <p:cNvSpPr/>
          <p:nvPr/>
        </p:nvSpPr>
        <p:spPr>
          <a:xfrm>
            <a:off x="4373895" y="354342"/>
            <a:ext cx="324415" cy="354203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116" name="Shape 116"/>
          <p:cNvGraphicFramePr/>
          <p:nvPr/>
        </p:nvGraphicFramePr>
        <p:xfrm>
          <a:off x="4715625" y="1679350"/>
          <a:ext cx="4247425" cy="33222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54350"/>
                <a:gridCol w="932725"/>
                <a:gridCol w="539375"/>
                <a:gridCol w="544275"/>
                <a:gridCol w="1176700"/>
              </a:tblGrid>
              <a:tr h="5238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Cohort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Response Rate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%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Male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Tenure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(years)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66%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6.04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5.21)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40%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66%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7.04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5.21)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Pre (2012)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68%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6.99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6.5)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Pre (2013)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49%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68%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7.97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6.52)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77%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65%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8.14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5.56)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2015 Pre (2013)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77%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5.76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5.7)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2015 Pre (2014)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61%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77%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6.31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6)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2015 Post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75%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48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73%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6.76 (</a:t>
                      </a:r>
                      <a:r>
                        <a:rPr lang="en" sz="10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SD</a:t>
                      </a:r>
                      <a:r>
                        <a:rPr lang="en" sz="1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= 5.72)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7" name="Shape 117"/>
          <p:cNvCxnSpPr/>
          <p:nvPr/>
        </p:nvCxnSpPr>
        <p:spPr>
          <a:xfrm rot="10800000" flipH="1">
            <a:off x="4705800" y="2153725"/>
            <a:ext cx="4154700" cy="153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FFFFFF"/>
                </a:solidFill>
              </a:rPr>
              <a:t>Equivalence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3" name="Shape 123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4344920" y="482551"/>
            <a:ext cx="382375" cy="402590"/>
          </a:xfrm>
          <a:custGeom>
            <a:avLst/>
            <a:gdLst/>
            <a:ahLst/>
            <a:cxnLst/>
            <a:rect l="0" t="0" r="0" b="0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125" name="Shape 125"/>
          <p:cNvGraphicFramePr/>
          <p:nvPr/>
        </p:nvGraphicFramePr>
        <p:xfrm>
          <a:off x="380975" y="1946825"/>
          <a:ext cx="4037125" cy="259478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55100"/>
                <a:gridCol w="2505050"/>
                <a:gridCol w="476975"/>
              </a:tblGrid>
              <a:tr h="314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Comparison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Tenure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Cohort / 2014 Cohort (2012)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.49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Cohort / 2015 Cohort (2013)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.07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Education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Cohort / 2014 Cohort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.80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Cohort / 2015 Cohort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.61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Performance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Cohort / 2014 Cohort (2012)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.83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Cohort / 2015 Cohort (2013)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.86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6" name="Shape 126"/>
          <p:cNvCxnSpPr/>
          <p:nvPr/>
        </p:nvCxnSpPr>
        <p:spPr>
          <a:xfrm>
            <a:off x="369275" y="2327025"/>
            <a:ext cx="4466400" cy="30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7" name="Shape 127"/>
          <p:cNvSpPr txBox="1"/>
          <p:nvPr/>
        </p:nvSpPr>
        <p:spPr>
          <a:xfrm>
            <a:off x="5908425" y="2532175"/>
            <a:ext cx="2804700" cy="19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Char char="✓"/>
            </a:pPr>
            <a:r>
              <a:rPr lang="en" sz="1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Gender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Char char="✓"/>
            </a:pPr>
            <a:r>
              <a:rPr lang="en" sz="1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Minority 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  <a:p>
            <a:pPr marL="457200" lvl="0" indent="-342900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Char char="✓"/>
            </a:pPr>
            <a:r>
              <a:rPr lang="en" sz="18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Survey Completion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581150"/>
            <a:ext cx="44796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9600" dirty="0" smtClean="0">
                <a:solidFill>
                  <a:srgbClr val="FFFFFF"/>
                </a:solidFill>
                <a:latin typeface="Walter Turncoat"/>
                <a:ea typeface="Walter Turncoat"/>
                <a:sym typeface="Walter Turncoat"/>
              </a:rPr>
              <a:t>What?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Shape 132"/>
          <p:cNvGraphicFramePr/>
          <p:nvPr/>
        </p:nvGraphicFramePr>
        <p:xfrm>
          <a:off x="2818550" y="0"/>
          <a:ext cx="5123775" cy="46068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42300"/>
                <a:gridCol w="718050"/>
                <a:gridCol w="700475"/>
                <a:gridCol w="744425"/>
                <a:gridCol w="674100"/>
                <a:gridCol w="744425"/>
              </a:tblGrid>
              <a:tr h="395375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2400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52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5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 Mentoring Pre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 PsyCap Pre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.194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 Performance Pre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.189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.405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 Mentoring Post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-.027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-.159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.118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5 PsyCap Post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-.155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-.159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.039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.563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 Performance Post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-.026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-.053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.290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.338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.403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00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**. Correlation is significant at the 0.01 level (2-tailed).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200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*. Correlation is significant at the 0.05 level (2-tailed).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200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endParaRPr sz="900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3" name="Shape 133"/>
          <p:cNvCxnSpPr/>
          <p:nvPr/>
        </p:nvCxnSpPr>
        <p:spPr>
          <a:xfrm>
            <a:off x="2786200" y="931950"/>
            <a:ext cx="4712400" cy="396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34" name="Shape 134"/>
          <p:cNvSpPr txBox="1"/>
          <p:nvPr/>
        </p:nvSpPr>
        <p:spPr>
          <a:xfrm>
            <a:off x="628575" y="53650"/>
            <a:ext cx="3000000" cy="90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38100" marR="38100" lvl="0" indent="0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4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Correlations</a:t>
            </a:r>
          </a:p>
        </p:txBody>
      </p:sp>
      <p:grpSp>
        <p:nvGrpSpPr>
          <p:cNvPr id="2" name="Shape 135"/>
          <p:cNvGrpSpPr/>
          <p:nvPr/>
        </p:nvGrpSpPr>
        <p:grpSpPr>
          <a:xfrm rot="2689362">
            <a:off x="-201478" y="1229635"/>
            <a:ext cx="2667957" cy="960942"/>
            <a:chOff x="238125" y="1918825"/>
            <a:chExt cx="1042450" cy="660400"/>
          </a:xfrm>
        </p:grpSpPr>
        <p:sp>
          <p:nvSpPr>
            <p:cNvPr id="136" name="Shape 136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0" t="0" r="0" b="0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37" name="Shape 137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0" t="0" r="0" b="0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Shape 142"/>
          <p:cNvGraphicFramePr/>
          <p:nvPr/>
        </p:nvGraphicFramePr>
        <p:xfrm>
          <a:off x="2818550" y="0"/>
          <a:ext cx="5123775" cy="46068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42300"/>
                <a:gridCol w="718050"/>
                <a:gridCol w="700475"/>
                <a:gridCol w="744425"/>
                <a:gridCol w="674100"/>
                <a:gridCol w="744425"/>
              </a:tblGrid>
              <a:tr h="395375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2400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52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5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 Mentoring Pre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 PsyCap Pre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.194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 Performance Pre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.189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.405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4 Mentoring Post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-.027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-.159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.118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5 PsyCap Post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-.155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-.159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.039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.563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100" b="1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25"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6 Performance Post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-.026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-.053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.290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.338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100" u="sng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.403</a:t>
                      </a:r>
                      <a:r>
                        <a:rPr lang="en" sz="1100" u="sng" baseline="300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00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**. Correlation is significant at the 0.01 level (2-tailed).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200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*. Correlation is significant at the 0.05 level (2-tailed).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200">
                <a:tc gridSpan="6">
                  <a:txBody>
                    <a:bodyPr/>
                    <a:lstStyle/>
                    <a:p>
                      <a:pPr marL="38100" marR="38100" lvl="0" indent="0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endParaRPr sz="900" dirty="0">
                        <a:solidFill>
                          <a:srgbClr val="FFFFFF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3" name="Shape 143"/>
          <p:cNvCxnSpPr/>
          <p:nvPr/>
        </p:nvCxnSpPr>
        <p:spPr>
          <a:xfrm>
            <a:off x="2831400" y="931950"/>
            <a:ext cx="4712400" cy="396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4" name="Shape 144"/>
          <p:cNvSpPr txBox="1"/>
          <p:nvPr/>
        </p:nvSpPr>
        <p:spPr>
          <a:xfrm>
            <a:off x="628575" y="53650"/>
            <a:ext cx="3000000" cy="90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38100" marR="38100" lvl="0" indent="0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4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Correlations</a:t>
            </a:r>
          </a:p>
        </p:txBody>
      </p:sp>
      <p:grpSp>
        <p:nvGrpSpPr>
          <p:cNvPr id="2" name="Shape 145"/>
          <p:cNvGrpSpPr/>
          <p:nvPr/>
        </p:nvGrpSpPr>
        <p:grpSpPr>
          <a:xfrm rot="2689362">
            <a:off x="-201478" y="1229635"/>
            <a:ext cx="2667957" cy="960942"/>
            <a:chOff x="238125" y="1918825"/>
            <a:chExt cx="1042450" cy="660400"/>
          </a:xfrm>
        </p:grpSpPr>
        <p:sp>
          <p:nvSpPr>
            <p:cNvPr id="146" name="Shape 146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0" t="0" r="0" b="0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47" name="Shape 147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0" t="0" r="0" b="0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-6025" y="6631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T-test for Intervention Effectiveness</a:t>
            </a:r>
          </a:p>
        </p:txBody>
      </p:sp>
      <p:cxnSp>
        <p:nvCxnSpPr>
          <p:cNvPr id="153" name="Shape 153"/>
          <p:cNvCxnSpPr/>
          <p:nvPr/>
        </p:nvCxnSpPr>
        <p:spPr>
          <a:xfrm>
            <a:off x="926750" y="1815675"/>
            <a:ext cx="4016700" cy="141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154" name="Shape 154"/>
          <p:cNvGraphicFramePr/>
          <p:nvPr/>
        </p:nvGraphicFramePr>
        <p:xfrm>
          <a:off x="990600" y="1352600"/>
          <a:ext cx="4216250" cy="28758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01800"/>
                <a:gridCol w="2333450"/>
                <a:gridCol w="681000"/>
              </a:tblGrid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Variables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Comparison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Mentoring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 / 2014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.00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PsyCap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 / 2014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.02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Performance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 / 2014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Mentoring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 / 2015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.00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PsyCap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 / 2015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.44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Performance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 / 2015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.01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5" name="Shape 155"/>
          <p:cNvGraphicFramePr/>
          <p:nvPr/>
        </p:nvGraphicFramePr>
        <p:xfrm>
          <a:off x="6077775" y="2167950"/>
          <a:ext cx="2381250" cy="15848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85925"/>
                <a:gridCol w="695325"/>
              </a:tblGrid>
              <a:tr h="314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Variables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Mentoring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.00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PsyCap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Performance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.01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6" name="Shape 156"/>
          <p:cNvCxnSpPr/>
          <p:nvPr/>
        </p:nvCxnSpPr>
        <p:spPr>
          <a:xfrm>
            <a:off x="6085575" y="2536050"/>
            <a:ext cx="2206800" cy="102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7" name="Shape 157"/>
          <p:cNvSpPr/>
          <p:nvPr/>
        </p:nvSpPr>
        <p:spPr>
          <a:xfrm>
            <a:off x="5763624" y="1758825"/>
            <a:ext cx="2752931" cy="2236781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434343"/>
          </a:solidFill>
          <a:ln w="9525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-6025" y="6631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T-test for Intervention Effectiveness</a:t>
            </a:r>
          </a:p>
        </p:txBody>
      </p:sp>
      <p:graphicFrame>
        <p:nvGraphicFramePr>
          <p:cNvPr id="163" name="Shape 163"/>
          <p:cNvGraphicFramePr/>
          <p:nvPr/>
        </p:nvGraphicFramePr>
        <p:xfrm>
          <a:off x="990600" y="1352600"/>
          <a:ext cx="4216250" cy="28758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01800"/>
                <a:gridCol w="2333450"/>
                <a:gridCol w="681000"/>
              </a:tblGrid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Variables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Comparison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i="1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Mentoring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 / 2014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.00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PsyCap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 / 2014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.02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Performance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2013 Post / 2014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Mentoring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 / 2015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.00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PsyCap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 / 2015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.44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Performance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2014 Post / 2015 Pre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.01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34343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4" name="Shape 164"/>
          <p:cNvGraphicFramePr/>
          <p:nvPr/>
        </p:nvGraphicFramePr>
        <p:xfrm>
          <a:off x="6077775" y="2167950"/>
          <a:ext cx="2381250" cy="15848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85925"/>
                <a:gridCol w="695325"/>
              </a:tblGrid>
              <a:tr h="314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Variables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i="1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Mentoring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.00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PsyCap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.04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Performance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.01</a:t>
                      </a:r>
                    </a:p>
                  </a:txBody>
                  <a:tcPr marL="68575" marR="6857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5" name="Shape 165"/>
          <p:cNvCxnSpPr/>
          <p:nvPr/>
        </p:nvCxnSpPr>
        <p:spPr>
          <a:xfrm>
            <a:off x="6085575" y="2536050"/>
            <a:ext cx="2206800" cy="102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6" name="Shape 166"/>
          <p:cNvSpPr/>
          <p:nvPr/>
        </p:nvSpPr>
        <p:spPr>
          <a:xfrm>
            <a:off x="5763624" y="1758825"/>
            <a:ext cx="2752931" cy="2236781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167" name="Shape 167"/>
          <p:cNvCxnSpPr/>
          <p:nvPr/>
        </p:nvCxnSpPr>
        <p:spPr>
          <a:xfrm>
            <a:off x="926750" y="1815675"/>
            <a:ext cx="4016700" cy="141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/>
        </p:nvSpPr>
        <p:spPr>
          <a:xfrm>
            <a:off x="203438" y="2875125"/>
            <a:ext cx="3168555" cy="811177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4" name="Shape 454"/>
          <p:cNvSpPr/>
          <p:nvPr/>
        </p:nvSpPr>
        <p:spPr>
          <a:xfrm>
            <a:off x="2928638" y="900248"/>
            <a:ext cx="2253583" cy="96311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5" name="Shape 455"/>
          <p:cNvSpPr/>
          <p:nvPr/>
        </p:nvSpPr>
        <p:spPr>
          <a:xfrm flipH="1">
            <a:off x="5436609" y="2945693"/>
            <a:ext cx="3329365" cy="740657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456"/>
          <p:cNvGrpSpPr/>
          <p:nvPr/>
        </p:nvGrpSpPr>
        <p:grpSpPr>
          <a:xfrm rot="-2997219">
            <a:off x="1974419" y="2002297"/>
            <a:ext cx="1011220" cy="292505"/>
            <a:chOff x="271125" y="812725"/>
            <a:chExt cx="766525" cy="221725"/>
          </a:xfrm>
        </p:grpSpPr>
        <p:sp>
          <p:nvSpPr>
            <p:cNvPr id="457" name="Shape 457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58" name="Shape 458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3" name="Shape 459"/>
          <p:cNvGrpSpPr/>
          <p:nvPr/>
        </p:nvGrpSpPr>
        <p:grpSpPr>
          <a:xfrm rot="3003324">
            <a:off x="5037365" y="2191449"/>
            <a:ext cx="1011214" cy="292503"/>
            <a:chOff x="271125" y="812725"/>
            <a:chExt cx="766525" cy="221725"/>
          </a:xfrm>
        </p:grpSpPr>
        <p:sp>
          <p:nvSpPr>
            <p:cNvPr id="460" name="Shape 46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61" name="Shape 46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462" name="Shape 462"/>
          <p:cNvSpPr txBox="1"/>
          <p:nvPr/>
        </p:nvSpPr>
        <p:spPr>
          <a:xfrm>
            <a:off x="504000" y="28780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Mentoring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5518200" y="2933700"/>
            <a:ext cx="31686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Performance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3124200" y="9752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PsyCap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130325" y="4644500"/>
            <a:ext cx="7174200" cy="41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(N=115).   χ²=1.729;   df=2;   GFI=.993;   CFI=1.00;   TLI=1.01;   NFI=.997;   RMSEA=.000.</a:t>
            </a:r>
          </a:p>
        </p:txBody>
      </p:sp>
      <p:cxnSp>
        <p:nvCxnSpPr>
          <p:cNvPr id="471" name="Shape 471"/>
          <p:cNvCxnSpPr/>
          <p:nvPr/>
        </p:nvCxnSpPr>
        <p:spPr>
          <a:xfrm rot="10800000" flipH="1">
            <a:off x="3512563" y="3341400"/>
            <a:ext cx="1533000" cy="153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72" name="Shape 472"/>
          <p:cNvSpPr/>
          <p:nvPr/>
        </p:nvSpPr>
        <p:spPr>
          <a:xfrm>
            <a:off x="430817" y="627946"/>
            <a:ext cx="670267" cy="651410"/>
          </a:xfrm>
          <a:custGeom>
            <a:avLst/>
            <a:gdLst/>
            <a:ahLst/>
            <a:cxnLst/>
            <a:rect l="0" t="0" r="0" b="0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/>
        </p:nvSpPr>
        <p:spPr>
          <a:xfrm>
            <a:off x="203438" y="2875125"/>
            <a:ext cx="3168555" cy="811177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4" name="Shape 454"/>
          <p:cNvSpPr/>
          <p:nvPr/>
        </p:nvSpPr>
        <p:spPr>
          <a:xfrm>
            <a:off x="2928638" y="900248"/>
            <a:ext cx="2253583" cy="96311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5" name="Shape 455"/>
          <p:cNvSpPr/>
          <p:nvPr/>
        </p:nvSpPr>
        <p:spPr>
          <a:xfrm flipH="1">
            <a:off x="5436609" y="2945693"/>
            <a:ext cx="3329365" cy="740657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456"/>
          <p:cNvGrpSpPr/>
          <p:nvPr/>
        </p:nvGrpSpPr>
        <p:grpSpPr>
          <a:xfrm rot="-2997219">
            <a:off x="1974419" y="2002297"/>
            <a:ext cx="1011220" cy="292505"/>
            <a:chOff x="271125" y="812725"/>
            <a:chExt cx="766525" cy="221725"/>
          </a:xfrm>
        </p:grpSpPr>
        <p:sp>
          <p:nvSpPr>
            <p:cNvPr id="457" name="Shape 457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58" name="Shape 458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3" name="Shape 459"/>
          <p:cNvGrpSpPr/>
          <p:nvPr/>
        </p:nvGrpSpPr>
        <p:grpSpPr>
          <a:xfrm rot="3003324">
            <a:off x="5037365" y="2191449"/>
            <a:ext cx="1011214" cy="292503"/>
            <a:chOff x="271125" y="812725"/>
            <a:chExt cx="766525" cy="221725"/>
          </a:xfrm>
        </p:grpSpPr>
        <p:sp>
          <p:nvSpPr>
            <p:cNvPr id="460" name="Shape 46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61" name="Shape 46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462" name="Shape 462"/>
          <p:cNvSpPr txBox="1"/>
          <p:nvPr/>
        </p:nvSpPr>
        <p:spPr>
          <a:xfrm>
            <a:off x="504000" y="28780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Mentoring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5518200" y="2933700"/>
            <a:ext cx="31686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Performance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3124200" y="97522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PsyCap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130325" y="4644500"/>
            <a:ext cx="7174200" cy="41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(N=115).   χ²=1.729;   df=2;   GFI=.993;   CFI=1.00;   TLI=1.01;   NFI=.997;   RMSEA=.000.</a:t>
            </a:r>
          </a:p>
        </p:txBody>
      </p:sp>
      <p:cxnSp>
        <p:nvCxnSpPr>
          <p:cNvPr id="471" name="Shape 471"/>
          <p:cNvCxnSpPr/>
          <p:nvPr/>
        </p:nvCxnSpPr>
        <p:spPr>
          <a:xfrm rot="10800000" flipH="1">
            <a:off x="3512563" y="3341400"/>
            <a:ext cx="1533000" cy="153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472" name="Shape 472"/>
          <p:cNvSpPr/>
          <p:nvPr/>
        </p:nvSpPr>
        <p:spPr>
          <a:xfrm>
            <a:off x="430817" y="627946"/>
            <a:ext cx="670267" cy="651410"/>
          </a:xfrm>
          <a:custGeom>
            <a:avLst/>
            <a:gdLst/>
            <a:ahLst/>
            <a:cxnLst/>
            <a:rect l="0" t="0" r="0" b="0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Trickle Effect</a:t>
            </a:r>
          </a:p>
        </p:txBody>
      </p:sp>
      <p:sp>
        <p:nvSpPr>
          <p:cNvPr id="478" name="Shape 478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79" name="Shape 479"/>
          <p:cNvSpPr/>
          <p:nvPr/>
        </p:nvSpPr>
        <p:spPr>
          <a:xfrm>
            <a:off x="4274709" y="485775"/>
            <a:ext cx="492436" cy="398329"/>
          </a:xfrm>
          <a:custGeom>
            <a:avLst/>
            <a:gdLst/>
            <a:ahLst/>
            <a:cxnLst/>
            <a:rect l="0" t="0" r="0" b="0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80" name="Shape 480"/>
          <p:cNvSpPr/>
          <p:nvPr/>
        </p:nvSpPr>
        <p:spPr>
          <a:xfrm>
            <a:off x="979087" y="206550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Mentoring</a:t>
            </a:r>
          </a:p>
        </p:txBody>
      </p:sp>
      <p:sp>
        <p:nvSpPr>
          <p:cNvPr id="481" name="Shape 481"/>
          <p:cNvSpPr/>
          <p:nvPr/>
        </p:nvSpPr>
        <p:spPr>
          <a:xfrm>
            <a:off x="3730200" y="206550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PsyCap</a:t>
            </a:r>
          </a:p>
        </p:txBody>
      </p:sp>
      <p:sp>
        <p:nvSpPr>
          <p:cNvPr id="482" name="Shape 482"/>
          <p:cNvSpPr/>
          <p:nvPr/>
        </p:nvSpPr>
        <p:spPr>
          <a:xfrm>
            <a:off x="6481312" y="2065500"/>
            <a:ext cx="1683600" cy="16836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Performance</a:t>
            </a:r>
          </a:p>
        </p:txBody>
      </p:sp>
      <p:grpSp>
        <p:nvGrpSpPr>
          <p:cNvPr id="2" name="Shape 483"/>
          <p:cNvGrpSpPr/>
          <p:nvPr/>
        </p:nvGrpSpPr>
        <p:grpSpPr>
          <a:xfrm>
            <a:off x="2374558" y="2764373"/>
            <a:ext cx="1683635" cy="232966"/>
            <a:chOff x="2266178" y="2764474"/>
            <a:chExt cx="1792245" cy="232966"/>
          </a:xfrm>
        </p:grpSpPr>
        <p:sp>
          <p:nvSpPr>
            <p:cNvPr id="484" name="Shape 484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85" name="Shape 485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3" name="Shape 486"/>
          <p:cNvGrpSpPr/>
          <p:nvPr/>
        </p:nvGrpSpPr>
        <p:grpSpPr>
          <a:xfrm>
            <a:off x="4937203" y="2790812"/>
            <a:ext cx="1792245" cy="232966"/>
            <a:chOff x="2266178" y="2764474"/>
            <a:chExt cx="1792245" cy="232966"/>
          </a:xfrm>
        </p:grpSpPr>
        <p:sp>
          <p:nvSpPr>
            <p:cNvPr id="487" name="Shape 487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88" name="Shape 488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85750"/>
            <a:ext cx="73152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Workplace attitude </a:t>
            </a:r>
            <a:r>
              <a:rPr lang="en" sz="12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(Avery, Luthans, &amp; Youssef, 2010) </a:t>
            </a:r>
          </a:p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Job Satisfaction </a:t>
            </a:r>
            <a:r>
              <a:rPr lang="en" sz="12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(Fu, Sun, Wang, Yang, &amp; Wang, 2013) </a:t>
            </a:r>
          </a:p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Commitment &amp; Well Being </a:t>
            </a:r>
            <a:r>
              <a:rPr lang="en" sz="12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(Avey et al., 2011) </a:t>
            </a:r>
          </a:p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r>
              <a:rPr lang="en" sz="28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Citizenship Behaviors </a:t>
            </a:r>
            <a:r>
              <a:rPr lang="en" sz="12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(Avey et al, 2011) </a:t>
            </a:r>
          </a:p>
          <a:p>
            <a:pPr marL="457200" lvl="0" indent="-34290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Walter Turncoat"/>
              <a:buChar char="●"/>
            </a:pPr>
            <a:endParaRPr lang="en" sz="28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8" name="Shape 223"/>
          <p:cNvSpPr/>
          <p:nvPr/>
        </p:nvSpPr>
        <p:spPr>
          <a:xfrm>
            <a:off x="5715000" y="3333750"/>
            <a:ext cx="2671088" cy="1477445"/>
          </a:xfrm>
          <a:custGeom>
            <a:avLst/>
            <a:gdLst/>
            <a:ahLst/>
            <a:cxnLst/>
            <a:rect l="0" t="0" r="0" b="0"/>
            <a:pathLst>
              <a:path w="18177" h="13384" extrusionOk="0">
                <a:moveTo>
                  <a:pt x="10877" y="4039"/>
                </a:moveTo>
                <a:lnTo>
                  <a:pt x="10755" y="4064"/>
                </a:lnTo>
                <a:lnTo>
                  <a:pt x="10707" y="4088"/>
                </a:lnTo>
                <a:lnTo>
                  <a:pt x="10634" y="4112"/>
                </a:lnTo>
                <a:lnTo>
                  <a:pt x="10609" y="4185"/>
                </a:lnTo>
                <a:lnTo>
                  <a:pt x="10561" y="4258"/>
                </a:lnTo>
                <a:lnTo>
                  <a:pt x="10536" y="4331"/>
                </a:lnTo>
                <a:lnTo>
                  <a:pt x="10536" y="4429"/>
                </a:lnTo>
                <a:lnTo>
                  <a:pt x="10561" y="4575"/>
                </a:lnTo>
                <a:lnTo>
                  <a:pt x="10585" y="4623"/>
                </a:lnTo>
                <a:lnTo>
                  <a:pt x="10634" y="4696"/>
                </a:lnTo>
                <a:lnTo>
                  <a:pt x="10707" y="4745"/>
                </a:lnTo>
                <a:lnTo>
                  <a:pt x="10780" y="4769"/>
                </a:lnTo>
                <a:lnTo>
                  <a:pt x="10828" y="4794"/>
                </a:lnTo>
                <a:lnTo>
                  <a:pt x="10999" y="4794"/>
                </a:lnTo>
                <a:lnTo>
                  <a:pt x="11047" y="4769"/>
                </a:lnTo>
                <a:lnTo>
                  <a:pt x="11169" y="4696"/>
                </a:lnTo>
                <a:lnTo>
                  <a:pt x="11266" y="4575"/>
                </a:lnTo>
                <a:lnTo>
                  <a:pt x="11291" y="4502"/>
                </a:lnTo>
                <a:lnTo>
                  <a:pt x="11291" y="4429"/>
                </a:lnTo>
                <a:lnTo>
                  <a:pt x="11291" y="4356"/>
                </a:lnTo>
                <a:lnTo>
                  <a:pt x="11266" y="4283"/>
                </a:lnTo>
                <a:lnTo>
                  <a:pt x="11169" y="4161"/>
                </a:lnTo>
                <a:lnTo>
                  <a:pt x="11120" y="4088"/>
                </a:lnTo>
                <a:lnTo>
                  <a:pt x="11047" y="4064"/>
                </a:lnTo>
                <a:lnTo>
                  <a:pt x="10950" y="4039"/>
                </a:lnTo>
                <a:close/>
                <a:moveTo>
                  <a:pt x="12361" y="3942"/>
                </a:moveTo>
                <a:lnTo>
                  <a:pt x="12288" y="3966"/>
                </a:lnTo>
                <a:lnTo>
                  <a:pt x="12215" y="4015"/>
                </a:lnTo>
                <a:lnTo>
                  <a:pt x="12142" y="4064"/>
                </a:lnTo>
                <a:lnTo>
                  <a:pt x="12093" y="4137"/>
                </a:lnTo>
                <a:lnTo>
                  <a:pt x="12045" y="4210"/>
                </a:lnTo>
                <a:lnTo>
                  <a:pt x="12020" y="4307"/>
                </a:lnTo>
                <a:lnTo>
                  <a:pt x="11996" y="4380"/>
                </a:lnTo>
                <a:lnTo>
                  <a:pt x="12020" y="4477"/>
                </a:lnTo>
                <a:lnTo>
                  <a:pt x="12045" y="4550"/>
                </a:lnTo>
                <a:lnTo>
                  <a:pt x="12093" y="4623"/>
                </a:lnTo>
                <a:lnTo>
                  <a:pt x="12142" y="4696"/>
                </a:lnTo>
                <a:lnTo>
                  <a:pt x="12215" y="4745"/>
                </a:lnTo>
                <a:lnTo>
                  <a:pt x="12288" y="4794"/>
                </a:lnTo>
                <a:lnTo>
                  <a:pt x="12361" y="4818"/>
                </a:lnTo>
                <a:lnTo>
                  <a:pt x="12531" y="4818"/>
                </a:lnTo>
                <a:lnTo>
                  <a:pt x="12629" y="4794"/>
                </a:lnTo>
                <a:lnTo>
                  <a:pt x="12702" y="4745"/>
                </a:lnTo>
                <a:lnTo>
                  <a:pt x="12750" y="4696"/>
                </a:lnTo>
                <a:lnTo>
                  <a:pt x="12823" y="4623"/>
                </a:lnTo>
                <a:lnTo>
                  <a:pt x="12848" y="4550"/>
                </a:lnTo>
                <a:lnTo>
                  <a:pt x="12872" y="4477"/>
                </a:lnTo>
                <a:lnTo>
                  <a:pt x="12896" y="4380"/>
                </a:lnTo>
                <a:lnTo>
                  <a:pt x="12872" y="4307"/>
                </a:lnTo>
                <a:lnTo>
                  <a:pt x="12848" y="4210"/>
                </a:lnTo>
                <a:lnTo>
                  <a:pt x="12823" y="4137"/>
                </a:lnTo>
                <a:lnTo>
                  <a:pt x="12750" y="4064"/>
                </a:lnTo>
                <a:lnTo>
                  <a:pt x="12702" y="4015"/>
                </a:lnTo>
                <a:lnTo>
                  <a:pt x="12629" y="3966"/>
                </a:lnTo>
                <a:lnTo>
                  <a:pt x="12531" y="3942"/>
                </a:lnTo>
                <a:close/>
                <a:moveTo>
                  <a:pt x="11534" y="5013"/>
                </a:moveTo>
                <a:lnTo>
                  <a:pt x="11412" y="5061"/>
                </a:lnTo>
                <a:lnTo>
                  <a:pt x="11315" y="5110"/>
                </a:lnTo>
                <a:lnTo>
                  <a:pt x="11242" y="5232"/>
                </a:lnTo>
                <a:lnTo>
                  <a:pt x="11218" y="5353"/>
                </a:lnTo>
                <a:lnTo>
                  <a:pt x="11242" y="5475"/>
                </a:lnTo>
                <a:lnTo>
                  <a:pt x="11315" y="5572"/>
                </a:lnTo>
                <a:lnTo>
                  <a:pt x="11412" y="5645"/>
                </a:lnTo>
                <a:lnTo>
                  <a:pt x="11534" y="5670"/>
                </a:lnTo>
                <a:lnTo>
                  <a:pt x="11655" y="5645"/>
                </a:lnTo>
                <a:lnTo>
                  <a:pt x="11753" y="5572"/>
                </a:lnTo>
                <a:lnTo>
                  <a:pt x="11826" y="5475"/>
                </a:lnTo>
                <a:lnTo>
                  <a:pt x="11850" y="5353"/>
                </a:lnTo>
                <a:lnTo>
                  <a:pt x="11826" y="5232"/>
                </a:lnTo>
                <a:lnTo>
                  <a:pt x="11753" y="5110"/>
                </a:lnTo>
                <a:lnTo>
                  <a:pt x="11655" y="5061"/>
                </a:lnTo>
                <a:lnTo>
                  <a:pt x="11534" y="5013"/>
                </a:lnTo>
                <a:close/>
                <a:moveTo>
                  <a:pt x="12312" y="5889"/>
                </a:moveTo>
                <a:lnTo>
                  <a:pt x="12239" y="5913"/>
                </a:lnTo>
                <a:lnTo>
                  <a:pt x="12166" y="5937"/>
                </a:lnTo>
                <a:lnTo>
                  <a:pt x="12093" y="5986"/>
                </a:lnTo>
                <a:lnTo>
                  <a:pt x="12045" y="6059"/>
                </a:lnTo>
                <a:lnTo>
                  <a:pt x="12020" y="6132"/>
                </a:lnTo>
                <a:lnTo>
                  <a:pt x="11996" y="6205"/>
                </a:lnTo>
                <a:lnTo>
                  <a:pt x="11996" y="6278"/>
                </a:lnTo>
                <a:lnTo>
                  <a:pt x="11996" y="6351"/>
                </a:lnTo>
                <a:lnTo>
                  <a:pt x="12020" y="6424"/>
                </a:lnTo>
                <a:lnTo>
                  <a:pt x="12045" y="6497"/>
                </a:lnTo>
                <a:lnTo>
                  <a:pt x="12093" y="6570"/>
                </a:lnTo>
                <a:lnTo>
                  <a:pt x="12166" y="6619"/>
                </a:lnTo>
                <a:lnTo>
                  <a:pt x="12239" y="6643"/>
                </a:lnTo>
                <a:lnTo>
                  <a:pt x="12312" y="6667"/>
                </a:lnTo>
                <a:lnTo>
                  <a:pt x="12458" y="6667"/>
                </a:lnTo>
                <a:lnTo>
                  <a:pt x="12531" y="6643"/>
                </a:lnTo>
                <a:lnTo>
                  <a:pt x="12604" y="6619"/>
                </a:lnTo>
                <a:lnTo>
                  <a:pt x="12677" y="6570"/>
                </a:lnTo>
                <a:lnTo>
                  <a:pt x="12726" y="6497"/>
                </a:lnTo>
                <a:lnTo>
                  <a:pt x="12750" y="6424"/>
                </a:lnTo>
                <a:lnTo>
                  <a:pt x="12775" y="6351"/>
                </a:lnTo>
                <a:lnTo>
                  <a:pt x="12799" y="6278"/>
                </a:lnTo>
                <a:lnTo>
                  <a:pt x="12775" y="6205"/>
                </a:lnTo>
                <a:lnTo>
                  <a:pt x="12750" y="6132"/>
                </a:lnTo>
                <a:lnTo>
                  <a:pt x="12726" y="6059"/>
                </a:lnTo>
                <a:lnTo>
                  <a:pt x="12677" y="5986"/>
                </a:lnTo>
                <a:lnTo>
                  <a:pt x="12604" y="5937"/>
                </a:lnTo>
                <a:lnTo>
                  <a:pt x="12531" y="5913"/>
                </a:lnTo>
                <a:lnTo>
                  <a:pt x="12458" y="5889"/>
                </a:lnTo>
                <a:close/>
                <a:moveTo>
                  <a:pt x="10950" y="5889"/>
                </a:moveTo>
                <a:lnTo>
                  <a:pt x="10853" y="5913"/>
                </a:lnTo>
                <a:lnTo>
                  <a:pt x="10780" y="5937"/>
                </a:lnTo>
                <a:lnTo>
                  <a:pt x="10707" y="5986"/>
                </a:lnTo>
                <a:lnTo>
                  <a:pt x="10634" y="6035"/>
                </a:lnTo>
                <a:lnTo>
                  <a:pt x="10585" y="6108"/>
                </a:lnTo>
                <a:lnTo>
                  <a:pt x="10536" y="6181"/>
                </a:lnTo>
                <a:lnTo>
                  <a:pt x="10512" y="6254"/>
                </a:lnTo>
                <a:lnTo>
                  <a:pt x="10488" y="6351"/>
                </a:lnTo>
                <a:lnTo>
                  <a:pt x="10512" y="6424"/>
                </a:lnTo>
                <a:lnTo>
                  <a:pt x="10536" y="6521"/>
                </a:lnTo>
                <a:lnTo>
                  <a:pt x="10585" y="6594"/>
                </a:lnTo>
                <a:lnTo>
                  <a:pt x="10634" y="6643"/>
                </a:lnTo>
                <a:lnTo>
                  <a:pt x="10707" y="6716"/>
                </a:lnTo>
                <a:lnTo>
                  <a:pt x="10780" y="6740"/>
                </a:lnTo>
                <a:lnTo>
                  <a:pt x="10853" y="6765"/>
                </a:lnTo>
                <a:lnTo>
                  <a:pt x="10950" y="6789"/>
                </a:lnTo>
                <a:lnTo>
                  <a:pt x="11023" y="6765"/>
                </a:lnTo>
                <a:lnTo>
                  <a:pt x="11120" y="6740"/>
                </a:lnTo>
                <a:lnTo>
                  <a:pt x="11193" y="6716"/>
                </a:lnTo>
                <a:lnTo>
                  <a:pt x="11242" y="6643"/>
                </a:lnTo>
                <a:lnTo>
                  <a:pt x="11315" y="6594"/>
                </a:lnTo>
                <a:lnTo>
                  <a:pt x="11339" y="6521"/>
                </a:lnTo>
                <a:lnTo>
                  <a:pt x="11364" y="6424"/>
                </a:lnTo>
                <a:lnTo>
                  <a:pt x="11388" y="6351"/>
                </a:lnTo>
                <a:lnTo>
                  <a:pt x="11364" y="6254"/>
                </a:lnTo>
                <a:lnTo>
                  <a:pt x="11339" y="6181"/>
                </a:lnTo>
                <a:lnTo>
                  <a:pt x="11315" y="6108"/>
                </a:lnTo>
                <a:lnTo>
                  <a:pt x="11242" y="6035"/>
                </a:lnTo>
                <a:lnTo>
                  <a:pt x="11193" y="5986"/>
                </a:lnTo>
                <a:lnTo>
                  <a:pt x="11120" y="5937"/>
                </a:lnTo>
                <a:lnTo>
                  <a:pt x="11023" y="5913"/>
                </a:lnTo>
                <a:lnTo>
                  <a:pt x="10950" y="5889"/>
                </a:lnTo>
                <a:close/>
                <a:moveTo>
                  <a:pt x="2799" y="6351"/>
                </a:moveTo>
                <a:lnTo>
                  <a:pt x="2628" y="6546"/>
                </a:lnTo>
                <a:lnTo>
                  <a:pt x="2507" y="6692"/>
                </a:lnTo>
                <a:lnTo>
                  <a:pt x="2166" y="7057"/>
                </a:lnTo>
                <a:lnTo>
                  <a:pt x="2117" y="6740"/>
                </a:lnTo>
                <a:lnTo>
                  <a:pt x="2093" y="6570"/>
                </a:lnTo>
                <a:lnTo>
                  <a:pt x="2044" y="6424"/>
                </a:lnTo>
                <a:lnTo>
                  <a:pt x="2799" y="6351"/>
                </a:lnTo>
                <a:close/>
                <a:moveTo>
                  <a:pt x="11558" y="6813"/>
                </a:moveTo>
                <a:lnTo>
                  <a:pt x="11461" y="6838"/>
                </a:lnTo>
                <a:lnTo>
                  <a:pt x="11388" y="6862"/>
                </a:lnTo>
                <a:lnTo>
                  <a:pt x="11315" y="6911"/>
                </a:lnTo>
                <a:lnTo>
                  <a:pt x="11242" y="6959"/>
                </a:lnTo>
                <a:lnTo>
                  <a:pt x="11169" y="7032"/>
                </a:lnTo>
                <a:lnTo>
                  <a:pt x="11145" y="7105"/>
                </a:lnTo>
                <a:lnTo>
                  <a:pt x="11120" y="7203"/>
                </a:lnTo>
                <a:lnTo>
                  <a:pt x="11096" y="7276"/>
                </a:lnTo>
                <a:lnTo>
                  <a:pt x="11120" y="7373"/>
                </a:lnTo>
                <a:lnTo>
                  <a:pt x="11145" y="7470"/>
                </a:lnTo>
                <a:lnTo>
                  <a:pt x="11169" y="7543"/>
                </a:lnTo>
                <a:lnTo>
                  <a:pt x="11242" y="7616"/>
                </a:lnTo>
                <a:lnTo>
                  <a:pt x="11315" y="7665"/>
                </a:lnTo>
                <a:lnTo>
                  <a:pt x="11388" y="7714"/>
                </a:lnTo>
                <a:lnTo>
                  <a:pt x="11461" y="7738"/>
                </a:lnTo>
                <a:lnTo>
                  <a:pt x="11655" y="7738"/>
                </a:lnTo>
                <a:lnTo>
                  <a:pt x="11728" y="7714"/>
                </a:lnTo>
                <a:lnTo>
                  <a:pt x="11801" y="7665"/>
                </a:lnTo>
                <a:lnTo>
                  <a:pt x="11874" y="7616"/>
                </a:lnTo>
                <a:lnTo>
                  <a:pt x="11947" y="7543"/>
                </a:lnTo>
                <a:lnTo>
                  <a:pt x="11972" y="7470"/>
                </a:lnTo>
                <a:lnTo>
                  <a:pt x="11996" y="7373"/>
                </a:lnTo>
                <a:lnTo>
                  <a:pt x="12020" y="7276"/>
                </a:lnTo>
                <a:lnTo>
                  <a:pt x="11996" y="7203"/>
                </a:lnTo>
                <a:lnTo>
                  <a:pt x="11972" y="7105"/>
                </a:lnTo>
                <a:lnTo>
                  <a:pt x="11947" y="7032"/>
                </a:lnTo>
                <a:lnTo>
                  <a:pt x="11874" y="6959"/>
                </a:lnTo>
                <a:lnTo>
                  <a:pt x="11801" y="6911"/>
                </a:lnTo>
                <a:lnTo>
                  <a:pt x="11728" y="6862"/>
                </a:lnTo>
                <a:lnTo>
                  <a:pt x="11655" y="6838"/>
                </a:lnTo>
                <a:lnTo>
                  <a:pt x="11558" y="6813"/>
                </a:lnTo>
                <a:close/>
                <a:moveTo>
                  <a:pt x="3918" y="6327"/>
                </a:moveTo>
                <a:lnTo>
                  <a:pt x="3845" y="6375"/>
                </a:lnTo>
                <a:lnTo>
                  <a:pt x="3553" y="6667"/>
                </a:lnTo>
                <a:lnTo>
                  <a:pt x="3285" y="6959"/>
                </a:lnTo>
                <a:lnTo>
                  <a:pt x="2726" y="7592"/>
                </a:lnTo>
                <a:lnTo>
                  <a:pt x="2434" y="7908"/>
                </a:lnTo>
                <a:lnTo>
                  <a:pt x="2263" y="8103"/>
                </a:lnTo>
                <a:lnTo>
                  <a:pt x="2117" y="8298"/>
                </a:lnTo>
                <a:lnTo>
                  <a:pt x="2166" y="7543"/>
                </a:lnTo>
                <a:lnTo>
                  <a:pt x="2239" y="7519"/>
                </a:lnTo>
                <a:lnTo>
                  <a:pt x="2312" y="7470"/>
                </a:lnTo>
                <a:lnTo>
                  <a:pt x="2482" y="7349"/>
                </a:lnTo>
                <a:lnTo>
                  <a:pt x="2726" y="7081"/>
                </a:lnTo>
                <a:lnTo>
                  <a:pt x="3066" y="6716"/>
                </a:lnTo>
                <a:lnTo>
                  <a:pt x="3212" y="6594"/>
                </a:lnTo>
                <a:lnTo>
                  <a:pt x="3310" y="6448"/>
                </a:lnTo>
                <a:lnTo>
                  <a:pt x="3358" y="6400"/>
                </a:lnTo>
                <a:lnTo>
                  <a:pt x="3358" y="6327"/>
                </a:lnTo>
                <a:close/>
                <a:moveTo>
                  <a:pt x="12312" y="7860"/>
                </a:moveTo>
                <a:lnTo>
                  <a:pt x="12239" y="7884"/>
                </a:lnTo>
                <a:lnTo>
                  <a:pt x="12166" y="7908"/>
                </a:lnTo>
                <a:lnTo>
                  <a:pt x="12093" y="7957"/>
                </a:lnTo>
                <a:lnTo>
                  <a:pt x="12045" y="8006"/>
                </a:lnTo>
                <a:lnTo>
                  <a:pt x="11996" y="8079"/>
                </a:lnTo>
                <a:lnTo>
                  <a:pt x="11972" y="8152"/>
                </a:lnTo>
                <a:lnTo>
                  <a:pt x="11947" y="8273"/>
                </a:lnTo>
                <a:lnTo>
                  <a:pt x="11972" y="8395"/>
                </a:lnTo>
                <a:lnTo>
                  <a:pt x="12045" y="8517"/>
                </a:lnTo>
                <a:lnTo>
                  <a:pt x="12142" y="8590"/>
                </a:lnTo>
                <a:lnTo>
                  <a:pt x="12215" y="8638"/>
                </a:lnTo>
                <a:lnTo>
                  <a:pt x="12458" y="8638"/>
                </a:lnTo>
                <a:lnTo>
                  <a:pt x="12556" y="8590"/>
                </a:lnTo>
                <a:lnTo>
                  <a:pt x="12629" y="8541"/>
                </a:lnTo>
                <a:lnTo>
                  <a:pt x="12653" y="8517"/>
                </a:lnTo>
                <a:lnTo>
                  <a:pt x="12726" y="8444"/>
                </a:lnTo>
                <a:lnTo>
                  <a:pt x="12750" y="8346"/>
                </a:lnTo>
                <a:lnTo>
                  <a:pt x="12775" y="8225"/>
                </a:lnTo>
                <a:lnTo>
                  <a:pt x="12726" y="8103"/>
                </a:lnTo>
                <a:lnTo>
                  <a:pt x="12653" y="7981"/>
                </a:lnTo>
                <a:lnTo>
                  <a:pt x="12556" y="7908"/>
                </a:lnTo>
                <a:lnTo>
                  <a:pt x="12483" y="7860"/>
                </a:lnTo>
                <a:close/>
                <a:moveTo>
                  <a:pt x="10974" y="7981"/>
                </a:moveTo>
                <a:lnTo>
                  <a:pt x="10877" y="8006"/>
                </a:lnTo>
                <a:lnTo>
                  <a:pt x="10804" y="8030"/>
                </a:lnTo>
                <a:lnTo>
                  <a:pt x="10682" y="8127"/>
                </a:lnTo>
                <a:lnTo>
                  <a:pt x="10609" y="8225"/>
                </a:lnTo>
                <a:lnTo>
                  <a:pt x="10561" y="8346"/>
                </a:lnTo>
                <a:lnTo>
                  <a:pt x="10585" y="8492"/>
                </a:lnTo>
                <a:lnTo>
                  <a:pt x="10609" y="8590"/>
                </a:lnTo>
                <a:lnTo>
                  <a:pt x="10682" y="8663"/>
                </a:lnTo>
                <a:lnTo>
                  <a:pt x="10755" y="8711"/>
                </a:lnTo>
                <a:lnTo>
                  <a:pt x="10853" y="8736"/>
                </a:lnTo>
                <a:lnTo>
                  <a:pt x="10853" y="8760"/>
                </a:lnTo>
                <a:lnTo>
                  <a:pt x="10999" y="8760"/>
                </a:lnTo>
                <a:lnTo>
                  <a:pt x="11145" y="8736"/>
                </a:lnTo>
                <a:lnTo>
                  <a:pt x="11218" y="8711"/>
                </a:lnTo>
                <a:lnTo>
                  <a:pt x="11266" y="8638"/>
                </a:lnTo>
                <a:lnTo>
                  <a:pt x="11339" y="8565"/>
                </a:lnTo>
                <a:lnTo>
                  <a:pt x="11364" y="8468"/>
                </a:lnTo>
                <a:lnTo>
                  <a:pt x="11388" y="8371"/>
                </a:lnTo>
                <a:lnTo>
                  <a:pt x="11364" y="8273"/>
                </a:lnTo>
                <a:lnTo>
                  <a:pt x="11339" y="8176"/>
                </a:lnTo>
                <a:lnTo>
                  <a:pt x="11291" y="8127"/>
                </a:lnTo>
                <a:lnTo>
                  <a:pt x="11218" y="8054"/>
                </a:lnTo>
                <a:lnTo>
                  <a:pt x="11145" y="8006"/>
                </a:lnTo>
                <a:lnTo>
                  <a:pt x="11047" y="7981"/>
                </a:lnTo>
                <a:close/>
                <a:moveTo>
                  <a:pt x="11704" y="8882"/>
                </a:moveTo>
                <a:lnTo>
                  <a:pt x="11631" y="8906"/>
                </a:lnTo>
                <a:lnTo>
                  <a:pt x="11558" y="8930"/>
                </a:lnTo>
                <a:lnTo>
                  <a:pt x="11485" y="8955"/>
                </a:lnTo>
                <a:lnTo>
                  <a:pt x="11437" y="9003"/>
                </a:lnTo>
                <a:lnTo>
                  <a:pt x="11364" y="9101"/>
                </a:lnTo>
                <a:lnTo>
                  <a:pt x="11339" y="9198"/>
                </a:lnTo>
                <a:lnTo>
                  <a:pt x="11315" y="9295"/>
                </a:lnTo>
                <a:lnTo>
                  <a:pt x="11315" y="9393"/>
                </a:lnTo>
                <a:lnTo>
                  <a:pt x="11364" y="9490"/>
                </a:lnTo>
                <a:lnTo>
                  <a:pt x="11437" y="9587"/>
                </a:lnTo>
                <a:lnTo>
                  <a:pt x="11510" y="9636"/>
                </a:lnTo>
                <a:lnTo>
                  <a:pt x="11607" y="9685"/>
                </a:lnTo>
                <a:lnTo>
                  <a:pt x="11850" y="9685"/>
                </a:lnTo>
                <a:lnTo>
                  <a:pt x="11899" y="9636"/>
                </a:lnTo>
                <a:lnTo>
                  <a:pt x="11996" y="9587"/>
                </a:lnTo>
                <a:lnTo>
                  <a:pt x="12045" y="9514"/>
                </a:lnTo>
                <a:lnTo>
                  <a:pt x="12093" y="9393"/>
                </a:lnTo>
                <a:lnTo>
                  <a:pt x="12093" y="9295"/>
                </a:lnTo>
                <a:lnTo>
                  <a:pt x="12093" y="9222"/>
                </a:lnTo>
                <a:lnTo>
                  <a:pt x="12069" y="9125"/>
                </a:lnTo>
                <a:lnTo>
                  <a:pt x="11996" y="9003"/>
                </a:lnTo>
                <a:lnTo>
                  <a:pt x="11923" y="8955"/>
                </a:lnTo>
                <a:lnTo>
                  <a:pt x="11850" y="8930"/>
                </a:lnTo>
                <a:lnTo>
                  <a:pt x="11777" y="8906"/>
                </a:lnTo>
                <a:lnTo>
                  <a:pt x="11704" y="8882"/>
                </a:lnTo>
                <a:close/>
                <a:moveTo>
                  <a:pt x="4112" y="6327"/>
                </a:moveTo>
                <a:lnTo>
                  <a:pt x="4745" y="6375"/>
                </a:lnTo>
                <a:lnTo>
                  <a:pt x="4721" y="6619"/>
                </a:lnTo>
                <a:lnTo>
                  <a:pt x="4721" y="6886"/>
                </a:lnTo>
                <a:lnTo>
                  <a:pt x="4648" y="6886"/>
                </a:lnTo>
                <a:lnTo>
                  <a:pt x="4477" y="6959"/>
                </a:lnTo>
                <a:lnTo>
                  <a:pt x="4380" y="7081"/>
                </a:lnTo>
                <a:lnTo>
                  <a:pt x="4161" y="7349"/>
                </a:lnTo>
                <a:lnTo>
                  <a:pt x="3431" y="8249"/>
                </a:lnTo>
                <a:lnTo>
                  <a:pt x="3091" y="8590"/>
                </a:lnTo>
                <a:lnTo>
                  <a:pt x="2750" y="8955"/>
                </a:lnTo>
                <a:lnTo>
                  <a:pt x="2409" y="9344"/>
                </a:lnTo>
                <a:lnTo>
                  <a:pt x="2239" y="9539"/>
                </a:lnTo>
                <a:lnTo>
                  <a:pt x="2117" y="9733"/>
                </a:lnTo>
                <a:lnTo>
                  <a:pt x="2117" y="8736"/>
                </a:lnTo>
                <a:lnTo>
                  <a:pt x="2239" y="8687"/>
                </a:lnTo>
                <a:lnTo>
                  <a:pt x="2385" y="8614"/>
                </a:lnTo>
                <a:lnTo>
                  <a:pt x="2507" y="8517"/>
                </a:lnTo>
                <a:lnTo>
                  <a:pt x="2628" y="8371"/>
                </a:lnTo>
                <a:lnTo>
                  <a:pt x="2823" y="8127"/>
                </a:lnTo>
                <a:lnTo>
                  <a:pt x="3018" y="7884"/>
                </a:lnTo>
                <a:lnTo>
                  <a:pt x="3577" y="7276"/>
                </a:lnTo>
                <a:lnTo>
                  <a:pt x="3869" y="6959"/>
                </a:lnTo>
                <a:lnTo>
                  <a:pt x="4161" y="6667"/>
                </a:lnTo>
                <a:lnTo>
                  <a:pt x="4210" y="6619"/>
                </a:lnTo>
                <a:lnTo>
                  <a:pt x="4234" y="6570"/>
                </a:lnTo>
                <a:lnTo>
                  <a:pt x="4234" y="6521"/>
                </a:lnTo>
                <a:lnTo>
                  <a:pt x="4210" y="6448"/>
                </a:lnTo>
                <a:lnTo>
                  <a:pt x="4185" y="6375"/>
                </a:lnTo>
                <a:lnTo>
                  <a:pt x="4112" y="6327"/>
                </a:lnTo>
                <a:close/>
                <a:moveTo>
                  <a:pt x="12239" y="9709"/>
                </a:moveTo>
                <a:lnTo>
                  <a:pt x="12166" y="9733"/>
                </a:lnTo>
                <a:lnTo>
                  <a:pt x="12093" y="9782"/>
                </a:lnTo>
                <a:lnTo>
                  <a:pt x="12020" y="9831"/>
                </a:lnTo>
                <a:lnTo>
                  <a:pt x="11972" y="9879"/>
                </a:lnTo>
                <a:lnTo>
                  <a:pt x="11947" y="9952"/>
                </a:lnTo>
                <a:lnTo>
                  <a:pt x="11923" y="10025"/>
                </a:lnTo>
                <a:lnTo>
                  <a:pt x="11923" y="10098"/>
                </a:lnTo>
                <a:lnTo>
                  <a:pt x="11923" y="10196"/>
                </a:lnTo>
                <a:lnTo>
                  <a:pt x="11947" y="10269"/>
                </a:lnTo>
                <a:lnTo>
                  <a:pt x="11972" y="10342"/>
                </a:lnTo>
                <a:lnTo>
                  <a:pt x="12020" y="10390"/>
                </a:lnTo>
                <a:lnTo>
                  <a:pt x="12093" y="10439"/>
                </a:lnTo>
                <a:lnTo>
                  <a:pt x="12166" y="10488"/>
                </a:lnTo>
                <a:lnTo>
                  <a:pt x="12239" y="10512"/>
                </a:lnTo>
                <a:lnTo>
                  <a:pt x="12385" y="10512"/>
                </a:lnTo>
                <a:lnTo>
                  <a:pt x="12483" y="10488"/>
                </a:lnTo>
                <a:lnTo>
                  <a:pt x="12531" y="10439"/>
                </a:lnTo>
                <a:lnTo>
                  <a:pt x="12604" y="10390"/>
                </a:lnTo>
                <a:lnTo>
                  <a:pt x="12653" y="10342"/>
                </a:lnTo>
                <a:lnTo>
                  <a:pt x="12677" y="10269"/>
                </a:lnTo>
                <a:lnTo>
                  <a:pt x="12702" y="10196"/>
                </a:lnTo>
                <a:lnTo>
                  <a:pt x="12726" y="10098"/>
                </a:lnTo>
                <a:lnTo>
                  <a:pt x="12702" y="10025"/>
                </a:lnTo>
                <a:lnTo>
                  <a:pt x="12677" y="9952"/>
                </a:lnTo>
                <a:lnTo>
                  <a:pt x="12653" y="9879"/>
                </a:lnTo>
                <a:lnTo>
                  <a:pt x="12604" y="9831"/>
                </a:lnTo>
                <a:lnTo>
                  <a:pt x="12531" y="9782"/>
                </a:lnTo>
                <a:lnTo>
                  <a:pt x="12483" y="9733"/>
                </a:lnTo>
                <a:lnTo>
                  <a:pt x="12385" y="9709"/>
                </a:lnTo>
                <a:close/>
                <a:moveTo>
                  <a:pt x="10950" y="9831"/>
                </a:moveTo>
                <a:lnTo>
                  <a:pt x="10853" y="9855"/>
                </a:lnTo>
                <a:lnTo>
                  <a:pt x="10755" y="9879"/>
                </a:lnTo>
                <a:lnTo>
                  <a:pt x="10658" y="9952"/>
                </a:lnTo>
                <a:lnTo>
                  <a:pt x="10609" y="10025"/>
                </a:lnTo>
                <a:lnTo>
                  <a:pt x="10561" y="10123"/>
                </a:lnTo>
                <a:lnTo>
                  <a:pt x="10561" y="10220"/>
                </a:lnTo>
                <a:lnTo>
                  <a:pt x="10561" y="10342"/>
                </a:lnTo>
                <a:lnTo>
                  <a:pt x="10585" y="10415"/>
                </a:lnTo>
                <a:lnTo>
                  <a:pt x="10634" y="10463"/>
                </a:lnTo>
                <a:lnTo>
                  <a:pt x="10755" y="10560"/>
                </a:lnTo>
                <a:lnTo>
                  <a:pt x="10828" y="10609"/>
                </a:lnTo>
                <a:lnTo>
                  <a:pt x="10950" y="10633"/>
                </a:lnTo>
                <a:lnTo>
                  <a:pt x="11047" y="10609"/>
                </a:lnTo>
                <a:lnTo>
                  <a:pt x="11145" y="10560"/>
                </a:lnTo>
                <a:lnTo>
                  <a:pt x="11266" y="10463"/>
                </a:lnTo>
                <a:lnTo>
                  <a:pt x="11291" y="10415"/>
                </a:lnTo>
                <a:lnTo>
                  <a:pt x="11315" y="10342"/>
                </a:lnTo>
                <a:lnTo>
                  <a:pt x="11339" y="10220"/>
                </a:lnTo>
                <a:lnTo>
                  <a:pt x="11315" y="10123"/>
                </a:lnTo>
                <a:lnTo>
                  <a:pt x="11291" y="10025"/>
                </a:lnTo>
                <a:lnTo>
                  <a:pt x="11218" y="9952"/>
                </a:lnTo>
                <a:lnTo>
                  <a:pt x="11145" y="9879"/>
                </a:lnTo>
                <a:lnTo>
                  <a:pt x="11047" y="9855"/>
                </a:lnTo>
                <a:lnTo>
                  <a:pt x="10950" y="9831"/>
                </a:lnTo>
                <a:close/>
                <a:moveTo>
                  <a:pt x="4696" y="7373"/>
                </a:moveTo>
                <a:lnTo>
                  <a:pt x="4672" y="8079"/>
                </a:lnTo>
                <a:lnTo>
                  <a:pt x="4575" y="8127"/>
                </a:lnTo>
                <a:lnTo>
                  <a:pt x="4477" y="8176"/>
                </a:lnTo>
                <a:lnTo>
                  <a:pt x="4404" y="8273"/>
                </a:lnTo>
                <a:lnTo>
                  <a:pt x="4331" y="8346"/>
                </a:lnTo>
                <a:lnTo>
                  <a:pt x="4088" y="8760"/>
                </a:lnTo>
                <a:lnTo>
                  <a:pt x="3723" y="9320"/>
                </a:lnTo>
                <a:lnTo>
                  <a:pt x="3529" y="9587"/>
                </a:lnTo>
                <a:lnTo>
                  <a:pt x="3310" y="9855"/>
                </a:lnTo>
                <a:lnTo>
                  <a:pt x="3139" y="9977"/>
                </a:lnTo>
                <a:lnTo>
                  <a:pt x="2969" y="10098"/>
                </a:lnTo>
                <a:lnTo>
                  <a:pt x="2604" y="10390"/>
                </a:lnTo>
                <a:lnTo>
                  <a:pt x="2434" y="10560"/>
                </a:lnTo>
                <a:lnTo>
                  <a:pt x="2263" y="10706"/>
                </a:lnTo>
                <a:lnTo>
                  <a:pt x="2142" y="10901"/>
                </a:lnTo>
                <a:lnTo>
                  <a:pt x="2069" y="11071"/>
                </a:lnTo>
                <a:lnTo>
                  <a:pt x="2117" y="10536"/>
                </a:lnTo>
                <a:lnTo>
                  <a:pt x="2117" y="10001"/>
                </a:lnTo>
                <a:lnTo>
                  <a:pt x="2336" y="9904"/>
                </a:lnTo>
                <a:lnTo>
                  <a:pt x="2555" y="9782"/>
                </a:lnTo>
                <a:lnTo>
                  <a:pt x="2750" y="9612"/>
                </a:lnTo>
                <a:lnTo>
                  <a:pt x="2945" y="9441"/>
                </a:lnTo>
                <a:lnTo>
                  <a:pt x="3310" y="9052"/>
                </a:lnTo>
                <a:lnTo>
                  <a:pt x="3626" y="8687"/>
                </a:lnTo>
                <a:lnTo>
                  <a:pt x="4015" y="8249"/>
                </a:lnTo>
                <a:lnTo>
                  <a:pt x="4380" y="7787"/>
                </a:lnTo>
                <a:lnTo>
                  <a:pt x="4550" y="7592"/>
                </a:lnTo>
                <a:lnTo>
                  <a:pt x="4696" y="7373"/>
                </a:lnTo>
                <a:close/>
                <a:moveTo>
                  <a:pt x="17033" y="6254"/>
                </a:moveTo>
                <a:lnTo>
                  <a:pt x="17009" y="6473"/>
                </a:lnTo>
                <a:lnTo>
                  <a:pt x="17009" y="6692"/>
                </a:lnTo>
                <a:lnTo>
                  <a:pt x="17033" y="7154"/>
                </a:lnTo>
                <a:lnTo>
                  <a:pt x="17009" y="7884"/>
                </a:lnTo>
                <a:lnTo>
                  <a:pt x="16984" y="8614"/>
                </a:lnTo>
                <a:lnTo>
                  <a:pt x="16936" y="9247"/>
                </a:lnTo>
                <a:lnTo>
                  <a:pt x="16911" y="9879"/>
                </a:lnTo>
                <a:lnTo>
                  <a:pt x="16911" y="10488"/>
                </a:lnTo>
                <a:lnTo>
                  <a:pt x="16936" y="11120"/>
                </a:lnTo>
                <a:lnTo>
                  <a:pt x="16376" y="11193"/>
                </a:lnTo>
                <a:lnTo>
                  <a:pt x="16425" y="10488"/>
                </a:lnTo>
                <a:lnTo>
                  <a:pt x="16449" y="9758"/>
                </a:lnTo>
                <a:lnTo>
                  <a:pt x="16473" y="8298"/>
                </a:lnTo>
                <a:lnTo>
                  <a:pt x="16473" y="7592"/>
                </a:lnTo>
                <a:lnTo>
                  <a:pt x="16449" y="6886"/>
                </a:lnTo>
                <a:lnTo>
                  <a:pt x="16449" y="6594"/>
                </a:lnTo>
                <a:lnTo>
                  <a:pt x="16425" y="6448"/>
                </a:lnTo>
                <a:lnTo>
                  <a:pt x="16400" y="6302"/>
                </a:lnTo>
                <a:lnTo>
                  <a:pt x="16717" y="6278"/>
                </a:lnTo>
                <a:lnTo>
                  <a:pt x="17033" y="6254"/>
                </a:lnTo>
                <a:close/>
                <a:moveTo>
                  <a:pt x="10147" y="3334"/>
                </a:moveTo>
                <a:lnTo>
                  <a:pt x="10415" y="3407"/>
                </a:lnTo>
                <a:lnTo>
                  <a:pt x="10682" y="3431"/>
                </a:lnTo>
                <a:lnTo>
                  <a:pt x="10950" y="3407"/>
                </a:lnTo>
                <a:lnTo>
                  <a:pt x="11242" y="3407"/>
                </a:lnTo>
                <a:lnTo>
                  <a:pt x="11218" y="3455"/>
                </a:lnTo>
                <a:lnTo>
                  <a:pt x="11218" y="3528"/>
                </a:lnTo>
                <a:lnTo>
                  <a:pt x="11242" y="3626"/>
                </a:lnTo>
                <a:lnTo>
                  <a:pt x="11266" y="3699"/>
                </a:lnTo>
                <a:lnTo>
                  <a:pt x="11315" y="3772"/>
                </a:lnTo>
                <a:lnTo>
                  <a:pt x="11388" y="3820"/>
                </a:lnTo>
                <a:lnTo>
                  <a:pt x="11485" y="3869"/>
                </a:lnTo>
                <a:lnTo>
                  <a:pt x="11607" y="3869"/>
                </a:lnTo>
                <a:lnTo>
                  <a:pt x="11704" y="3820"/>
                </a:lnTo>
                <a:lnTo>
                  <a:pt x="11801" y="3772"/>
                </a:lnTo>
                <a:lnTo>
                  <a:pt x="11850" y="3723"/>
                </a:lnTo>
                <a:lnTo>
                  <a:pt x="11874" y="3650"/>
                </a:lnTo>
                <a:lnTo>
                  <a:pt x="11899" y="3528"/>
                </a:lnTo>
                <a:lnTo>
                  <a:pt x="11874" y="3431"/>
                </a:lnTo>
                <a:lnTo>
                  <a:pt x="11874" y="3382"/>
                </a:lnTo>
                <a:lnTo>
                  <a:pt x="12823" y="3382"/>
                </a:lnTo>
                <a:lnTo>
                  <a:pt x="12823" y="3626"/>
                </a:lnTo>
                <a:lnTo>
                  <a:pt x="12848" y="3820"/>
                </a:lnTo>
                <a:lnTo>
                  <a:pt x="12896" y="4380"/>
                </a:lnTo>
                <a:lnTo>
                  <a:pt x="12969" y="4940"/>
                </a:lnTo>
                <a:lnTo>
                  <a:pt x="12994" y="5499"/>
                </a:lnTo>
                <a:lnTo>
                  <a:pt x="12994" y="6059"/>
                </a:lnTo>
                <a:lnTo>
                  <a:pt x="12945" y="7397"/>
                </a:lnTo>
                <a:lnTo>
                  <a:pt x="12896" y="8711"/>
                </a:lnTo>
                <a:lnTo>
                  <a:pt x="12896" y="9320"/>
                </a:lnTo>
                <a:lnTo>
                  <a:pt x="12896" y="9928"/>
                </a:lnTo>
                <a:lnTo>
                  <a:pt x="12896" y="11120"/>
                </a:lnTo>
                <a:lnTo>
                  <a:pt x="12458" y="11096"/>
                </a:lnTo>
                <a:lnTo>
                  <a:pt x="12020" y="11096"/>
                </a:lnTo>
                <a:lnTo>
                  <a:pt x="12020" y="11023"/>
                </a:lnTo>
                <a:lnTo>
                  <a:pt x="12020" y="10925"/>
                </a:lnTo>
                <a:lnTo>
                  <a:pt x="11996" y="10852"/>
                </a:lnTo>
                <a:lnTo>
                  <a:pt x="11947" y="10779"/>
                </a:lnTo>
                <a:lnTo>
                  <a:pt x="11899" y="10731"/>
                </a:lnTo>
                <a:lnTo>
                  <a:pt x="11850" y="10682"/>
                </a:lnTo>
                <a:lnTo>
                  <a:pt x="11777" y="10633"/>
                </a:lnTo>
                <a:lnTo>
                  <a:pt x="11704" y="10609"/>
                </a:lnTo>
                <a:lnTo>
                  <a:pt x="11534" y="10609"/>
                </a:lnTo>
                <a:lnTo>
                  <a:pt x="11461" y="10633"/>
                </a:lnTo>
                <a:lnTo>
                  <a:pt x="11388" y="10682"/>
                </a:lnTo>
                <a:lnTo>
                  <a:pt x="11339" y="10731"/>
                </a:lnTo>
                <a:lnTo>
                  <a:pt x="11291" y="10779"/>
                </a:lnTo>
                <a:lnTo>
                  <a:pt x="11242" y="10852"/>
                </a:lnTo>
                <a:lnTo>
                  <a:pt x="11218" y="10925"/>
                </a:lnTo>
                <a:lnTo>
                  <a:pt x="11218" y="11023"/>
                </a:lnTo>
                <a:lnTo>
                  <a:pt x="11242" y="11120"/>
                </a:lnTo>
                <a:lnTo>
                  <a:pt x="10853" y="11144"/>
                </a:lnTo>
                <a:lnTo>
                  <a:pt x="10463" y="11217"/>
                </a:lnTo>
                <a:lnTo>
                  <a:pt x="10415" y="10852"/>
                </a:lnTo>
                <a:lnTo>
                  <a:pt x="10366" y="10488"/>
                </a:lnTo>
                <a:lnTo>
                  <a:pt x="10342" y="9758"/>
                </a:lnTo>
                <a:lnTo>
                  <a:pt x="10317" y="8322"/>
                </a:lnTo>
                <a:lnTo>
                  <a:pt x="10317" y="7251"/>
                </a:lnTo>
                <a:lnTo>
                  <a:pt x="10293" y="6716"/>
                </a:lnTo>
                <a:lnTo>
                  <a:pt x="10269" y="6205"/>
                </a:lnTo>
                <a:lnTo>
                  <a:pt x="10171" y="4502"/>
                </a:lnTo>
                <a:lnTo>
                  <a:pt x="10147" y="3699"/>
                </a:lnTo>
                <a:lnTo>
                  <a:pt x="10147" y="3334"/>
                </a:lnTo>
                <a:close/>
                <a:moveTo>
                  <a:pt x="16035" y="6302"/>
                </a:moveTo>
                <a:lnTo>
                  <a:pt x="16035" y="6448"/>
                </a:lnTo>
                <a:lnTo>
                  <a:pt x="16035" y="6594"/>
                </a:lnTo>
                <a:lnTo>
                  <a:pt x="16060" y="6886"/>
                </a:lnTo>
                <a:lnTo>
                  <a:pt x="16060" y="7592"/>
                </a:lnTo>
                <a:lnTo>
                  <a:pt x="16035" y="8298"/>
                </a:lnTo>
                <a:lnTo>
                  <a:pt x="16011" y="9028"/>
                </a:lnTo>
                <a:lnTo>
                  <a:pt x="15962" y="9758"/>
                </a:lnTo>
                <a:lnTo>
                  <a:pt x="15938" y="10488"/>
                </a:lnTo>
                <a:lnTo>
                  <a:pt x="15938" y="10852"/>
                </a:lnTo>
                <a:lnTo>
                  <a:pt x="15962" y="11217"/>
                </a:lnTo>
                <a:lnTo>
                  <a:pt x="15719" y="11217"/>
                </a:lnTo>
                <a:lnTo>
                  <a:pt x="15743" y="11169"/>
                </a:lnTo>
                <a:lnTo>
                  <a:pt x="15768" y="10852"/>
                </a:lnTo>
                <a:lnTo>
                  <a:pt x="15768" y="10536"/>
                </a:lnTo>
                <a:lnTo>
                  <a:pt x="15743" y="10220"/>
                </a:lnTo>
                <a:lnTo>
                  <a:pt x="15743" y="9904"/>
                </a:lnTo>
                <a:lnTo>
                  <a:pt x="15743" y="9198"/>
                </a:lnTo>
                <a:lnTo>
                  <a:pt x="15743" y="8517"/>
                </a:lnTo>
                <a:lnTo>
                  <a:pt x="15695" y="7884"/>
                </a:lnTo>
                <a:lnTo>
                  <a:pt x="15622" y="7251"/>
                </a:lnTo>
                <a:lnTo>
                  <a:pt x="15622" y="7008"/>
                </a:lnTo>
                <a:lnTo>
                  <a:pt x="15622" y="6765"/>
                </a:lnTo>
                <a:lnTo>
                  <a:pt x="15670" y="6302"/>
                </a:lnTo>
                <a:close/>
                <a:moveTo>
                  <a:pt x="15354" y="6302"/>
                </a:moveTo>
                <a:lnTo>
                  <a:pt x="15281" y="6546"/>
                </a:lnTo>
                <a:lnTo>
                  <a:pt x="15257" y="6813"/>
                </a:lnTo>
                <a:lnTo>
                  <a:pt x="15232" y="7081"/>
                </a:lnTo>
                <a:lnTo>
                  <a:pt x="15232" y="7349"/>
                </a:lnTo>
                <a:lnTo>
                  <a:pt x="15305" y="7884"/>
                </a:lnTo>
                <a:lnTo>
                  <a:pt x="15354" y="8395"/>
                </a:lnTo>
                <a:lnTo>
                  <a:pt x="15354" y="8760"/>
                </a:lnTo>
                <a:lnTo>
                  <a:pt x="15354" y="9149"/>
                </a:lnTo>
                <a:lnTo>
                  <a:pt x="15330" y="9904"/>
                </a:lnTo>
                <a:lnTo>
                  <a:pt x="15305" y="10220"/>
                </a:lnTo>
                <a:lnTo>
                  <a:pt x="15305" y="10585"/>
                </a:lnTo>
                <a:lnTo>
                  <a:pt x="15330" y="10925"/>
                </a:lnTo>
                <a:lnTo>
                  <a:pt x="15378" y="11071"/>
                </a:lnTo>
                <a:lnTo>
                  <a:pt x="15427" y="11242"/>
                </a:lnTo>
                <a:lnTo>
                  <a:pt x="15208" y="11242"/>
                </a:lnTo>
                <a:lnTo>
                  <a:pt x="15232" y="11193"/>
                </a:lnTo>
                <a:lnTo>
                  <a:pt x="15232" y="11120"/>
                </a:lnTo>
                <a:lnTo>
                  <a:pt x="15184" y="10755"/>
                </a:lnTo>
                <a:lnTo>
                  <a:pt x="15135" y="10366"/>
                </a:lnTo>
                <a:lnTo>
                  <a:pt x="15086" y="9636"/>
                </a:lnTo>
                <a:lnTo>
                  <a:pt x="15062" y="8882"/>
                </a:lnTo>
                <a:lnTo>
                  <a:pt x="15013" y="8127"/>
                </a:lnTo>
                <a:lnTo>
                  <a:pt x="14989" y="7543"/>
                </a:lnTo>
                <a:lnTo>
                  <a:pt x="14989" y="6959"/>
                </a:lnTo>
                <a:lnTo>
                  <a:pt x="14989" y="6789"/>
                </a:lnTo>
                <a:lnTo>
                  <a:pt x="15013" y="6619"/>
                </a:lnTo>
                <a:lnTo>
                  <a:pt x="15038" y="6473"/>
                </a:lnTo>
                <a:lnTo>
                  <a:pt x="15038" y="6302"/>
                </a:lnTo>
                <a:close/>
                <a:moveTo>
                  <a:pt x="4575" y="10633"/>
                </a:moveTo>
                <a:lnTo>
                  <a:pt x="4575" y="10950"/>
                </a:lnTo>
                <a:lnTo>
                  <a:pt x="4599" y="11290"/>
                </a:lnTo>
                <a:lnTo>
                  <a:pt x="4429" y="11242"/>
                </a:lnTo>
                <a:lnTo>
                  <a:pt x="4258" y="11217"/>
                </a:lnTo>
                <a:lnTo>
                  <a:pt x="3893" y="11217"/>
                </a:lnTo>
                <a:lnTo>
                  <a:pt x="4088" y="11047"/>
                </a:lnTo>
                <a:lnTo>
                  <a:pt x="4283" y="10852"/>
                </a:lnTo>
                <a:lnTo>
                  <a:pt x="4575" y="10633"/>
                </a:lnTo>
                <a:close/>
                <a:moveTo>
                  <a:pt x="4648" y="8711"/>
                </a:moveTo>
                <a:lnTo>
                  <a:pt x="4648" y="8882"/>
                </a:lnTo>
                <a:lnTo>
                  <a:pt x="4599" y="9952"/>
                </a:lnTo>
                <a:lnTo>
                  <a:pt x="4550" y="9952"/>
                </a:lnTo>
                <a:lnTo>
                  <a:pt x="4477" y="10001"/>
                </a:lnTo>
                <a:lnTo>
                  <a:pt x="4404" y="10074"/>
                </a:lnTo>
                <a:lnTo>
                  <a:pt x="4283" y="10196"/>
                </a:lnTo>
                <a:lnTo>
                  <a:pt x="3942" y="10536"/>
                </a:lnTo>
                <a:lnTo>
                  <a:pt x="3626" y="10828"/>
                </a:lnTo>
                <a:lnTo>
                  <a:pt x="3480" y="10974"/>
                </a:lnTo>
                <a:lnTo>
                  <a:pt x="3358" y="11169"/>
                </a:lnTo>
                <a:lnTo>
                  <a:pt x="3334" y="11242"/>
                </a:lnTo>
                <a:lnTo>
                  <a:pt x="3237" y="11242"/>
                </a:lnTo>
                <a:lnTo>
                  <a:pt x="2653" y="11266"/>
                </a:lnTo>
                <a:lnTo>
                  <a:pt x="2044" y="11315"/>
                </a:lnTo>
                <a:lnTo>
                  <a:pt x="2044" y="11315"/>
                </a:lnTo>
                <a:lnTo>
                  <a:pt x="2069" y="11144"/>
                </a:lnTo>
                <a:lnTo>
                  <a:pt x="2093" y="11193"/>
                </a:lnTo>
                <a:lnTo>
                  <a:pt x="2142" y="11217"/>
                </a:lnTo>
                <a:lnTo>
                  <a:pt x="2190" y="11242"/>
                </a:lnTo>
                <a:lnTo>
                  <a:pt x="2239" y="11217"/>
                </a:lnTo>
                <a:lnTo>
                  <a:pt x="2409" y="11120"/>
                </a:lnTo>
                <a:lnTo>
                  <a:pt x="2555" y="11023"/>
                </a:lnTo>
                <a:lnTo>
                  <a:pt x="2823" y="10779"/>
                </a:lnTo>
                <a:lnTo>
                  <a:pt x="3261" y="10415"/>
                </a:lnTo>
                <a:lnTo>
                  <a:pt x="3650" y="10050"/>
                </a:lnTo>
                <a:lnTo>
                  <a:pt x="3845" y="9831"/>
                </a:lnTo>
                <a:lnTo>
                  <a:pt x="4039" y="9612"/>
                </a:lnTo>
                <a:lnTo>
                  <a:pt x="4356" y="9125"/>
                </a:lnTo>
                <a:lnTo>
                  <a:pt x="4648" y="8711"/>
                </a:lnTo>
                <a:close/>
                <a:moveTo>
                  <a:pt x="6035" y="536"/>
                </a:moveTo>
                <a:lnTo>
                  <a:pt x="6327" y="560"/>
                </a:lnTo>
                <a:lnTo>
                  <a:pt x="6619" y="584"/>
                </a:lnTo>
                <a:lnTo>
                  <a:pt x="7203" y="584"/>
                </a:lnTo>
                <a:lnTo>
                  <a:pt x="7592" y="609"/>
                </a:lnTo>
                <a:lnTo>
                  <a:pt x="8346" y="609"/>
                </a:lnTo>
                <a:lnTo>
                  <a:pt x="8736" y="560"/>
                </a:lnTo>
                <a:lnTo>
                  <a:pt x="8663" y="803"/>
                </a:lnTo>
                <a:lnTo>
                  <a:pt x="8638" y="1047"/>
                </a:lnTo>
                <a:lnTo>
                  <a:pt x="8638" y="1436"/>
                </a:lnTo>
                <a:lnTo>
                  <a:pt x="8638" y="1971"/>
                </a:lnTo>
                <a:lnTo>
                  <a:pt x="8687" y="2531"/>
                </a:lnTo>
                <a:lnTo>
                  <a:pt x="8711" y="3066"/>
                </a:lnTo>
                <a:lnTo>
                  <a:pt x="8711" y="3626"/>
                </a:lnTo>
                <a:lnTo>
                  <a:pt x="8687" y="4575"/>
                </a:lnTo>
                <a:lnTo>
                  <a:pt x="8711" y="5499"/>
                </a:lnTo>
                <a:lnTo>
                  <a:pt x="8760" y="7373"/>
                </a:lnTo>
                <a:lnTo>
                  <a:pt x="8833" y="9271"/>
                </a:lnTo>
                <a:lnTo>
                  <a:pt x="8857" y="11144"/>
                </a:lnTo>
                <a:lnTo>
                  <a:pt x="7178" y="11144"/>
                </a:lnTo>
                <a:lnTo>
                  <a:pt x="6911" y="11169"/>
                </a:lnTo>
                <a:lnTo>
                  <a:pt x="6643" y="11169"/>
                </a:lnTo>
                <a:lnTo>
                  <a:pt x="6400" y="11217"/>
                </a:lnTo>
                <a:lnTo>
                  <a:pt x="6156" y="11315"/>
                </a:lnTo>
                <a:lnTo>
                  <a:pt x="6132" y="11023"/>
                </a:lnTo>
                <a:lnTo>
                  <a:pt x="6132" y="10731"/>
                </a:lnTo>
                <a:lnTo>
                  <a:pt x="6132" y="10147"/>
                </a:lnTo>
                <a:lnTo>
                  <a:pt x="6059" y="8711"/>
                </a:lnTo>
                <a:lnTo>
                  <a:pt x="6035" y="7933"/>
                </a:lnTo>
                <a:lnTo>
                  <a:pt x="6035" y="7178"/>
                </a:lnTo>
                <a:lnTo>
                  <a:pt x="6083" y="6424"/>
                </a:lnTo>
                <a:lnTo>
                  <a:pt x="6132" y="5645"/>
                </a:lnTo>
                <a:lnTo>
                  <a:pt x="6229" y="4210"/>
                </a:lnTo>
                <a:lnTo>
                  <a:pt x="6254" y="3480"/>
                </a:lnTo>
                <a:lnTo>
                  <a:pt x="6254" y="3115"/>
                </a:lnTo>
                <a:lnTo>
                  <a:pt x="6229" y="2750"/>
                </a:lnTo>
                <a:lnTo>
                  <a:pt x="6035" y="1485"/>
                </a:lnTo>
                <a:lnTo>
                  <a:pt x="6035" y="1241"/>
                </a:lnTo>
                <a:lnTo>
                  <a:pt x="6035" y="1022"/>
                </a:lnTo>
                <a:lnTo>
                  <a:pt x="6035" y="536"/>
                </a:lnTo>
                <a:close/>
                <a:moveTo>
                  <a:pt x="14721" y="6327"/>
                </a:moveTo>
                <a:lnTo>
                  <a:pt x="14624" y="6497"/>
                </a:lnTo>
                <a:lnTo>
                  <a:pt x="14600" y="6716"/>
                </a:lnTo>
                <a:lnTo>
                  <a:pt x="14575" y="6959"/>
                </a:lnTo>
                <a:lnTo>
                  <a:pt x="14551" y="7203"/>
                </a:lnTo>
                <a:lnTo>
                  <a:pt x="14575" y="7665"/>
                </a:lnTo>
                <a:lnTo>
                  <a:pt x="14600" y="8006"/>
                </a:lnTo>
                <a:lnTo>
                  <a:pt x="14673" y="9612"/>
                </a:lnTo>
                <a:lnTo>
                  <a:pt x="14721" y="10439"/>
                </a:lnTo>
                <a:lnTo>
                  <a:pt x="14770" y="10828"/>
                </a:lnTo>
                <a:lnTo>
                  <a:pt x="14843" y="11242"/>
                </a:lnTo>
                <a:lnTo>
                  <a:pt x="14843" y="11266"/>
                </a:lnTo>
                <a:lnTo>
                  <a:pt x="14600" y="11290"/>
                </a:lnTo>
                <a:lnTo>
                  <a:pt x="14381" y="11339"/>
                </a:lnTo>
                <a:lnTo>
                  <a:pt x="14454" y="10755"/>
                </a:lnTo>
                <a:lnTo>
                  <a:pt x="14502" y="10171"/>
                </a:lnTo>
                <a:lnTo>
                  <a:pt x="14502" y="9587"/>
                </a:lnTo>
                <a:lnTo>
                  <a:pt x="14478" y="9003"/>
                </a:lnTo>
                <a:lnTo>
                  <a:pt x="14429" y="7689"/>
                </a:lnTo>
                <a:lnTo>
                  <a:pt x="14405" y="7008"/>
                </a:lnTo>
                <a:lnTo>
                  <a:pt x="14356" y="6375"/>
                </a:lnTo>
                <a:lnTo>
                  <a:pt x="14721" y="6327"/>
                </a:lnTo>
                <a:close/>
                <a:moveTo>
                  <a:pt x="12361" y="2871"/>
                </a:moveTo>
                <a:lnTo>
                  <a:pt x="11680" y="2920"/>
                </a:lnTo>
                <a:lnTo>
                  <a:pt x="10901" y="2944"/>
                </a:lnTo>
                <a:lnTo>
                  <a:pt x="10512" y="2944"/>
                </a:lnTo>
                <a:lnTo>
                  <a:pt x="10147" y="2993"/>
                </a:lnTo>
                <a:lnTo>
                  <a:pt x="10074" y="3042"/>
                </a:lnTo>
                <a:lnTo>
                  <a:pt x="10025" y="3090"/>
                </a:lnTo>
                <a:lnTo>
                  <a:pt x="10001" y="3090"/>
                </a:lnTo>
                <a:lnTo>
                  <a:pt x="9904" y="3139"/>
                </a:lnTo>
                <a:lnTo>
                  <a:pt x="9831" y="3212"/>
                </a:lnTo>
                <a:lnTo>
                  <a:pt x="9806" y="3334"/>
                </a:lnTo>
                <a:lnTo>
                  <a:pt x="9782" y="3455"/>
                </a:lnTo>
                <a:lnTo>
                  <a:pt x="9758" y="3723"/>
                </a:lnTo>
                <a:lnTo>
                  <a:pt x="9782" y="3918"/>
                </a:lnTo>
                <a:lnTo>
                  <a:pt x="9782" y="4429"/>
                </a:lnTo>
                <a:lnTo>
                  <a:pt x="9806" y="4940"/>
                </a:lnTo>
                <a:lnTo>
                  <a:pt x="9855" y="5937"/>
                </a:lnTo>
                <a:lnTo>
                  <a:pt x="9879" y="7032"/>
                </a:lnTo>
                <a:lnTo>
                  <a:pt x="9904" y="8127"/>
                </a:lnTo>
                <a:lnTo>
                  <a:pt x="9928" y="9758"/>
                </a:lnTo>
                <a:lnTo>
                  <a:pt x="9952" y="10560"/>
                </a:lnTo>
                <a:lnTo>
                  <a:pt x="10001" y="10974"/>
                </a:lnTo>
                <a:lnTo>
                  <a:pt x="10050" y="11363"/>
                </a:lnTo>
                <a:lnTo>
                  <a:pt x="10025" y="11388"/>
                </a:lnTo>
                <a:lnTo>
                  <a:pt x="10001" y="11436"/>
                </a:lnTo>
                <a:lnTo>
                  <a:pt x="10001" y="11534"/>
                </a:lnTo>
                <a:lnTo>
                  <a:pt x="10025" y="11631"/>
                </a:lnTo>
                <a:lnTo>
                  <a:pt x="10074" y="11655"/>
                </a:lnTo>
                <a:lnTo>
                  <a:pt x="10123" y="11680"/>
                </a:lnTo>
                <a:lnTo>
                  <a:pt x="10171" y="11680"/>
                </a:lnTo>
                <a:lnTo>
                  <a:pt x="10244" y="11704"/>
                </a:lnTo>
                <a:lnTo>
                  <a:pt x="10317" y="11704"/>
                </a:lnTo>
                <a:lnTo>
                  <a:pt x="10585" y="11728"/>
                </a:lnTo>
                <a:lnTo>
                  <a:pt x="10853" y="11704"/>
                </a:lnTo>
                <a:lnTo>
                  <a:pt x="11364" y="11655"/>
                </a:lnTo>
                <a:lnTo>
                  <a:pt x="12142" y="11631"/>
                </a:lnTo>
                <a:lnTo>
                  <a:pt x="12921" y="11607"/>
                </a:lnTo>
                <a:lnTo>
                  <a:pt x="12969" y="11655"/>
                </a:lnTo>
                <a:lnTo>
                  <a:pt x="13042" y="11680"/>
                </a:lnTo>
                <a:lnTo>
                  <a:pt x="13091" y="11704"/>
                </a:lnTo>
                <a:lnTo>
                  <a:pt x="13164" y="11680"/>
                </a:lnTo>
                <a:lnTo>
                  <a:pt x="13237" y="11655"/>
                </a:lnTo>
                <a:lnTo>
                  <a:pt x="13286" y="11607"/>
                </a:lnTo>
                <a:lnTo>
                  <a:pt x="13334" y="11558"/>
                </a:lnTo>
                <a:lnTo>
                  <a:pt x="13359" y="11461"/>
                </a:lnTo>
                <a:lnTo>
                  <a:pt x="13383" y="10877"/>
                </a:lnTo>
                <a:lnTo>
                  <a:pt x="13383" y="10293"/>
                </a:lnTo>
                <a:lnTo>
                  <a:pt x="13359" y="9685"/>
                </a:lnTo>
                <a:lnTo>
                  <a:pt x="13359" y="9101"/>
                </a:lnTo>
                <a:lnTo>
                  <a:pt x="13432" y="6619"/>
                </a:lnTo>
                <a:lnTo>
                  <a:pt x="13432" y="6059"/>
                </a:lnTo>
                <a:lnTo>
                  <a:pt x="13432" y="5524"/>
                </a:lnTo>
                <a:lnTo>
                  <a:pt x="13407" y="4964"/>
                </a:lnTo>
                <a:lnTo>
                  <a:pt x="13334" y="4404"/>
                </a:lnTo>
                <a:lnTo>
                  <a:pt x="13213" y="3723"/>
                </a:lnTo>
                <a:lnTo>
                  <a:pt x="13188" y="3480"/>
                </a:lnTo>
                <a:lnTo>
                  <a:pt x="13188" y="3212"/>
                </a:lnTo>
                <a:lnTo>
                  <a:pt x="13213" y="3139"/>
                </a:lnTo>
                <a:lnTo>
                  <a:pt x="13188" y="3042"/>
                </a:lnTo>
                <a:lnTo>
                  <a:pt x="13140" y="2969"/>
                </a:lnTo>
                <a:lnTo>
                  <a:pt x="13042" y="2920"/>
                </a:lnTo>
                <a:lnTo>
                  <a:pt x="12896" y="2871"/>
                </a:lnTo>
                <a:close/>
                <a:moveTo>
                  <a:pt x="3188" y="5816"/>
                </a:moveTo>
                <a:lnTo>
                  <a:pt x="2823" y="5840"/>
                </a:lnTo>
                <a:lnTo>
                  <a:pt x="2458" y="5864"/>
                </a:lnTo>
                <a:lnTo>
                  <a:pt x="2093" y="5937"/>
                </a:lnTo>
                <a:lnTo>
                  <a:pt x="1923" y="5986"/>
                </a:lnTo>
                <a:lnTo>
                  <a:pt x="1752" y="6035"/>
                </a:lnTo>
                <a:lnTo>
                  <a:pt x="1679" y="6059"/>
                </a:lnTo>
                <a:lnTo>
                  <a:pt x="1631" y="6083"/>
                </a:lnTo>
                <a:lnTo>
                  <a:pt x="1631" y="6108"/>
                </a:lnTo>
                <a:lnTo>
                  <a:pt x="1582" y="6181"/>
                </a:lnTo>
                <a:lnTo>
                  <a:pt x="1582" y="6278"/>
                </a:lnTo>
                <a:lnTo>
                  <a:pt x="1606" y="6351"/>
                </a:lnTo>
                <a:lnTo>
                  <a:pt x="1655" y="6400"/>
                </a:lnTo>
                <a:lnTo>
                  <a:pt x="1704" y="7032"/>
                </a:lnTo>
                <a:lnTo>
                  <a:pt x="1704" y="7665"/>
                </a:lnTo>
                <a:lnTo>
                  <a:pt x="1704" y="8930"/>
                </a:lnTo>
                <a:lnTo>
                  <a:pt x="1606" y="11461"/>
                </a:lnTo>
                <a:lnTo>
                  <a:pt x="1631" y="11558"/>
                </a:lnTo>
                <a:lnTo>
                  <a:pt x="1655" y="11631"/>
                </a:lnTo>
                <a:lnTo>
                  <a:pt x="1728" y="11655"/>
                </a:lnTo>
                <a:lnTo>
                  <a:pt x="1801" y="11680"/>
                </a:lnTo>
                <a:lnTo>
                  <a:pt x="1947" y="11728"/>
                </a:lnTo>
                <a:lnTo>
                  <a:pt x="2117" y="11753"/>
                </a:lnTo>
                <a:lnTo>
                  <a:pt x="2434" y="11753"/>
                </a:lnTo>
                <a:lnTo>
                  <a:pt x="2750" y="11728"/>
                </a:lnTo>
                <a:lnTo>
                  <a:pt x="3066" y="11704"/>
                </a:lnTo>
                <a:lnTo>
                  <a:pt x="3942" y="11704"/>
                </a:lnTo>
                <a:lnTo>
                  <a:pt x="4356" y="11728"/>
                </a:lnTo>
                <a:lnTo>
                  <a:pt x="4575" y="11728"/>
                </a:lnTo>
                <a:lnTo>
                  <a:pt x="4794" y="11704"/>
                </a:lnTo>
                <a:lnTo>
                  <a:pt x="4891" y="11680"/>
                </a:lnTo>
                <a:lnTo>
                  <a:pt x="4964" y="11655"/>
                </a:lnTo>
                <a:lnTo>
                  <a:pt x="5013" y="11582"/>
                </a:lnTo>
                <a:lnTo>
                  <a:pt x="5013" y="11509"/>
                </a:lnTo>
                <a:lnTo>
                  <a:pt x="4988" y="11169"/>
                </a:lnTo>
                <a:lnTo>
                  <a:pt x="4964" y="10852"/>
                </a:lnTo>
                <a:lnTo>
                  <a:pt x="4988" y="10196"/>
                </a:lnTo>
                <a:lnTo>
                  <a:pt x="5037" y="8882"/>
                </a:lnTo>
                <a:lnTo>
                  <a:pt x="5086" y="7178"/>
                </a:lnTo>
                <a:lnTo>
                  <a:pt x="5110" y="6692"/>
                </a:lnTo>
                <a:lnTo>
                  <a:pt x="5110" y="6448"/>
                </a:lnTo>
                <a:lnTo>
                  <a:pt x="5086" y="6205"/>
                </a:lnTo>
                <a:lnTo>
                  <a:pt x="5061" y="6132"/>
                </a:lnTo>
                <a:lnTo>
                  <a:pt x="5037" y="6035"/>
                </a:lnTo>
                <a:lnTo>
                  <a:pt x="4988" y="5962"/>
                </a:lnTo>
                <a:lnTo>
                  <a:pt x="4915" y="5889"/>
                </a:lnTo>
                <a:lnTo>
                  <a:pt x="4818" y="5864"/>
                </a:lnTo>
                <a:lnTo>
                  <a:pt x="3991" y="5816"/>
                </a:lnTo>
                <a:close/>
                <a:moveTo>
                  <a:pt x="5889" y="25"/>
                </a:moveTo>
                <a:lnTo>
                  <a:pt x="5816" y="49"/>
                </a:lnTo>
                <a:lnTo>
                  <a:pt x="5743" y="98"/>
                </a:lnTo>
                <a:lnTo>
                  <a:pt x="5670" y="219"/>
                </a:lnTo>
                <a:lnTo>
                  <a:pt x="5621" y="341"/>
                </a:lnTo>
                <a:lnTo>
                  <a:pt x="5548" y="609"/>
                </a:lnTo>
                <a:lnTo>
                  <a:pt x="5524" y="901"/>
                </a:lnTo>
                <a:lnTo>
                  <a:pt x="5524" y="1193"/>
                </a:lnTo>
                <a:lnTo>
                  <a:pt x="5548" y="1509"/>
                </a:lnTo>
                <a:lnTo>
                  <a:pt x="5572" y="1801"/>
                </a:lnTo>
                <a:lnTo>
                  <a:pt x="5670" y="2361"/>
                </a:lnTo>
                <a:lnTo>
                  <a:pt x="5718" y="2750"/>
                </a:lnTo>
                <a:lnTo>
                  <a:pt x="5743" y="3139"/>
                </a:lnTo>
                <a:lnTo>
                  <a:pt x="5743" y="3528"/>
                </a:lnTo>
                <a:lnTo>
                  <a:pt x="5718" y="3918"/>
                </a:lnTo>
                <a:lnTo>
                  <a:pt x="5694" y="4672"/>
                </a:lnTo>
                <a:lnTo>
                  <a:pt x="5621" y="5475"/>
                </a:lnTo>
                <a:lnTo>
                  <a:pt x="5572" y="6278"/>
                </a:lnTo>
                <a:lnTo>
                  <a:pt x="5548" y="7081"/>
                </a:lnTo>
                <a:lnTo>
                  <a:pt x="5524" y="7908"/>
                </a:lnTo>
                <a:lnTo>
                  <a:pt x="5548" y="8711"/>
                </a:lnTo>
                <a:lnTo>
                  <a:pt x="5645" y="10293"/>
                </a:lnTo>
                <a:lnTo>
                  <a:pt x="5645" y="10925"/>
                </a:lnTo>
                <a:lnTo>
                  <a:pt x="5670" y="11242"/>
                </a:lnTo>
                <a:lnTo>
                  <a:pt x="5718" y="11558"/>
                </a:lnTo>
                <a:lnTo>
                  <a:pt x="5743" y="11631"/>
                </a:lnTo>
                <a:lnTo>
                  <a:pt x="5767" y="11680"/>
                </a:lnTo>
                <a:lnTo>
                  <a:pt x="5816" y="11728"/>
                </a:lnTo>
                <a:lnTo>
                  <a:pt x="5986" y="11728"/>
                </a:lnTo>
                <a:lnTo>
                  <a:pt x="6108" y="11680"/>
                </a:lnTo>
                <a:lnTo>
                  <a:pt x="6351" y="11728"/>
                </a:lnTo>
                <a:lnTo>
                  <a:pt x="6619" y="11753"/>
                </a:lnTo>
                <a:lnTo>
                  <a:pt x="8030" y="11753"/>
                </a:lnTo>
                <a:lnTo>
                  <a:pt x="8857" y="11728"/>
                </a:lnTo>
                <a:lnTo>
                  <a:pt x="8955" y="11704"/>
                </a:lnTo>
                <a:lnTo>
                  <a:pt x="9028" y="11680"/>
                </a:lnTo>
                <a:lnTo>
                  <a:pt x="9149" y="11680"/>
                </a:lnTo>
                <a:lnTo>
                  <a:pt x="9271" y="11655"/>
                </a:lnTo>
                <a:lnTo>
                  <a:pt x="9320" y="11607"/>
                </a:lnTo>
                <a:lnTo>
                  <a:pt x="9344" y="11582"/>
                </a:lnTo>
                <a:lnTo>
                  <a:pt x="9368" y="11509"/>
                </a:lnTo>
                <a:lnTo>
                  <a:pt x="9393" y="11436"/>
                </a:lnTo>
                <a:lnTo>
                  <a:pt x="9368" y="9563"/>
                </a:lnTo>
                <a:lnTo>
                  <a:pt x="9295" y="7714"/>
                </a:lnTo>
                <a:lnTo>
                  <a:pt x="9222" y="5840"/>
                </a:lnTo>
                <a:lnTo>
                  <a:pt x="9198" y="4915"/>
                </a:lnTo>
                <a:lnTo>
                  <a:pt x="9198" y="3991"/>
                </a:lnTo>
                <a:lnTo>
                  <a:pt x="9198" y="3431"/>
                </a:lnTo>
                <a:lnTo>
                  <a:pt x="9174" y="2871"/>
                </a:lnTo>
                <a:lnTo>
                  <a:pt x="9125" y="2312"/>
                </a:lnTo>
                <a:lnTo>
                  <a:pt x="9076" y="1752"/>
                </a:lnTo>
                <a:lnTo>
                  <a:pt x="9052" y="1266"/>
                </a:lnTo>
                <a:lnTo>
                  <a:pt x="9052" y="803"/>
                </a:lnTo>
                <a:lnTo>
                  <a:pt x="9076" y="609"/>
                </a:lnTo>
                <a:lnTo>
                  <a:pt x="9076" y="487"/>
                </a:lnTo>
                <a:lnTo>
                  <a:pt x="9076" y="463"/>
                </a:lnTo>
                <a:lnTo>
                  <a:pt x="9052" y="414"/>
                </a:lnTo>
                <a:lnTo>
                  <a:pt x="9076" y="341"/>
                </a:lnTo>
                <a:lnTo>
                  <a:pt x="9076" y="268"/>
                </a:lnTo>
                <a:lnTo>
                  <a:pt x="9052" y="195"/>
                </a:lnTo>
                <a:lnTo>
                  <a:pt x="9003" y="146"/>
                </a:lnTo>
                <a:lnTo>
                  <a:pt x="8955" y="73"/>
                </a:lnTo>
                <a:lnTo>
                  <a:pt x="8906" y="25"/>
                </a:lnTo>
                <a:lnTo>
                  <a:pt x="8736" y="25"/>
                </a:lnTo>
                <a:lnTo>
                  <a:pt x="8298" y="73"/>
                </a:lnTo>
                <a:lnTo>
                  <a:pt x="7884" y="73"/>
                </a:lnTo>
                <a:lnTo>
                  <a:pt x="7032" y="49"/>
                </a:lnTo>
                <a:lnTo>
                  <a:pt x="6521" y="49"/>
                </a:lnTo>
                <a:lnTo>
                  <a:pt x="6278" y="73"/>
                </a:lnTo>
                <a:lnTo>
                  <a:pt x="6010" y="98"/>
                </a:lnTo>
                <a:lnTo>
                  <a:pt x="5962" y="49"/>
                </a:lnTo>
                <a:lnTo>
                  <a:pt x="5889" y="25"/>
                </a:lnTo>
                <a:close/>
                <a:moveTo>
                  <a:pt x="16619" y="5791"/>
                </a:moveTo>
                <a:lnTo>
                  <a:pt x="16108" y="5816"/>
                </a:lnTo>
                <a:lnTo>
                  <a:pt x="15622" y="5864"/>
                </a:lnTo>
                <a:lnTo>
                  <a:pt x="15111" y="5889"/>
                </a:lnTo>
                <a:lnTo>
                  <a:pt x="14697" y="5889"/>
                </a:lnTo>
                <a:lnTo>
                  <a:pt x="14478" y="5937"/>
                </a:lnTo>
                <a:lnTo>
                  <a:pt x="14283" y="6010"/>
                </a:lnTo>
                <a:lnTo>
                  <a:pt x="14210" y="5937"/>
                </a:lnTo>
                <a:lnTo>
                  <a:pt x="14113" y="5913"/>
                </a:lnTo>
                <a:lnTo>
                  <a:pt x="14089" y="5913"/>
                </a:lnTo>
                <a:lnTo>
                  <a:pt x="14040" y="5937"/>
                </a:lnTo>
                <a:lnTo>
                  <a:pt x="14016" y="5986"/>
                </a:lnTo>
                <a:lnTo>
                  <a:pt x="13991" y="6035"/>
                </a:lnTo>
                <a:lnTo>
                  <a:pt x="13943" y="6351"/>
                </a:lnTo>
                <a:lnTo>
                  <a:pt x="13918" y="6667"/>
                </a:lnTo>
                <a:lnTo>
                  <a:pt x="13918" y="7008"/>
                </a:lnTo>
                <a:lnTo>
                  <a:pt x="13918" y="7324"/>
                </a:lnTo>
                <a:lnTo>
                  <a:pt x="13967" y="7981"/>
                </a:lnTo>
                <a:lnTo>
                  <a:pt x="14016" y="8614"/>
                </a:lnTo>
                <a:lnTo>
                  <a:pt x="14040" y="9344"/>
                </a:lnTo>
                <a:lnTo>
                  <a:pt x="14040" y="10050"/>
                </a:lnTo>
                <a:lnTo>
                  <a:pt x="14016" y="10755"/>
                </a:lnTo>
                <a:lnTo>
                  <a:pt x="13967" y="11120"/>
                </a:lnTo>
                <a:lnTo>
                  <a:pt x="13894" y="11461"/>
                </a:lnTo>
                <a:lnTo>
                  <a:pt x="13894" y="11558"/>
                </a:lnTo>
                <a:lnTo>
                  <a:pt x="13918" y="11631"/>
                </a:lnTo>
                <a:lnTo>
                  <a:pt x="13967" y="11704"/>
                </a:lnTo>
                <a:lnTo>
                  <a:pt x="14040" y="11728"/>
                </a:lnTo>
                <a:lnTo>
                  <a:pt x="14089" y="11753"/>
                </a:lnTo>
                <a:lnTo>
                  <a:pt x="14235" y="11753"/>
                </a:lnTo>
                <a:lnTo>
                  <a:pt x="14308" y="11704"/>
                </a:lnTo>
                <a:lnTo>
                  <a:pt x="14624" y="11728"/>
                </a:lnTo>
                <a:lnTo>
                  <a:pt x="15597" y="11728"/>
                </a:lnTo>
                <a:lnTo>
                  <a:pt x="16327" y="11704"/>
                </a:lnTo>
                <a:lnTo>
                  <a:pt x="16668" y="11655"/>
                </a:lnTo>
                <a:lnTo>
                  <a:pt x="17033" y="11607"/>
                </a:lnTo>
                <a:lnTo>
                  <a:pt x="17082" y="11655"/>
                </a:lnTo>
                <a:lnTo>
                  <a:pt x="17130" y="11680"/>
                </a:lnTo>
                <a:lnTo>
                  <a:pt x="17203" y="11704"/>
                </a:lnTo>
                <a:lnTo>
                  <a:pt x="17276" y="11704"/>
                </a:lnTo>
                <a:lnTo>
                  <a:pt x="17349" y="11680"/>
                </a:lnTo>
                <a:lnTo>
                  <a:pt x="17398" y="11631"/>
                </a:lnTo>
                <a:lnTo>
                  <a:pt x="17422" y="11582"/>
                </a:lnTo>
                <a:lnTo>
                  <a:pt x="17422" y="11509"/>
                </a:lnTo>
                <a:lnTo>
                  <a:pt x="17374" y="11144"/>
                </a:lnTo>
                <a:lnTo>
                  <a:pt x="17349" y="10779"/>
                </a:lnTo>
                <a:lnTo>
                  <a:pt x="17349" y="10050"/>
                </a:lnTo>
                <a:lnTo>
                  <a:pt x="17349" y="9344"/>
                </a:lnTo>
                <a:lnTo>
                  <a:pt x="17398" y="8614"/>
                </a:lnTo>
                <a:lnTo>
                  <a:pt x="17422" y="7884"/>
                </a:lnTo>
                <a:lnTo>
                  <a:pt x="17447" y="7154"/>
                </a:lnTo>
                <a:lnTo>
                  <a:pt x="17447" y="6911"/>
                </a:lnTo>
                <a:lnTo>
                  <a:pt x="17422" y="6643"/>
                </a:lnTo>
                <a:lnTo>
                  <a:pt x="17398" y="6375"/>
                </a:lnTo>
                <a:lnTo>
                  <a:pt x="17349" y="6254"/>
                </a:lnTo>
                <a:lnTo>
                  <a:pt x="17301" y="6156"/>
                </a:lnTo>
                <a:lnTo>
                  <a:pt x="17325" y="6083"/>
                </a:lnTo>
                <a:lnTo>
                  <a:pt x="17325" y="6035"/>
                </a:lnTo>
                <a:lnTo>
                  <a:pt x="17301" y="5937"/>
                </a:lnTo>
                <a:lnTo>
                  <a:pt x="17228" y="5840"/>
                </a:lnTo>
                <a:lnTo>
                  <a:pt x="17179" y="5816"/>
                </a:lnTo>
                <a:lnTo>
                  <a:pt x="17106" y="5791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25" y="317"/>
                </a:lnTo>
                <a:lnTo>
                  <a:pt x="0" y="438"/>
                </a:lnTo>
                <a:lnTo>
                  <a:pt x="0" y="584"/>
                </a:lnTo>
                <a:lnTo>
                  <a:pt x="49" y="876"/>
                </a:lnTo>
                <a:lnTo>
                  <a:pt x="73" y="1120"/>
                </a:lnTo>
                <a:lnTo>
                  <a:pt x="49" y="1947"/>
                </a:lnTo>
                <a:lnTo>
                  <a:pt x="49" y="2774"/>
                </a:lnTo>
                <a:lnTo>
                  <a:pt x="49" y="3601"/>
                </a:lnTo>
                <a:lnTo>
                  <a:pt x="49" y="4429"/>
                </a:lnTo>
                <a:lnTo>
                  <a:pt x="0" y="6108"/>
                </a:lnTo>
                <a:lnTo>
                  <a:pt x="0" y="6984"/>
                </a:lnTo>
                <a:lnTo>
                  <a:pt x="25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95" y="13067"/>
                </a:lnTo>
                <a:lnTo>
                  <a:pt x="219" y="13188"/>
                </a:lnTo>
                <a:lnTo>
                  <a:pt x="292" y="13261"/>
                </a:lnTo>
                <a:lnTo>
                  <a:pt x="341" y="13310"/>
                </a:lnTo>
                <a:lnTo>
                  <a:pt x="390" y="13310"/>
                </a:lnTo>
                <a:lnTo>
                  <a:pt x="901" y="13383"/>
                </a:lnTo>
                <a:lnTo>
                  <a:pt x="1923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50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65" y="13067"/>
                </a:lnTo>
                <a:lnTo>
                  <a:pt x="17301" y="13091"/>
                </a:lnTo>
                <a:lnTo>
                  <a:pt x="17544" y="13140"/>
                </a:lnTo>
                <a:lnTo>
                  <a:pt x="17812" y="13164"/>
                </a:lnTo>
                <a:lnTo>
                  <a:pt x="17933" y="13164"/>
                </a:lnTo>
                <a:lnTo>
                  <a:pt x="18031" y="13115"/>
                </a:lnTo>
                <a:lnTo>
                  <a:pt x="18104" y="13042"/>
                </a:lnTo>
                <a:lnTo>
                  <a:pt x="18152" y="12945"/>
                </a:lnTo>
                <a:lnTo>
                  <a:pt x="18177" y="12848"/>
                </a:lnTo>
                <a:lnTo>
                  <a:pt x="18152" y="12750"/>
                </a:lnTo>
                <a:lnTo>
                  <a:pt x="18079" y="12677"/>
                </a:lnTo>
                <a:lnTo>
                  <a:pt x="17958" y="12629"/>
                </a:lnTo>
                <a:lnTo>
                  <a:pt x="17495" y="12556"/>
                </a:lnTo>
                <a:lnTo>
                  <a:pt x="17033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58" y="12580"/>
                </a:lnTo>
                <a:lnTo>
                  <a:pt x="10415" y="12604"/>
                </a:lnTo>
                <a:lnTo>
                  <a:pt x="9271" y="12629"/>
                </a:lnTo>
                <a:lnTo>
                  <a:pt x="7057" y="12604"/>
                </a:lnTo>
                <a:lnTo>
                  <a:pt x="5937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2" y="11169"/>
                </a:lnTo>
                <a:lnTo>
                  <a:pt x="609" y="9490"/>
                </a:lnTo>
                <a:lnTo>
                  <a:pt x="560" y="7787"/>
                </a:lnTo>
                <a:lnTo>
                  <a:pt x="536" y="6959"/>
                </a:lnTo>
                <a:lnTo>
                  <a:pt x="560" y="6108"/>
                </a:lnTo>
                <a:lnTo>
                  <a:pt x="584" y="4356"/>
                </a:lnTo>
                <a:lnTo>
                  <a:pt x="560" y="2579"/>
                </a:lnTo>
                <a:lnTo>
                  <a:pt x="584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6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965584" y="1308850"/>
            <a:ext cx="2340216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Who you are</a:t>
            </a:r>
            <a:endParaRPr lang="en" dirty="0"/>
          </a:p>
        </p:txBody>
      </p:sp>
      <p:sp>
        <p:nvSpPr>
          <p:cNvPr id="105" name="Shape 105"/>
          <p:cNvSpPr/>
          <p:nvPr/>
        </p:nvSpPr>
        <p:spPr>
          <a:xfrm>
            <a:off x="4141750" y="184074"/>
            <a:ext cx="1338277" cy="1376458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107"/>
          <p:cNvGrpSpPr/>
          <p:nvPr/>
        </p:nvGrpSpPr>
        <p:grpSpPr>
          <a:xfrm rot="-9127946">
            <a:off x="5314790" y="1315164"/>
            <a:ext cx="736944" cy="232967"/>
            <a:chOff x="2266178" y="2764474"/>
            <a:chExt cx="1792245" cy="232966"/>
          </a:xfrm>
        </p:grpSpPr>
        <p:sp>
          <p:nvSpPr>
            <p:cNvPr id="108" name="Shape 108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09" name="Shape 109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110" name="Shape 110"/>
          <p:cNvSpPr/>
          <p:nvPr/>
        </p:nvSpPr>
        <p:spPr>
          <a:xfrm>
            <a:off x="6247475" y="1748850"/>
            <a:ext cx="1448742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" name="Shape 104"/>
          <p:cNvSpPr txBox="1">
            <a:spLocks/>
          </p:cNvSpPr>
          <p:nvPr/>
        </p:nvSpPr>
        <p:spPr>
          <a:xfrm>
            <a:off x="3733800" y="571350"/>
            <a:ext cx="21764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alter Turncoat"/>
                <a:ea typeface="Walter Turncoat"/>
                <a:cs typeface="Walter Turncoat"/>
                <a:sym typeface="Walter Turncoat"/>
              </a:rPr>
              <a:t>PsyCap</a:t>
            </a:r>
            <a:endParaRPr kumimoji="0" lang="en" sz="2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2" name="Shape 117"/>
          <p:cNvSpPr/>
          <p:nvPr/>
        </p:nvSpPr>
        <p:spPr>
          <a:xfrm>
            <a:off x="2432325" y="2419350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Efficacy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3" name="Shape 118"/>
          <p:cNvSpPr/>
          <p:nvPr/>
        </p:nvSpPr>
        <p:spPr>
          <a:xfrm>
            <a:off x="610200" y="2418125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Hope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" name="Shape 119"/>
          <p:cNvSpPr/>
          <p:nvPr/>
        </p:nvSpPr>
        <p:spPr>
          <a:xfrm>
            <a:off x="4254450" y="2418125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Resilience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5" name="Shape 120"/>
          <p:cNvSpPr/>
          <p:nvPr/>
        </p:nvSpPr>
        <p:spPr>
          <a:xfrm>
            <a:off x="610200" y="2445425"/>
            <a:ext cx="2138977" cy="205027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" name="Shape 121"/>
          <p:cNvSpPr/>
          <p:nvPr/>
        </p:nvSpPr>
        <p:spPr>
          <a:xfrm>
            <a:off x="2429400" y="2392575"/>
            <a:ext cx="2138891" cy="2158410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" name="Shape 122"/>
          <p:cNvSpPr/>
          <p:nvPr/>
        </p:nvSpPr>
        <p:spPr>
          <a:xfrm>
            <a:off x="4251462" y="2445425"/>
            <a:ext cx="2138977" cy="205027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" name="Shape 119"/>
          <p:cNvSpPr/>
          <p:nvPr/>
        </p:nvSpPr>
        <p:spPr>
          <a:xfrm>
            <a:off x="6249000" y="2343150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Optimism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9" name="Shape 121"/>
          <p:cNvSpPr/>
          <p:nvPr/>
        </p:nvSpPr>
        <p:spPr>
          <a:xfrm rot="8562888">
            <a:off x="6205485" y="2420667"/>
            <a:ext cx="2223636" cy="2104058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965584" y="1308850"/>
            <a:ext cx="2340216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Who you are</a:t>
            </a:r>
            <a:endParaRPr lang="en" dirty="0"/>
          </a:p>
        </p:txBody>
      </p:sp>
      <p:sp>
        <p:nvSpPr>
          <p:cNvPr id="105" name="Shape 105"/>
          <p:cNvSpPr/>
          <p:nvPr/>
        </p:nvSpPr>
        <p:spPr>
          <a:xfrm>
            <a:off x="4141750" y="184074"/>
            <a:ext cx="1338277" cy="1376458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107"/>
          <p:cNvGrpSpPr/>
          <p:nvPr/>
        </p:nvGrpSpPr>
        <p:grpSpPr>
          <a:xfrm rot="-9127946">
            <a:off x="5314790" y="1315164"/>
            <a:ext cx="736944" cy="232967"/>
            <a:chOff x="2266178" y="2764474"/>
            <a:chExt cx="1792245" cy="232966"/>
          </a:xfrm>
        </p:grpSpPr>
        <p:sp>
          <p:nvSpPr>
            <p:cNvPr id="108" name="Shape 108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09" name="Shape 109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110" name="Shape 110"/>
          <p:cNvSpPr/>
          <p:nvPr/>
        </p:nvSpPr>
        <p:spPr>
          <a:xfrm>
            <a:off x="6247475" y="1748850"/>
            <a:ext cx="1448742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" name="Shape 104"/>
          <p:cNvSpPr txBox="1">
            <a:spLocks/>
          </p:cNvSpPr>
          <p:nvPr/>
        </p:nvSpPr>
        <p:spPr>
          <a:xfrm>
            <a:off x="3733800" y="571350"/>
            <a:ext cx="21764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alter Turncoat"/>
                <a:ea typeface="Walter Turncoat"/>
                <a:cs typeface="Walter Turncoat"/>
                <a:sym typeface="Walter Turncoat"/>
              </a:rPr>
              <a:t>PsyCap</a:t>
            </a:r>
            <a:endParaRPr kumimoji="0" lang="en" sz="2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2" name="Shape 117"/>
          <p:cNvSpPr/>
          <p:nvPr/>
        </p:nvSpPr>
        <p:spPr>
          <a:xfrm>
            <a:off x="2432325" y="2419350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54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</a:t>
            </a:r>
            <a:endParaRPr lang="en" sz="54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3" name="Shape 118"/>
          <p:cNvSpPr/>
          <p:nvPr/>
        </p:nvSpPr>
        <p:spPr>
          <a:xfrm>
            <a:off x="610200" y="2418125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H</a:t>
            </a:r>
            <a:endParaRPr lang="en" sz="54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" name="Shape 119"/>
          <p:cNvSpPr/>
          <p:nvPr/>
        </p:nvSpPr>
        <p:spPr>
          <a:xfrm>
            <a:off x="4254450" y="2418125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R</a:t>
            </a:r>
            <a:endParaRPr lang="en" sz="54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5" name="Shape 120"/>
          <p:cNvSpPr/>
          <p:nvPr/>
        </p:nvSpPr>
        <p:spPr>
          <a:xfrm>
            <a:off x="610200" y="2445425"/>
            <a:ext cx="2138977" cy="205027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" name="Shape 121"/>
          <p:cNvSpPr/>
          <p:nvPr/>
        </p:nvSpPr>
        <p:spPr>
          <a:xfrm>
            <a:off x="2429400" y="2392575"/>
            <a:ext cx="2138891" cy="2158410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" name="Shape 122"/>
          <p:cNvSpPr/>
          <p:nvPr/>
        </p:nvSpPr>
        <p:spPr>
          <a:xfrm>
            <a:off x="4251462" y="2445425"/>
            <a:ext cx="2138977" cy="205027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" name="Shape 119"/>
          <p:cNvSpPr/>
          <p:nvPr/>
        </p:nvSpPr>
        <p:spPr>
          <a:xfrm>
            <a:off x="6249000" y="2343150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4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O</a:t>
            </a:r>
            <a:endParaRPr lang="en" sz="54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9" name="Shape 121"/>
          <p:cNvSpPr/>
          <p:nvPr/>
        </p:nvSpPr>
        <p:spPr>
          <a:xfrm rot="8562888">
            <a:off x="6205485" y="2420667"/>
            <a:ext cx="2223636" cy="2104058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-6025" y="1028550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Competitive Advantage</a:t>
            </a:r>
            <a:endParaRPr lang="en" dirty="0"/>
          </a:p>
        </p:txBody>
      </p:sp>
      <p:sp>
        <p:nvSpPr>
          <p:cNvPr id="61" name="Shape 61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2" name="Shape 62"/>
          <p:cNvSpPr/>
          <p:nvPr/>
        </p:nvSpPr>
        <p:spPr>
          <a:xfrm>
            <a:off x="4274709" y="485775"/>
            <a:ext cx="492436" cy="398329"/>
          </a:xfrm>
          <a:custGeom>
            <a:avLst/>
            <a:gdLst/>
            <a:ahLst/>
            <a:cxnLst/>
            <a:rect l="0" t="0" r="0" b="0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3" name="Shape 63"/>
          <p:cNvSpPr/>
          <p:nvPr/>
        </p:nvSpPr>
        <p:spPr>
          <a:xfrm>
            <a:off x="429500" y="1969275"/>
            <a:ext cx="2157600" cy="2001899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Economic Capital 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grpSp>
        <p:nvGrpSpPr>
          <p:cNvPr id="64" name="Shape 64"/>
          <p:cNvGrpSpPr/>
          <p:nvPr/>
        </p:nvGrpSpPr>
        <p:grpSpPr>
          <a:xfrm>
            <a:off x="2334392" y="2853735"/>
            <a:ext cx="1395800" cy="232966"/>
            <a:chOff x="2266178" y="2764474"/>
            <a:chExt cx="1792245" cy="232966"/>
          </a:xfrm>
        </p:grpSpPr>
        <p:sp>
          <p:nvSpPr>
            <p:cNvPr id="65" name="Shape 65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6" name="Shape 66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grpSp>
        <p:nvGrpSpPr>
          <p:cNvPr id="67" name="Shape 67"/>
          <p:cNvGrpSpPr/>
          <p:nvPr/>
        </p:nvGrpSpPr>
        <p:grpSpPr>
          <a:xfrm>
            <a:off x="5165803" y="2790812"/>
            <a:ext cx="1792245" cy="232966"/>
            <a:chOff x="2266178" y="2764474"/>
            <a:chExt cx="1792245" cy="232966"/>
          </a:xfrm>
        </p:grpSpPr>
        <p:sp>
          <p:nvSpPr>
            <p:cNvPr id="68" name="Shape 68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9" name="Shape 69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70" name="Shape 70"/>
          <p:cNvSpPr/>
          <p:nvPr/>
        </p:nvSpPr>
        <p:spPr>
          <a:xfrm>
            <a:off x="3477500" y="1969275"/>
            <a:ext cx="2157600" cy="2001899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Human Capital 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6690325" y="1969262"/>
            <a:ext cx="2157600" cy="2001899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Social Captial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grpSp>
        <p:nvGrpSpPr>
          <p:cNvPr id="72" name="Shape 72"/>
          <p:cNvGrpSpPr/>
          <p:nvPr/>
        </p:nvGrpSpPr>
        <p:grpSpPr>
          <a:xfrm rot="5543800">
            <a:off x="745821" y="3460251"/>
            <a:ext cx="767046" cy="936427"/>
            <a:chOff x="1113100" y="2199475"/>
            <a:chExt cx="801900" cy="709925"/>
          </a:xfrm>
        </p:grpSpPr>
        <p:sp>
          <p:nvSpPr>
            <p:cNvPr id="73" name="Shape 73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4" name="Shape 74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75" name="Shape 75"/>
          <p:cNvSpPr txBox="1"/>
          <p:nvPr/>
        </p:nvSpPr>
        <p:spPr>
          <a:xfrm>
            <a:off x="1524000" y="3943350"/>
            <a:ext cx="1905599" cy="56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rPr>
              <a:t>W</a:t>
            </a:r>
            <a:r>
              <a:rPr lang="en" sz="2000" dirty="0" smtClean="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rPr>
              <a:t>hat you have</a:t>
            </a:r>
            <a:endParaRPr lang="en" sz="2000" dirty="0">
              <a:solidFill>
                <a:schemeClr val="lt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grpSp>
        <p:nvGrpSpPr>
          <p:cNvPr id="76" name="Shape 76"/>
          <p:cNvGrpSpPr/>
          <p:nvPr/>
        </p:nvGrpSpPr>
        <p:grpSpPr>
          <a:xfrm rot="3862684">
            <a:off x="4616119" y="3784562"/>
            <a:ext cx="581056" cy="322606"/>
            <a:chOff x="271125" y="812725"/>
            <a:chExt cx="766525" cy="221725"/>
          </a:xfrm>
        </p:grpSpPr>
        <p:sp>
          <p:nvSpPr>
            <p:cNvPr id="77" name="Shape 77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8" name="Shape 78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79" name="Shape 79"/>
          <p:cNvSpPr txBox="1"/>
          <p:nvPr/>
        </p:nvSpPr>
        <p:spPr>
          <a:xfrm>
            <a:off x="4114800" y="4095750"/>
            <a:ext cx="1981799" cy="56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000" dirty="0" smtClean="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rPr>
              <a:t>What you know</a:t>
            </a:r>
            <a:endParaRPr lang="en" sz="2000" dirty="0">
              <a:solidFill>
                <a:schemeClr val="lt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grpSp>
        <p:nvGrpSpPr>
          <p:cNvPr id="80" name="Shape 80"/>
          <p:cNvGrpSpPr/>
          <p:nvPr/>
        </p:nvGrpSpPr>
        <p:grpSpPr>
          <a:xfrm rot="-7929092" flipH="1">
            <a:off x="7951615" y="3274001"/>
            <a:ext cx="756500" cy="862031"/>
            <a:chOff x="1113100" y="2199475"/>
            <a:chExt cx="801900" cy="709925"/>
          </a:xfrm>
        </p:grpSpPr>
        <p:sp>
          <p:nvSpPr>
            <p:cNvPr id="81" name="Shape 81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82" name="Shape 82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83" name="Shape 83"/>
          <p:cNvSpPr txBox="1"/>
          <p:nvPr/>
        </p:nvSpPr>
        <p:spPr>
          <a:xfrm>
            <a:off x="6437400" y="3894975"/>
            <a:ext cx="1792200" cy="56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000" dirty="0" smtClean="0">
                <a:solidFill>
                  <a:schemeClr val="lt1"/>
                </a:solidFill>
                <a:latin typeface="Sniglet"/>
                <a:ea typeface="Sniglet"/>
                <a:cs typeface="Sniglet"/>
                <a:sym typeface="Sniglet"/>
              </a:rPr>
              <a:t>Who you know</a:t>
            </a:r>
            <a:endParaRPr lang="en" sz="2000" dirty="0">
              <a:solidFill>
                <a:schemeClr val="lt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0" grpId="0" animBg="1"/>
      <p:bldP spid="71" grpId="0" animBg="1"/>
      <p:bldP spid="75" grpId="0"/>
      <p:bldP spid="79" grpId="0"/>
      <p:bldP spid="8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ctrTitle" idx="4294967295"/>
          </p:nvPr>
        </p:nvSpPr>
        <p:spPr>
          <a:xfrm>
            <a:off x="1822500" y="1202350"/>
            <a:ext cx="5457000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thanks!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subTitle" idx="4294967295"/>
          </p:nvPr>
        </p:nvSpPr>
        <p:spPr>
          <a:xfrm>
            <a:off x="1275150" y="2376678"/>
            <a:ext cx="6593700" cy="2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Any questions?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lt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lt1"/>
              </a:solidFill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4207273" y="603475"/>
            <a:ext cx="687463" cy="691589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3" name="Shape 163"/>
          <p:cNvSpPr/>
          <p:nvPr/>
        </p:nvSpPr>
        <p:spPr>
          <a:xfrm>
            <a:off x="3505200" y="1962150"/>
            <a:ext cx="2133600" cy="152400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965584" y="1308850"/>
            <a:ext cx="2340216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Who you are</a:t>
            </a:r>
            <a:endParaRPr lang="en" dirty="0"/>
          </a:p>
        </p:txBody>
      </p:sp>
      <p:sp>
        <p:nvSpPr>
          <p:cNvPr id="105" name="Shape 105"/>
          <p:cNvSpPr/>
          <p:nvPr/>
        </p:nvSpPr>
        <p:spPr>
          <a:xfrm>
            <a:off x="4141750" y="184074"/>
            <a:ext cx="1338277" cy="1376458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107" name="Shape 107"/>
          <p:cNvGrpSpPr/>
          <p:nvPr/>
        </p:nvGrpSpPr>
        <p:grpSpPr>
          <a:xfrm rot="-9127946">
            <a:off x="5314790" y="1315164"/>
            <a:ext cx="736944" cy="232967"/>
            <a:chOff x="2266178" y="2764474"/>
            <a:chExt cx="1792245" cy="232966"/>
          </a:xfrm>
        </p:grpSpPr>
        <p:sp>
          <p:nvSpPr>
            <p:cNvPr id="108" name="Shape 108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09" name="Shape 109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110" name="Shape 110"/>
          <p:cNvSpPr/>
          <p:nvPr/>
        </p:nvSpPr>
        <p:spPr>
          <a:xfrm>
            <a:off x="6247475" y="1748850"/>
            <a:ext cx="1448742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" name="Shape 104"/>
          <p:cNvSpPr txBox="1">
            <a:spLocks/>
          </p:cNvSpPr>
          <p:nvPr/>
        </p:nvSpPr>
        <p:spPr>
          <a:xfrm>
            <a:off x="3733800" y="571350"/>
            <a:ext cx="21764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alter Turncoat"/>
                <a:ea typeface="Walter Turncoat"/>
                <a:cs typeface="Walter Turncoat"/>
                <a:sym typeface="Walter Turncoat"/>
              </a:rPr>
              <a:t>PsyCap</a:t>
            </a:r>
            <a:endParaRPr kumimoji="0" lang="en" sz="2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2" name="Shape 117"/>
          <p:cNvSpPr/>
          <p:nvPr/>
        </p:nvSpPr>
        <p:spPr>
          <a:xfrm>
            <a:off x="2432325" y="2419350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Efficacy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3" name="Shape 118"/>
          <p:cNvSpPr/>
          <p:nvPr/>
        </p:nvSpPr>
        <p:spPr>
          <a:xfrm>
            <a:off x="610200" y="2418125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Hope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" name="Shape 119"/>
          <p:cNvSpPr/>
          <p:nvPr/>
        </p:nvSpPr>
        <p:spPr>
          <a:xfrm>
            <a:off x="4254450" y="2418125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Resilience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5" name="Shape 120"/>
          <p:cNvSpPr/>
          <p:nvPr/>
        </p:nvSpPr>
        <p:spPr>
          <a:xfrm>
            <a:off x="610200" y="2445425"/>
            <a:ext cx="2138977" cy="205027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" name="Shape 121"/>
          <p:cNvSpPr/>
          <p:nvPr/>
        </p:nvSpPr>
        <p:spPr>
          <a:xfrm>
            <a:off x="2429400" y="2392575"/>
            <a:ext cx="2138891" cy="2158410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" name="Shape 122"/>
          <p:cNvSpPr/>
          <p:nvPr/>
        </p:nvSpPr>
        <p:spPr>
          <a:xfrm>
            <a:off x="4251462" y="2445425"/>
            <a:ext cx="2138977" cy="205027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" name="Shape 119"/>
          <p:cNvSpPr/>
          <p:nvPr/>
        </p:nvSpPr>
        <p:spPr>
          <a:xfrm>
            <a:off x="6249000" y="2343150"/>
            <a:ext cx="2133000" cy="213300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Optimism</a:t>
            </a: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9" name="Shape 121"/>
          <p:cNvSpPr/>
          <p:nvPr/>
        </p:nvSpPr>
        <p:spPr>
          <a:xfrm rot="8562888">
            <a:off x="6205485" y="2420667"/>
            <a:ext cx="2223636" cy="2104058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581150"/>
            <a:ext cx="44796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9600" dirty="0" smtClean="0">
                <a:solidFill>
                  <a:srgbClr val="FFFFFF"/>
                </a:solidFill>
                <a:latin typeface="Walter Turncoat"/>
                <a:ea typeface="Walter Turncoat"/>
                <a:sym typeface="Walter Turncoat"/>
              </a:rPr>
              <a:t>Why?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7-09.gif"/>
          <p:cNvPicPr>
            <a:picLocks noChangeAspect="1"/>
          </p:cNvPicPr>
          <p:nvPr/>
        </p:nvPicPr>
        <p:blipFill>
          <a:blip r:embed="rId2"/>
          <a:srcRect r="48333"/>
          <a:stretch>
            <a:fillRect/>
          </a:stretch>
        </p:blipFill>
        <p:spPr>
          <a:xfrm>
            <a:off x="2209800" y="590550"/>
            <a:ext cx="4724400" cy="4143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581150"/>
            <a:ext cx="563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9600" dirty="0" smtClean="0">
                <a:solidFill>
                  <a:srgbClr val="FFFFFF"/>
                </a:solidFill>
                <a:latin typeface="Walter Turncoat"/>
                <a:ea typeface="Walter Turncoat"/>
                <a:sym typeface="Walter Turncoat"/>
              </a:rPr>
              <a:t>Decisions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/>
        </p:nvSpPr>
        <p:spPr>
          <a:xfrm>
            <a:off x="1141273" y="2976250"/>
            <a:ext cx="3168555" cy="811177"/>
          </a:xfrm>
          <a:custGeom>
            <a:avLst/>
            <a:gdLst/>
            <a:ahLst/>
            <a:cxnLst/>
            <a:rect l="0" t="0" r="0" b="0"/>
            <a:pathLst>
              <a:path w="71886" h="68584" extrusionOk="0">
                <a:moveTo>
                  <a:pt x="48962" y="1604"/>
                </a:moveTo>
                <a:lnTo>
                  <a:pt x="48679" y="1698"/>
                </a:lnTo>
                <a:lnTo>
                  <a:pt x="49811" y="1698"/>
                </a:lnTo>
                <a:lnTo>
                  <a:pt x="48962" y="1793"/>
                </a:lnTo>
                <a:lnTo>
                  <a:pt x="47924" y="1698"/>
                </a:lnTo>
                <a:lnTo>
                  <a:pt x="46980" y="1698"/>
                </a:lnTo>
                <a:lnTo>
                  <a:pt x="47452" y="1604"/>
                </a:lnTo>
                <a:close/>
                <a:moveTo>
                  <a:pt x="23773" y="1793"/>
                </a:moveTo>
                <a:lnTo>
                  <a:pt x="22547" y="1887"/>
                </a:lnTo>
                <a:lnTo>
                  <a:pt x="23113" y="1793"/>
                </a:lnTo>
                <a:close/>
                <a:moveTo>
                  <a:pt x="50471" y="1793"/>
                </a:moveTo>
                <a:lnTo>
                  <a:pt x="50660" y="1887"/>
                </a:lnTo>
                <a:lnTo>
                  <a:pt x="48301" y="1981"/>
                </a:lnTo>
                <a:lnTo>
                  <a:pt x="50471" y="1793"/>
                </a:lnTo>
                <a:close/>
                <a:moveTo>
                  <a:pt x="41603" y="1887"/>
                </a:moveTo>
                <a:lnTo>
                  <a:pt x="41698" y="1981"/>
                </a:lnTo>
                <a:lnTo>
                  <a:pt x="39811" y="2076"/>
                </a:lnTo>
                <a:lnTo>
                  <a:pt x="41320" y="1887"/>
                </a:lnTo>
                <a:lnTo>
                  <a:pt x="41320" y="1887"/>
                </a:lnTo>
                <a:lnTo>
                  <a:pt x="40943" y="1981"/>
                </a:lnTo>
                <a:lnTo>
                  <a:pt x="41603" y="1887"/>
                </a:lnTo>
                <a:close/>
                <a:moveTo>
                  <a:pt x="61409" y="2301"/>
                </a:moveTo>
                <a:lnTo>
                  <a:pt x="60659" y="2359"/>
                </a:lnTo>
                <a:lnTo>
                  <a:pt x="59527" y="2453"/>
                </a:lnTo>
                <a:lnTo>
                  <a:pt x="61886" y="2453"/>
                </a:lnTo>
                <a:lnTo>
                  <a:pt x="61773" y="2378"/>
                </a:lnTo>
                <a:lnTo>
                  <a:pt x="61697" y="2359"/>
                </a:lnTo>
                <a:lnTo>
                  <a:pt x="61409" y="2301"/>
                </a:lnTo>
                <a:close/>
                <a:moveTo>
                  <a:pt x="4245" y="3113"/>
                </a:moveTo>
                <a:lnTo>
                  <a:pt x="4245" y="3113"/>
                </a:lnTo>
                <a:lnTo>
                  <a:pt x="4245" y="3113"/>
                </a:lnTo>
                <a:close/>
                <a:moveTo>
                  <a:pt x="15189" y="4151"/>
                </a:moveTo>
                <a:lnTo>
                  <a:pt x="14074" y="4337"/>
                </a:lnTo>
                <a:lnTo>
                  <a:pt x="15189" y="4151"/>
                </a:lnTo>
                <a:close/>
                <a:moveTo>
                  <a:pt x="67074" y="19245"/>
                </a:moveTo>
                <a:lnTo>
                  <a:pt x="67067" y="19277"/>
                </a:lnTo>
                <a:lnTo>
                  <a:pt x="67093" y="19490"/>
                </a:lnTo>
                <a:lnTo>
                  <a:pt x="67074" y="19245"/>
                </a:lnTo>
                <a:close/>
                <a:moveTo>
                  <a:pt x="67093" y="19490"/>
                </a:moveTo>
                <a:lnTo>
                  <a:pt x="67169" y="20472"/>
                </a:lnTo>
                <a:lnTo>
                  <a:pt x="67357" y="21604"/>
                </a:lnTo>
                <a:lnTo>
                  <a:pt x="67093" y="19490"/>
                </a:lnTo>
                <a:close/>
                <a:moveTo>
                  <a:pt x="71558" y="26891"/>
                </a:moveTo>
                <a:lnTo>
                  <a:pt x="71603" y="27358"/>
                </a:lnTo>
                <a:lnTo>
                  <a:pt x="71603" y="26981"/>
                </a:lnTo>
                <a:lnTo>
                  <a:pt x="71558" y="26891"/>
                </a:lnTo>
                <a:close/>
                <a:moveTo>
                  <a:pt x="64339" y="3113"/>
                </a:moveTo>
                <a:lnTo>
                  <a:pt x="64905" y="3396"/>
                </a:lnTo>
                <a:lnTo>
                  <a:pt x="65282" y="3774"/>
                </a:lnTo>
                <a:lnTo>
                  <a:pt x="65659" y="4245"/>
                </a:lnTo>
                <a:lnTo>
                  <a:pt x="65942" y="4717"/>
                </a:lnTo>
                <a:lnTo>
                  <a:pt x="66414" y="6132"/>
                </a:lnTo>
                <a:lnTo>
                  <a:pt x="67074" y="8208"/>
                </a:lnTo>
                <a:lnTo>
                  <a:pt x="66791" y="7547"/>
                </a:lnTo>
                <a:lnTo>
                  <a:pt x="66791" y="7830"/>
                </a:lnTo>
                <a:lnTo>
                  <a:pt x="66508" y="7642"/>
                </a:lnTo>
                <a:lnTo>
                  <a:pt x="66225" y="7547"/>
                </a:lnTo>
                <a:lnTo>
                  <a:pt x="66791" y="9717"/>
                </a:lnTo>
                <a:lnTo>
                  <a:pt x="67074" y="10943"/>
                </a:lnTo>
                <a:lnTo>
                  <a:pt x="67452" y="11981"/>
                </a:lnTo>
                <a:lnTo>
                  <a:pt x="67357" y="11981"/>
                </a:lnTo>
                <a:lnTo>
                  <a:pt x="67924" y="14623"/>
                </a:lnTo>
                <a:lnTo>
                  <a:pt x="68395" y="17264"/>
                </a:lnTo>
                <a:lnTo>
                  <a:pt x="68867" y="19905"/>
                </a:lnTo>
                <a:lnTo>
                  <a:pt x="69527" y="22736"/>
                </a:lnTo>
                <a:lnTo>
                  <a:pt x="69433" y="22170"/>
                </a:lnTo>
                <a:lnTo>
                  <a:pt x="69527" y="21698"/>
                </a:lnTo>
                <a:lnTo>
                  <a:pt x="69810" y="23868"/>
                </a:lnTo>
                <a:lnTo>
                  <a:pt x="69999" y="26037"/>
                </a:lnTo>
                <a:lnTo>
                  <a:pt x="69810" y="24056"/>
                </a:lnTo>
                <a:lnTo>
                  <a:pt x="69905" y="25754"/>
                </a:lnTo>
                <a:lnTo>
                  <a:pt x="70093" y="28773"/>
                </a:lnTo>
                <a:lnTo>
                  <a:pt x="70188" y="30754"/>
                </a:lnTo>
                <a:lnTo>
                  <a:pt x="70093" y="29811"/>
                </a:lnTo>
                <a:lnTo>
                  <a:pt x="69999" y="29151"/>
                </a:lnTo>
                <a:lnTo>
                  <a:pt x="69999" y="30566"/>
                </a:lnTo>
                <a:lnTo>
                  <a:pt x="70093" y="31226"/>
                </a:lnTo>
                <a:lnTo>
                  <a:pt x="70093" y="32452"/>
                </a:lnTo>
                <a:lnTo>
                  <a:pt x="69999" y="33962"/>
                </a:lnTo>
                <a:lnTo>
                  <a:pt x="69716" y="36981"/>
                </a:lnTo>
                <a:lnTo>
                  <a:pt x="69244" y="39999"/>
                </a:lnTo>
                <a:lnTo>
                  <a:pt x="68678" y="43018"/>
                </a:lnTo>
                <a:lnTo>
                  <a:pt x="68678" y="41226"/>
                </a:lnTo>
                <a:lnTo>
                  <a:pt x="68678" y="39433"/>
                </a:lnTo>
                <a:lnTo>
                  <a:pt x="68207" y="32452"/>
                </a:lnTo>
                <a:lnTo>
                  <a:pt x="67735" y="25754"/>
                </a:lnTo>
                <a:lnTo>
                  <a:pt x="67641" y="26320"/>
                </a:lnTo>
                <a:lnTo>
                  <a:pt x="67452" y="25000"/>
                </a:lnTo>
                <a:lnTo>
                  <a:pt x="67263" y="23679"/>
                </a:lnTo>
                <a:lnTo>
                  <a:pt x="67169" y="22264"/>
                </a:lnTo>
                <a:lnTo>
                  <a:pt x="67169" y="21038"/>
                </a:lnTo>
                <a:lnTo>
                  <a:pt x="67074" y="19905"/>
                </a:lnTo>
                <a:lnTo>
                  <a:pt x="66980" y="19622"/>
                </a:lnTo>
                <a:lnTo>
                  <a:pt x="67067" y="19277"/>
                </a:lnTo>
                <a:lnTo>
                  <a:pt x="66886" y="17830"/>
                </a:lnTo>
                <a:lnTo>
                  <a:pt x="66980" y="18962"/>
                </a:lnTo>
                <a:lnTo>
                  <a:pt x="66414" y="14434"/>
                </a:lnTo>
                <a:lnTo>
                  <a:pt x="66603" y="14811"/>
                </a:lnTo>
                <a:lnTo>
                  <a:pt x="66603" y="14623"/>
                </a:lnTo>
                <a:lnTo>
                  <a:pt x="66414" y="13113"/>
                </a:lnTo>
                <a:lnTo>
                  <a:pt x="66131" y="11321"/>
                </a:lnTo>
                <a:lnTo>
                  <a:pt x="66037" y="10849"/>
                </a:lnTo>
                <a:lnTo>
                  <a:pt x="65565" y="7264"/>
                </a:lnTo>
                <a:lnTo>
                  <a:pt x="64999" y="4811"/>
                </a:lnTo>
                <a:lnTo>
                  <a:pt x="64339" y="3113"/>
                </a:lnTo>
                <a:close/>
                <a:moveTo>
                  <a:pt x="69433" y="56131"/>
                </a:moveTo>
                <a:lnTo>
                  <a:pt x="69433" y="57169"/>
                </a:lnTo>
                <a:lnTo>
                  <a:pt x="69339" y="58112"/>
                </a:lnTo>
                <a:lnTo>
                  <a:pt x="69056" y="58867"/>
                </a:lnTo>
                <a:lnTo>
                  <a:pt x="68773" y="59527"/>
                </a:lnTo>
                <a:lnTo>
                  <a:pt x="68678" y="59622"/>
                </a:lnTo>
                <a:lnTo>
                  <a:pt x="68773" y="58773"/>
                </a:lnTo>
                <a:lnTo>
                  <a:pt x="69150" y="57452"/>
                </a:lnTo>
                <a:lnTo>
                  <a:pt x="69433" y="56131"/>
                </a:lnTo>
                <a:close/>
                <a:moveTo>
                  <a:pt x="62169" y="61508"/>
                </a:moveTo>
                <a:lnTo>
                  <a:pt x="61320" y="61697"/>
                </a:lnTo>
                <a:lnTo>
                  <a:pt x="61886" y="61508"/>
                </a:lnTo>
                <a:close/>
                <a:moveTo>
                  <a:pt x="56320" y="62357"/>
                </a:moveTo>
                <a:lnTo>
                  <a:pt x="54418" y="62578"/>
                </a:lnTo>
                <a:lnTo>
                  <a:pt x="54418" y="62578"/>
                </a:lnTo>
                <a:lnTo>
                  <a:pt x="54905" y="62546"/>
                </a:lnTo>
                <a:lnTo>
                  <a:pt x="56320" y="62357"/>
                </a:lnTo>
                <a:close/>
                <a:moveTo>
                  <a:pt x="54418" y="62578"/>
                </a:moveTo>
                <a:lnTo>
                  <a:pt x="53490" y="62640"/>
                </a:lnTo>
                <a:lnTo>
                  <a:pt x="52924" y="62735"/>
                </a:lnTo>
                <a:lnTo>
                  <a:pt x="52263" y="62829"/>
                </a:lnTo>
                <a:lnTo>
                  <a:pt x="54418" y="62578"/>
                </a:lnTo>
                <a:close/>
                <a:moveTo>
                  <a:pt x="48867" y="1793"/>
                </a:moveTo>
                <a:lnTo>
                  <a:pt x="48207" y="1981"/>
                </a:lnTo>
                <a:lnTo>
                  <a:pt x="46886" y="1981"/>
                </a:lnTo>
                <a:lnTo>
                  <a:pt x="49528" y="2076"/>
                </a:lnTo>
                <a:lnTo>
                  <a:pt x="52169" y="2076"/>
                </a:lnTo>
                <a:lnTo>
                  <a:pt x="48490" y="2264"/>
                </a:lnTo>
                <a:lnTo>
                  <a:pt x="48490" y="2264"/>
                </a:lnTo>
                <a:lnTo>
                  <a:pt x="53395" y="2170"/>
                </a:lnTo>
                <a:lnTo>
                  <a:pt x="52263" y="2264"/>
                </a:lnTo>
                <a:lnTo>
                  <a:pt x="51037" y="2359"/>
                </a:lnTo>
                <a:lnTo>
                  <a:pt x="52546" y="2453"/>
                </a:lnTo>
                <a:lnTo>
                  <a:pt x="50754" y="2453"/>
                </a:lnTo>
                <a:lnTo>
                  <a:pt x="50754" y="2547"/>
                </a:lnTo>
                <a:lnTo>
                  <a:pt x="51037" y="2547"/>
                </a:lnTo>
                <a:lnTo>
                  <a:pt x="51509" y="2642"/>
                </a:lnTo>
                <a:lnTo>
                  <a:pt x="50377" y="2736"/>
                </a:lnTo>
                <a:lnTo>
                  <a:pt x="54056" y="2642"/>
                </a:lnTo>
                <a:lnTo>
                  <a:pt x="53490" y="2642"/>
                </a:lnTo>
                <a:lnTo>
                  <a:pt x="53018" y="2453"/>
                </a:lnTo>
                <a:lnTo>
                  <a:pt x="53112" y="2359"/>
                </a:lnTo>
                <a:lnTo>
                  <a:pt x="54339" y="2359"/>
                </a:lnTo>
                <a:lnTo>
                  <a:pt x="55848" y="2453"/>
                </a:lnTo>
                <a:lnTo>
                  <a:pt x="55565" y="2547"/>
                </a:lnTo>
                <a:lnTo>
                  <a:pt x="57169" y="2642"/>
                </a:lnTo>
                <a:lnTo>
                  <a:pt x="57169" y="2642"/>
                </a:lnTo>
                <a:lnTo>
                  <a:pt x="57075" y="2547"/>
                </a:lnTo>
                <a:lnTo>
                  <a:pt x="57358" y="2359"/>
                </a:lnTo>
                <a:lnTo>
                  <a:pt x="58490" y="2264"/>
                </a:lnTo>
                <a:lnTo>
                  <a:pt x="60093" y="2170"/>
                </a:lnTo>
                <a:lnTo>
                  <a:pt x="61603" y="2264"/>
                </a:lnTo>
                <a:lnTo>
                  <a:pt x="61226" y="2264"/>
                </a:lnTo>
                <a:lnTo>
                  <a:pt x="61409" y="2301"/>
                </a:lnTo>
                <a:lnTo>
                  <a:pt x="61632" y="2284"/>
                </a:lnTo>
                <a:lnTo>
                  <a:pt x="61632" y="2284"/>
                </a:lnTo>
                <a:lnTo>
                  <a:pt x="61773" y="2378"/>
                </a:lnTo>
                <a:lnTo>
                  <a:pt x="62075" y="2453"/>
                </a:lnTo>
                <a:lnTo>
                  <a:pt x="62358" y="2736"/>
                </a:lnTo>
                <a:lnTo>
                  <a:pt x="62735" y="3208"/>
                </a:lnTo>
                <a:lnTo>
                  <a:pt x="63207" y="3774"/>
                </a:lnTo>
                <a:lnTo>
                  <a:pt x="63961" y="5189"/>
                </a:lnTo>
                <a:lnTo>
                  <a:pt x="64339" y="5944"/>
                </a:lnTo>
                <a:lnTo>
                  <a:pt x="64622" y="6698"/>
                </a:lnTo>
                <a:lnTo>
                  <a:pt x="65093" y="8491"/>
                </a:lnTo>
                <a:lnTo>
                  <a:pt x="65471" y="10472"/>
                </a:lnTo>
                <a:lnTo>
                  <a:pt x="65754" y="12547"/>
                </a:lnTo>
                <a:lnTo>
                  <a:pt x="65848" y="14623"/>
                </a:lnTo>
                <a:lnTo>
                  <a:pt x="65942" y="16792"/>
                </a:lnTo>
                <a:lnTo>
                  <a:pt x="66131" y="20660"/>
                </a:lnTo>
                <a:lnTo>
                  <a:pt x="66225" y="20283"/>
                </a:lnTo>
                <a:lnTo>
                  <a:pt x="66603" y="23019"/>
                </a:lnTo>
                <a:lnTo>
                  <a:pt x="66791" y="25000"/>
                </a:lnTo>
                <a:lnTo>
                  <a:pt x="66791" y="25660"/>
                </a:lnTo>
                <a:lnTo>
                  <a:pt x="66791" y="25849"/>
                </a:lnTo>
                <a:lnTo>
                  <a:pt x="66697" y="25943"/>
                </a:lnTo>
                <a:lnTo>
                  <a:pt x="66508" y="24905"/>
                </a:lnTo>
                <a:lnTo>
                  <a:pt x="66508" y="25566"/>
                </a:lnTo>
                <a:lnTo>
                  <a:pt x="66508" y="26792"/>
                </a:lnTo>
                <a:lnTo>
                  <a:pt x="67169" y="33490"/>
                </a:lnTo>
                <a:lnTo>
                  <a:pt x="67546" y="36698"/>
                </a:lnTo>
                <a:lnTo>
                  <a:pt x="67735" y="40188"/>
                </a:lnTo>
                <a:lnTo>
                  <a:pt x="67357" y="38867"/>
                </a:lnTo>
                <a:lnTo>
                  <a:pt x="67263" y="38584"/>
                </a:lnTo>
                <a:lnTo>
                  <a:pt x="67263" y="38679"/>
                </a:lnTo>
                <a:lnTo>
                  <a:pt x="67263" y="39339"/>
                </a:lnTo>
                <a:lnTo>
                  <a:pt x="67357" y="40660"/>
                </a:lnTo>
                <a:lnTo>
                  <a:pt x="67641" y="43962"/>
                </a:lnTo>
                <a:lnTo>
                  <a:pt x="67829" y="46226"/>
                </a:lnTo>
                <a:lnTo>
                  <a:pt x="67924" y="46980"/>
                </a:lnTo>
                <a:lnTo>
                  <a:pt x="67169" y="50943"/>
                </a:lnTo>
                <a:lnTo>
                  <a:pt x="66886" y="52829"/>
                </a:lnTo>
                <a:lnTo>
                  <a:pt x="66791" y="54716"/>
                </a:lnTo>
                <a:lnTo>
                  <a:pt x="66791" y="54810"/>
                </a:lnTo>
                <a:lnTo>
                  <a:pt x="66980" y="55376"/>
                </a:lnTo>
                <a:lnTo>
                  <a:pt x="67169" y="56980"/>
                </a:lnTo>
                <a:lnTo>
                  <a:pt x="67263" y="58395"/>
                </a:lnTo>
                <a:lnTo>
                  <a:pt x="66980" y="58867"/>
                </a:lnTo>
                <a:lnTo>
                  <a:pt x="66697" y="59150"/>
                </a:lnTo>
                <a:lnTo>
                  <a:pt x="66414" y="59339"/>
                </a:lnTo>
                <a:lnTo>
                  <a:pt x="66037" y="59433"/>
                </a:lnTo>
                <a:lnTo>
                  <a:pt x="64999" y="59622"/>
                </a:lnTo>
                <a:lnTo>
                  <a:pt x="63207" y="59905"/>
                </a:lnTo>
                <a:lnTo>
                  <a:pt x="59999" y="60565"/>
                </a:lnTo>
                <a:lnTo>
                  <a:pt x="56697" y="60942"/>
                </a:lnTo>
                <a:lnTo>
                  <a:pt x="53301" y="61225"/>
                </a:lnTo>
                <a:lnTo>
                  <a:pt x="49905" y="61508"/>
                </a:lnTo>
                <a:lnTo>
                  <a:pt x="43113" y="61791"/>
                </a:lnTo>
                <a:lnTo>
                  <a:pt x="39716" y="61980"/>
                </a:lnTo>
                <a:lnTo>
                  <a:pt x="36509" y="62169"/>
                </a:lnTo>
                <a:lnTo>
                  <a:pt x="36698" y="62074"/>
                </a:lnTo>
                <a:lnTo>
                  <a:pt x="36886" y="61886"/>
                </a:lnTo>
                <a:lnTo>
                  <a:pt x="36320" y="61886"/>
                </a:lnTo>
                <a:lnTo>
                  <a:pt x="35566" y="61980"/>
                </a:lnTo>
                <a:lnTo>
                  <a:pt x="34811" y="62074"/>
                </a:lnTo>
                <a:lnTo>
                  <a:pt x="34150" y="62169"/>
                </a:lnTo>
                <a:lnTo>
                  <a:pt x="32924" y="62074"/>
                </a:lnTo>
                <a:lnTo>
                  <a:pt x="31132" y="62263"/>
                </a:lnTo>
                <a:lnTo>
                  <a:pt x="26886" y="62640"/>
                </a:lnTo>
                <a:lnTo>
                  <a:pt x="24528" y="62923"/>
                </a:lnTo>
                <a:lnTo>
                  <a:pt x="22264" y="63112"/>
                </a:lnTo>
                <a:lnTo>
                  <a:pt x="19151" y="63112"/>
                </a:lnTo>
                <a:lnTo>
                  <a:pt x="18302" y="63018"/>
                </a:lnTo>
                <a:lnTo>
                  <a:pt x="19056" y="63018"/>
                </a:lnTo>
                <a:lnTo>
                  <a:pt x="19905" y="62923"/>
                </a:lnTo>
                <a:lnTo>
                  <a:pt x="21604" y="62546"/>
                </a:lnTo>
                <a:lnTo>
                  <a:pt x="21604" y="62546"/>
                </a:lnTo>
                <a:lnTo>
                  <a:pt x="19905" y="62640"/>
                </a:lnTo>
                <a:lnTo>
                  <a:pt x="18207" y="62640"/>
                </a:lnTo>
                <a:lnTo>
                  <a:pt x="14811" y="62735"/>
                </a:lnTo>
                <a:lnTo>
                  <a:pt x="14528" y="62829"/>
                </a:lnTo>
                <a:lnTo>
                  <a:pt x="6509" y="62735"/>
                </a:lnTo>
                <a:lnTo>
                  <a:pt x="6415" y="61886"/>
                </a:lnTo>
                <a:lnTo>
                  <a:pt x="6415" y="61603"/>
                </a:lnTo>
                <a:lnTo>
                  <a:pt x="6509" y="61508"/>
                </a:lnTo>
                <a:lnTo>
                  <a:pt x="6698" y="61980"/>
                </a:lnTo>
                <a:lnTo>
                  <a:pt x="6509" y="58112"/>
                </a:lnTo>
                <a:lnTo>
                  <a:pt x="6321" y="54244"/>
                </a:lnTo>
                <a:lnTo>
                  <a:pt x="6038" y="50471"/>
                </a:lnTo>
                <a:lnTo>
                  <a:pt x="5943" y="48490"/>
                </a:lnTo>
                <a:lnTo>
                  <a:pt x="5943" y="47924"/>
                </a:lnTo>
                <a:lnTo>
                  <a:pt x="5849" y="46414"/>
                </a:lnTo>
                <a:lnTo>
                  <a:pt x="5943" y="44811"/>
                </a:lnTo>
                <a:lnTo>
                  <a:pt x="6132" y="41414"/>
                </a:lnTo>
                <a:lnTo>
                  <a:pt x="6132" y="39622"/>
                </a:lnTo>
                <a:lnTo>
                  <a:pt x="6132" y="38018"/>
                </a:lnTo>
                <a:lnTo>
                  <a:pt x="5849" y="36415"/>
                </a:lnTo>
                <a:lnTo>
                  <a:pt x="5660" y="35754"/>
                </a:lnTo>
                <a:lnTo>
                  <a:pt x="5472" y="35094"/>
                </a:lnTo>
                <a:lnTo>
                  <a:pt x="5566" y="35849"/>
                </a:lnTo>
                <a:lnTo>
                  <a:pt x="5660" y="36698"/>
                </a:lnTo>
                <a:lnTo>
                  <a:pt x="5566" y="38301"/>
                </a:lnTo>
                <a:lnTo>
                  <a:pt x="5283" y="35566"/>
                </a:lnTo>
                <a:lnTo>
                  <a:pt x="4811" y="32452"/>
                </a:lnTo>
                <a:lnTo>
                  <a:pt x="4717" y="30943"/>
                </a:lnTo>
                <a:lnTo>
                  <a:pt x="4623" y="29434"/>
                </a:lnTo>
                <a:lnTo>
                  <a:pt x="4717" y="28113"/>
                </a:lnTo>
                <a:lnTo>
                  <a:pt x="5000" y="26886"/>
                </a:lnTo>
                <a:lnTo>
                  <a:pt x="4906" y="24717"/>
                </a:lnTo>
                <a:lnTo>
                  <a:pt x="5000" y="25283"/>
                </a:lnTo>
                <a:lnTo>
                  <a:pt x="5000" y="24811"/>
                </a:lnTo>
                <a:lnTo>
                  <a:pt x="5000" y="24339"/>
                </a:lnTo>
                <a:lnTo>
                  <a:pt x="4906" y="23302"/>
                </a:lnTo>
                <a:lnTo>
                  <a:pt x="4811" y="21981"/>
                </a:lnTo>
                <a:lnTo>
                  <a:pt x="4623" y="20283"/>
                </a:lnTo>
                <a:lnTo>
                  <a:pt x="4340" y="19528"/>
                </a:lnTo>
                <a:lnTo>
                  <a:pt x="4057" y="18679"/>
                </a:lnTo>
                <a:lnTo>
                  <a:pt x="4057" y="18773"/>
                </a:lnTo>
                <a:lnTo>
                  <a:pt x="4245" y="28868"/>
                </a:lnTo>
                <a:lnTo>
                  <a:pt x="4623" y="38962"/>
                </a:lnTo>
                <a:lnTo>
                  <a:pt x="4528" y="38490"/>
                </a:lnTo>
                <a:lnTo>
                  <a:pt x="4528" y="39528"/>
                </a:lnTo>
                <a:lnTo>
                  <a:pt x="4528" y="41980"/>
                </a:lnTo>
                <a:lnTo>
                  <a:pt x="4528" y="43301"/>
                </a:lnTo>
                <a:lnTo>
                  <a:pt x="4434" y="44622"/>
                </a:lnTo>
                <a:lnTo>
                  <a:pt x="4434" y="46037"/>
                </a:lnTo>
                <a:lnTo>
                  <a:pt x="4434" y="47358"/>
                </a:lnTo>
                <a:lnTo>
                  <a:pt x="4340" y="49056"/>
                </a:lnTo>
                <a:lnTo>
                  <a:pt x="4245" y="50848"/>
                </a:lnTo>
                <a:lnTo>
                  <a:pt x="4151" y="54716"/>
                </a:lnTo>
                <a:lnTo>
                  <a:pt x="4340" y="58773"/>
                </a:lnTo>
                <a:lnTo>
                  <a:pt x="4528" y="60754"/>
                </a:lnTo>
                <a:lnTo>
                  <a:pt x="4811" y="62640"/>
                </a:lnTo>
                <a:lnTo>
                  <a:pt x="2170" y="62546"/>
                </a:lnTo>
                <a:lnTo>
                  <a:pt x="2264" y="58207"/>
                </a:lnTo>
                <a:lnTo>
                  <a:pt x="2359" y="53773"/>
                </a:lnTo>
                <a:lnTo>
                  <a:pt x="2547" y="49433"/>
                </a:lnTo>
                <a:lnTo>
                  <a:pt x="2830" y="45094"/>
                </a:lnTo>
                <a:lnTo>
                  <a:pt x="2736" y="45094"/>
                </a:lnTo>
                <a:lnTo>
                  <a:pt x="2925" y="41509"/>
                </a:lnTo>
                <a:lnTo>
                  <a:pt x="2925" y="42263"/>
                </a:lnTo>
                <a:lnTo>
                  <a:pt x="3208" y="34245"/>
                </a:lnTo>
                <a:lnTo>
                  <a:pt x="3774" y="30566"/>
                </a:lnTo>
                <a:lnTo>
                  <a:pt x="3208" y="31981"/>
                </a:lnTo>
                <a:lnTo>
                  <a:pt x="3113" y="31698"/>
                </a:lnTo>
                <a:lnTo>
                  <a:pt x="3113" y="31226"/>
                </a:lnTo>
                <a:lnTo>
                  <a:pt x="3208" y="30471"/>
                </a:lnTo>
                <a:lnTo>
                  <a:pt x="3113" y="30943"/>
                </a:lnTo>
                <a:lnTo>
                  <a:pt x="3208" y="29528"/>
                </a:lnTo>
                <a:lnTo>
                  <a:pt x="3396" y="28019"/>
                </a:lnTo>
                <a:lnTo>
                  <a:pt x="3491" y="27075"/>
                </a:lnTo>
                <a:lnTo>
                  <a:pt x="3585" y="26886"/>
                </a:lnTo>
                <a:lnTo>
                  <a:pt x="3585" y="27075"/>
                </a:lnTo>
                <a:lnTo>
                  <a:pt x="3585" y="27736"/>
                </a:lnTo>
                <a:lnTo>
                  <a:pt x="3774" y="26132"/>
                </a:lnTo>
                <a:lnTo>
                  <a:pt x="3774" y="21887"/>
                </a:lnTo>
                <a:lnTo>
                  <a:pt x="3774" y="19717"/>
                </a:lnTo>
                <a:lnTo>
                  <a:pt x="3868" y="17547"/>
                </a:lnTo>
                <a:lnTo>
                  <a:pt x="3774" y="16321"/>
                </a:lnTo>
                <a:lnTo>
                  <a:pt x="3679" y="15094"/>
                </a:lnTo>
                <a:lnTo>
                  <a:pt x="3679" y="12547"/>
                </a:lnTo>
                <a:lnTo>
                  <a:pt x="3868" y="9906"/>
                </a:lnTo>
                <a:lnTo>
                  <a:pt x="4151" y="7359"/>
                </a:lnTo>
                <a:lnTo>
                  <a:pt x="4057" y="15566"/>
                </a:lnTo>
                <a:lnTo>
                  <a:pt x="4245" y="16132"/>
                </a:lnTo>
                <a:lnTo>
                  <a:pt x="4245" y="14717"/>
                </a:lnTo>
                <a:lnTo>
                  <a:pt x="4245" y="14151"/>
                </a:lnTo>
                <a:lnTo>
                  <a:pt x="4151" y="14623"/>
                </a:lnTo>
                <a:lnTo>
                  <a:pt x="4151" y="13208"/>
                </a:lnTo>
                <a:lnTo>
                  <a:pt x="4151" y="11792"/>
                </a:lnTo>
                <a:lnTo>
                  <a:pt x="4245" y="9057"/>
                </a:lnTo>
                <a:lnTo>
                  <a:pt x="4340" y="9434"/>
                </a:lnTo>
                <a:lnTo>
                  <a:pt x="4434" y="8208"/>
                </a:lnTo>
                <a:lnTo>
                  <a:pt x="4717" y="7264"/>
                </a:lnTo>
                <a:lnTo>
                  <a:pt x="5000" y="6415"/>
                </a:lnTo>
                <a:lnTo>
                  <a:pt x="5472" y="5755"/>
                </a:lnTo>
                <a:lnTo>
                  <a:pt x="6038" y="5661"/>
                </a:lnTo>
                <a:lnTo>
                  <a:pt x="6226" y="5661"/>
                </a:lnTo>
                <a:lnTo>
                  <a:pt x="6038" y="6132"/>
                </a:lnTo>
                <a:lnTo>
                  <a:pt x="5849" y="6698"/>
                </a:lnTo>
                <a:lnTo>
                  <a:pt x="5849" y="7359"/>
                </a:lnTo>
                <a:lnTo>
                  <a:pt x="6038" y="8019"/>
                </a:lnTo>
                <a:lnTo>
                  <a:pt x="5943" y="8774"/>
                </a:lnTo>
                <a:lnTo>
                  <a:pt x="6038" y="10566"/>
                </a:lnTo>
                <a:lnTo>
                  <a:pt x="6038" y="11698"/>
                </a:lnTo>
                <a:lnTo>
                  <a:pt x="6132" y="12547"/>
                </a:lnTo>
                <a:lnTo>
                  <a:pt x="6038" y="10377"/>
                </a:lnTo>
                <a:lnTo>
                  <a:pt x="6038" y="8208"/>
                </a:lnTo>
                <a:lnTo>
                  <a:pt x="6226" y="8679"/>
                </a:lnTo>
                <a:lnTo>
                  <a:pt x="6321" y="6793"/>
                </a:lnTo>
                <a:lnTo>
                  <a:pt x="6415" y="5944"/>
                </a:lnTo>
                <a:lnTo>
                  <a:pt x="6415" y="5849"/>
                </a:lnTo>
                <a:lnTo>
                  <a:pt x="6415" y="5566"/>
                </a:lnTo>
                <a:lnTo>
                  <a:pt x="8208" y="5283"/>
                </a:lnTo>
                <a:lnTo>
                  <a:pt x="9906" y="5000"/>
                </a:lnTo>
                <a:lnTo>
                  <a:pt x="11604" y="4623"/>
                </a:lnTo>
                <a:lnTo>
                  <a:pt x="13302" y="4340"/>
                </a:lnTo>
                <a:lnTo>
                  <a:pt x="13302" y="4340"/>
                </a:lnTo>
                <a:lnTo>
                  <a:pt x="11226" y="4623"/>
                </a:lnTo>
                <a:lnTo>
                  <a:pt x="9434" y="4906"/>
                </a:lnTo>
                <a:lnTo>
                  <a:pt x="6415" y="5472"/>
                </a:lnTo>
                <a:lnTo>
                  <a:pt x="6415" y="5283"/>
                </a:lnTo>
                <a:lnTo>
                  <a:pt x="6321" y="5472"/>
                </a:lnTo>
                <a:lnTo>
                  <a:pt x="5472" y="5661"/>
                </a:lnTo>
                <a:lnTo>
                  <a:pt x="5660" y="5472"/>
                </a:lnTo>
                <a:lnTo>
                  <a:pt x="6415" y="5283"/>
                </a:lnTo>
                <a:lnTo>
                  <a:pt x="5849" y="5283"/>
                </a:lnTo>
                <a:lnTo>
                  <a:pt x="6226" y="5000"/>
                </a:lnTo>
                <a:lnTo>
                  <a:pt x="6509" y="4717"/>
                </a:lnTo>
                <a:lnTo>
                  <a:pt x="6509" y="4717"/>
                </a:lnTo>
                <a:lnTo>
                  <a:pt x="6415" y="5283"/>
                </a:lnTo>
                <a:lnTo>
                  <a:pt x="6415" y="5283"/>
                </a:lnTo>
                <a:lnTo>
                  <a:pt x="6887" y="4811"/>
                </a:lnTo>
                <a:lnTo>
                  <a:pt x="7453" y="4340"/>
                </a:lnTo>
                <a:lnTo>
                  <a:pt x="8113" y="4151"/>
                </a:lnTo>
                <a:lnTo>
                  <a:pt x="8962" y="3962"/>
                </a:lnTo>
                <a:lnTo>
                  <a:pt x="9811" y="3868"/>
                </a:lnTo>
                <a:lnTo>
                  <a:pt x="10755" y="3868"/>
                </a:lnTo>
                <a:lnTo>
                  <a:pt x="12830" y="3962"/>
                </a:lnTo>
                <a:lnTo>
                  <a:pt x="15189" y="4151"/>
                </a:lnTo>
                <a:lnTo>
                  <a:pt x="15189" y="4151"/>
                </a:lnTo>
                <a:lnTo>
                  <a:pt x="15755" y="4057"/>
                </a:lnTo>
                <a:lnTo>
                  <a:pt x="18113" y="3585"/>
                </a:lnTo>
                <a:lnTo>
                  <a:pt x="21037" y="2925"/>
                </a:lnTo>
                <a:lnTo>
                  <a:pt x="24151" y="2453"/>
                </a:lnTo>
                <a:lnTo>
                  <a:pt x="24811" y="2736"/>
                </a:lnTo>
                <a:lnTo>
                  <a:pt x="25660" y="2925"/>
                </a:lnTo>
                <a:lnTo>
                  <a:pt x="22075" y="3585"/>
                </a:lnTo>
                <a:lnTo>
                  <a:pt x="19717" y="3962"/>
                </a:lnTo>
                <a:lnTo>
                  <a:pt x="21509" y="3774"/>
                </a:lnTo>
                <a:lnTo>
                  <a:pt x="23302" y="3585"/>
                </a:lnTo>
                <a:lnTo>
                  <a:pt x="23207" y="3617"/>
                </a:lnTo>
                <a:lnTo>
                  <a:pt x="23207" y="3617"/>
                </a:lnTo>
                <a:lnTo>
                  <a:pt x="21698" y="3868"/>
                </a:lnTo>
                <a:lnTo>
                  <a:pt x="20000" y="4151"/>
                </a:lnTo>
                <a:lnTo>
                  <a:pt x="26320" y="3491"/>
                </a:lnTo>
                <a:lnTo>
                  <a:pt x="29434" y="3113"/>
                </a:lnTo>
                <a:lnTo>
                  <a:pt x="32547" y="2925"/>
                </a:lnTo>
                <a:lnTo>
                  <a:pt x="32547" y="2925"/>
                </a:lnTo>
                <a:lnTo>
                  <a:pt x="31320" y="3208"/>
                </a:lnTo>
                <a:lnTo>
                  <a:pt x="32452" y="3113"/>
                </a:lnTo>
                <a:lnTo>
                  <a:pt x="33679" y="2925"/>
                </a:lnTo>
                <a:lnTo>
                  <a:pt x="34811" y="2830"/>
                </a:lnTo>
                <a:lnTo>
                  <a:pt x="36037" y="2736"/>
                </a:lnTo>
                <a:lnTo>
                  <a:pt x="35754" y="2736"/>
                </a:lnTo>
                <a:lnTo>
                  <a:pt x="35754" y="2642"/>
                </a:lnTo>
                <a:lnTo>
                  <a:pt x="36226" y="2642"/>
                </a:lnTo>
                <a:lnTo>
                  <a:pt x="36415" y="2547"/>
                </a:lnTo>
                <a:lnTo>
                  <a:pt x="34905" y="2547"/>
                </a:lnTo>
                <a:lnTo>
                  <a:pt x="35660" y="2453"/>
                </a:lnTo>
                <a:lnTo>
                  <a:pt x="36132" y="2453"/>
                </a:lnTo>
                <a:lnTo>
                  <a:pt x="37358" y="2359"/>
                </a:lnTo>
                <a:lnTo>
                  <a:pt x="37830" y="2359"/>
                </a:lnTo>
                <a:lnTo>
                  <a:pt x="38207" y="2264"/>
                </a:lnTo>
                <a:lnTo>
                  <a:pt x="36509" y="2359"/>
                </a:lnTo>
                <a:lnTo>
                  <a:pt x="36509" y="2359"/>
                </a:lnTo>
                <a:lnTo>
                  <a:pt x="38207" y="2170"/>
                </a:lnTo>
                <a:lnTo>
                  <a:pt x="39811" y="2170"/>
                </a:lnTo>
                <a:lnTo>
                  <a:pt x="40188" y="2264"/>
                </a:lnTo>
                <a:lnTo>
                  <a:pt x="39905" y="2076"/>
                </a:lnTo>
                <a:lnTo>
                  <a:pt x="41603" y="2076"/>
                </a:lnTo>
                <a:lnTo>
                  <a:pt x="41037" y="2170"/>
                </a:lnTo>
                <a:lnTo>
                  <a:pt x="43773" y="2076"/>
                </a:lnTo>
                <a:lnTo>
                  <a:pt x="43207" y="2076"/>
                </a:lnTo>
                <a:lnTo>
                  <a:pt x="44528" y="1981"/>
                </a:lnTo>
                <a:lnTo>
                  <a:pt x="44811" y="1981"/>
                </a:lnTo>
                <a:lnTo>
                  <a:pt x="45094" y="1887"/>
                </a:lnTo>
                <a:lnTo>
                  <a:pt x="45754" y="1887"/>
                </a:lnTo>
                <a:lnTo>
                  <a:pt x="47263" y="1793"/>
                </a:lnTo>
                <a:close/>
                <a:moveTo>
                  <a:pt x="52263" y="65754"/>
                </a:moveTo>
                <a:lnTo>
                  <a:pt x="51792" y="65848"/>
                </a:lnTo>
                <a:lnTo>
                  <a:pt x="51697" y="65848"/>
                </a:lnTo>
                <a:lnTo>
                  <a:pt x="48867" y="66131"/>
                </a:lnTo>
                <a:lnTo>
                  <a:pt x="50565" y="65848"/>
                </a:lnTo>
                <a:lnTo>
                  <a:pt x="52263" y="65754"/>
                </a:lnTo>
                <a:close/>
                <a:moveTo>
                  <a:pt x="66697" y="61037"/>
                </a:moveTo>
                <a:lnTo>
                  <a:pt x="66603" y="61131"/>
                </a:lnTo>
                <a:lnTo>
                  <a:pt x="65848" y="61414"/>
                </a:lnTo>
                <a:lnTo>
                  <a:pt x="64999" y="61603"/>
                </a:lnTo>
                <a:lnTo>
                  <a:pt x="63018" y="61791"/>
                </a:lnTo>
                <a:lnTo>
                  <a:pt x="64905" y="61697"/>
                </a:lnTo>
                <a:lnTo>
                  <a:pt x="66508" y="61320"/>
                </a:lnTo>
                <a:lnTo>
                  <a:pt x="66037" y="61980"/>
                </a:lnTo>
                <a:lnTo>
                  <a:pt x="65471" y="62546"/>
                </a:lnTo>
                <a:lnTo>
                  <a:pt x="64810" y="63018"/>
                </a:lnTo>
                <a:lnTo>
                  <a:pt x="64056" y="63301"/>
                </a:lnTo>
                <a:lnTo>
                  <a:pt x="63301" y="63584"/>
                </a:lnTo>
                <a:lnTo>
                  <a:pt x="62452" y="63772"/>
                </a:lnTo>
                <a:lnTo>
                  <a:pt x="61509" y="63961"/>
                </a:lnTo>
                <a:lnTo>
                  <a:pt x="60565" y="64055"/>
                </a:lnTo>
                <a:lnTo>
                  <a:pt x="58678" y="64150"/>
                </a:lnTo>
                <a:lnTo>
                  <a:pt x="53018" y="64150"/>
                </a:lnTo>
                <a:lnTo>
                  <a:pt x="46037" y="64810"/>
                </a:lnTo>
                <a:lnTo>
                  <a:pt x="39528" y="65282"/>
                </a:lnTo>
                <a:lnTo>
                  <a:pt x="36320" y="65471"/>
                </a:lnTo>
                <a:lnTo>
                  <a:pt x="33018" y="65659"/>
                </a:lnTo>
                <a:lnTo>
                  <a:pt x="29622" y="65754"/>
                </a:lnTo>
                <a:lnTo>
                  <a:pt x="23962" y="65754"/>
                </a:lnTo>
                <a:lnTo>
                  <a:pt x="21698" y="65942"/>
                </a:lnTo>
                <a:lnTo>
                  <a:pt x="17264" y="66225"/>
                </a:lnTo>
                <a:lnTo>
                  <a:pt x="17830" y="66037"/>
                </a:lnTo>
                <a:lnTo>
                  <a:pt x="16698" y="65942"/>
                </a:lnTo>
                <a:lnTo>
                  <a:pt x="16509" y="65942"/>
                </a:lnTo>
                <a:lnTo>
                  <a:pt x="15094" y="66037"/>
                </a:lnTo>
                <a:lnTo>
                  <a:pt x="15660" y="66131"/>
                </a:lnTo>
                <a:lnTo>
                  <a:pt x="16132" y="66037"/>
                </a:lnTo>
                <a:lnTo>
                  <a:pt x="15943" y="66131"/>
                </a:lnTo>
                <a:lnTo>
                  <a:pt x="16604" y="66225"/>
                </a:lnTo>
                <a:lnTo>
                  <a:pt x="14434" y="66320"/>
                </a:lnTo>
                <a:lnTo>
                  <a:pt x="12170" y="66414"/>
                </a:lnTo>
                <a:lnTo>
                  <a:pt x="13773" y="66225"/>
                </a:lnTo>
                <a:lnTo>
                  <a:pt x="15000" y="66037"/>
                </a:lnTo>
                <a:lnTo>
                  <a:pt x="12453" y="66225"/>
                </a:lnTo>
                <a:lnTo>
                  <a:pt x="11604" y="66320"/>
                </a:lnTo>
                <a:lnTo>
                  <a:pt x="11604" y="66225"/>
                </a:lnTo>
                <a:lnTo>
                  <a:pt x="11887" y="66225"/>
                </a:lnTo>
                <a:lnTo>
                  <a:pt x="12736" y="66037"/>
                </a:lnTo>
                <a:lnTo>
                  <a:pt x="9906" y="66225"/>
                </a:lnTo>
                <a:lnTo>
                  <a:pt x="8962" y="66414"/>
                </a:lnTo>
                <a:lnTo>
                  <a:pt x="10000" y="66414"/>
                </a:lnTo>
                <a:lnTo>
                  <a:pt x="8396" y="66697"/>
                </a:lnTo>
                <a:lnTo>
                  <a:pt x="7830" y="66697"/>
                </a:lnTo>
                <a:lnTo>
                  <a:pt x="7358" y="66603"/>
                </a:lnTo>
                <a:lnTo>
                  <a:pt x="7075" y="66414"/>
                </a:lnTo>
                <a:lnTo>
                  <a:pt x="6792" y="66131"/>
                </a:lnTo>
                <a:lnTo>
                  <a:pt x="6604" y="65565"/>
                </a:lnTo>
                <a:lnTo>
                  <a:pt x="6604" y="64810"/>
                </a:lnTo>
                <a:lnTo>
                  <a:pt x="6415" y="66225"/>
                </a:lnTo>
                <a:lnTo>
                  <a:pt x="6509" y="64527"/>
                </a:lnTo>
                <a:lnTo>
                  <a:pt x="20188" y="64433"/>
                </a:lnTo>
                <a:lnTo>
                  <a:pt x="20188" y="64433"/>
                </a:lnTo>
                <a:lnTo>
                  <a:pt x="19434" y="64621"/>
                </a:lnTo>
                <a:lnTo>
                  <a:pt x="23585" y="64527"/>
                </a:lnTo>
                <a:lnTo>
                  <a:pt x="25660" y="64433"/>
                </a:lnTo>
                <a:lnTo>
                  <a:pt x="27641" y="64338"/>
                </a:lnTo>
                <a:lnTo>
                  <a:pt x="25754" y="64244"/>
                </a:lnTo>
                <a:lnTo>
                  <a:pt x="31132" y="63772"/>
                </a:lnTo>
                <a:lnTo>
                  <a:pt x="36698" y="63301"/>
                </a:lnTo>
                <a:lnTo>
                  <a:pt x="42264" y="62829"/>
                </a:lnTo>
                <a:lnTo>
                  <a:pt x="47830" y="62640"/>
                </a:lnTo>
                <a:lnTo>
                  <a:pt x="46414" y="62829"/>
                </a:lnTo>
                <a:lnTo>
                  <a:pt x="44999" y="63018"/>
                </a:lnTo>
                <a:lnTo>
                  <a:pt x="48867" y="62735"/>
                </a:lnTo>
                <a:lnTo>
                  <a:pt x="52358" y="62452"/>
                </a:lnTo>
                <a:lnTo>
                  <a:pt x="53207" y="62357"/>
                </a:lnTo>
                <a:lnTo>
                  <a:pt x="52452" y="62452"/>
                </a:lnTo>
                <a:lnTo>
                  <a:pt x="55660" y="62169"/>
                </a:lnTo>
                <a:lnTo>
                  <a:pt x="54056" y="62357"/>
                </a:lnTo>
                <a:lnTo>
                  <a:pt x="56320" y="62357"/>
                </a:lnTo>
                <a:lnTo>
                  <a:pt x="58395" y="62169"/>
                </a:lnTo>
                <a:lnTo>
                  <a:pt x="60471" y="61980"/>
                </a:lnTo>
                <a:lnTo>
                  <a:pt x="64622" y="61508"/>
                </a:lnTo>
                <a:lnTo>
                  <a:pt x="63584" y="61508"/>
                </a:lnTo>
                <a:lnTo>
                  <a:pt x="65188" y="61320"/>
                </a:lnTo>
                <a:lnTo>
                  <a:pt x="65942" y="61225"/>
                </a:lnTo>
                <a:lnTo>
                  <a:pt x="66697" y="61037"/>
                </a:lnTo>
                <a:close/>
                <a:moveTo>
                  <a:pt x="56131" y="0"/>
                </a:moveTo>
                <a:lnTo>
                  <a:pt x="54056" y="95"/>
                </a:lnTo>
                <a:lnTo>
                  <a:pt x="49999" y="472"/>
                </a:lnTo>
                <a:lnTo>
                  <a:pt x="49905" y="472"/>
                </a:lnTo>
                <a:lnTo>
                  <a:pt x="50188" y="378"/>
                </a:lnTo>
                <a:lnTo>
                  <a:pt x="46131" y="378"/>
                </a:lnTo>
                <a:lnTo>
                  <a:pt x="44999" y="566"/>
                </a:lnTo>
                <a:lnTo>
                  <a:pt x="45848" y="661"/>
                </a:lnTo>
                <a:lnTo>
                  <a:pt x="45848" y="661"/>
                </a:lnTo>
                <a:lnTo>
                  <a:pt x="45094" y="566"/>
                </a:lnTo>
                <a:lnTo>
                  <a:pt x="46037" y="661"/>
                </a:lnTo>
                <a:lnTo>
                  <a:pt x="45943" y="661"/>
                </a:lnTo>
                <a:lnTo>
                  <a:pt x="40377" y="849"/>
                </a:lnTo>
                <a:lnTo>
                  <a:pt x="34622" y="1038"/>
                </a:lnTo>
                <a:lnTo>
                  <a:pt x="34245" y="1038"/>
                </a:lnTo>
                <a:lnTo>
                  <a:pt x="30943" y="1227"/>
                </a:lnTo>
                <a:lnTo>
                  <a:pt x="29905" y="1132"/>
                </a:lnTo>
                <a:lnTo>
                  <a:pt x="28679" y="1227"/>
                </a:lnTo>
                <a:lnTo>
                  <a:pt x="26132" y="1510"/>
                </a:lnTo>
                <a:lnTo>
                  <a:pt x="20566" y="1887"/>
                </a:lnTo>
                <a:lnTo>
                  <a:pt x="20094" y="1887"/>
                </a:lnTo>
                <a:lnTo>
                  <a:pt x="19434" y="1793"/>
                </a:lnTo>
                <a:lnTo>
                  <a:pt x="19245" y="1793"/>
                </a:lnTo>
                <a:lnTo>
                  <a:pt x="19434" y="1887"/>
                </a:lnTo>
                <a:lnTo>
                  <a:pt x="19811" y="1981"/>
                </a:lnTo>
                <a:lnTo>
                  <a:pt x="17453" y="2170"/>
                </a:lnTo>
                <a:lnTo>
                  <a:pt x="12830" y="2170"/>
                </a:lnTo>
                <a:lnTo>
                  <a:pt x="11415" y="2359"/>
                </a:lnTo>
                <a:lnTo>
                  <a:pt x="8962" y="2547"/>
                </a:lnTo>
                <a:lnTo>
                  <a:pt x="8113" y="3113"/>
                </a:lnTo>
                <a:lnTo>
                  <a:pt x="7170" y="3302"/>
                </a:lnTo>
                <a:lnTo>
                  <a:pt x="5377" y="3679"/>
                </a:lnTo>
                <a:lnTo>
                  <a:pt x="4245" y="3868"/>
                </a:lnTo>
                <a:lnTo>
                  <a:pt x="4245" y="3113"/>
                </a:lnTo>
                <a:lnTo>
                  <a:pt x="4151" y="3868"/>
                </a:lnTo>
                <a:lnTo>
                  <a:pt x="3774" y="4057"/>
                </a:lnTo>
                <a:lnTo>
                  <a:pt x="3585" y="4151"/>
                </a:lnTo>
                <a:lnTo>
                  <a:pt x="3396" y="4340"/>
                </a:lnTo>
                <a:lnTo>
                  <a:pt x="3208" y="4623"/>
                </a:lnTo>
                <a:lnTo>
                  <a:pt x="2925" y="5472"/>
                </a:lnTo>
                <a:lnTo>
                  <a:pt x="2453" y="7076"/>
                </a:lnTo>
                <a:lnTo>
                  <a:pt x="2264" y="7830"/>
                </a:lnTo>
                <a:lnTo>
                  <a:pt x="2076" y="8585"/>
                </a:lnTo>
                <a:lnTo>
                  <a:pt x="1793" y="10283"/>
                </a:lnTo>
                <a:lnTo>
                  <a:pt x="1698" y="12075"/>
                </a:lnTo>
                <a:lnTo>
                  <a:pt x="1698" y="13868"/>
                </a:lnTo>
                <a:lnTo>
                  <a:pt x="1793" y="17547"/>
                </a:lnTo>
                <a:lnTo>
                  <a:pt x="1793" y="19339"/>
                </a:lnTo>
                <a:lnTo>
                  <a:pt x="1793" y="20943"/>
                </a:lnTo>
                <a:lnTo>
                  <a:pt x="849" y="42735"/>
                </a:lnTo>
                <a:lnTo>
                  <a:pt x="0" y="64527"/>
                </a:lnTo>
                <a:lnTo>
                  <a:pt x="5094" y="64527"/>
                </a:lnTo>
                <a:lnTo>
                  <a:pt x="5377" y="66131"/>
                </a:lnTo>
                <a:lnTo>
                  <a:pt x="5472" y="66603"/>
                </a:lnTo>
                <a:lnTo>
                  <a:pt x="5755" y="66980"/>
                </a:lnTo>
                <a:lnTo>
                  <a:pt x="6038" y="67263"/>
                </a:lnTo>
                <a:lnTo>
                  <a:pt x="6415" y="67546"/>
                </a:lnTo>
                <a:lnTo>
                  <a:pt x="7736" y="67923"/>
                </a:lnTo>
                <a:lnTo>
                  <a:pt x="9057" y="68206"/>
                </a:lnTo>
                <a:lnTo>
                  <a:pt x="10377" y="68395"/>
                </a:lnTo>
                <a:lnTo>
                  <a:pt x="11887" y="68584"/>
                </a:lnTo>
                <a:lnTo>
                  <a:pt x="16887" y="68584"/>
                </a:lnTo>
                <a:lnTo>
                  <a:pt x="20377" y="68301"/>
                </a:lnTo>
                <a:lnTo>
                  <a:pt x="27547" y="67640"/>
                </a:lnTo>
                <a:lnTo>
                  <a:pt x="30849" y="67357"/>
                </a:lnTo>
                <a:lnTo>
                  <a:pt x="33867" y="67169"/>
                </a:lnTo>
                <a:lnTo>
                  <a:pt x="38396" y="66980"/>
                </a:lnTo>
                <a:lnTo>
                  <a:pt x="42924" y="66603"/>
                </a:lnTo>
                <a:lnTo>
                  <a:pt x="51792" y="65942"/>
                </a:lnTo>
                <a:lnTo>
                  <a:pt x="53112" y="65754"/>
                </a:lnTo>
                <a:lnTo>
                  <a:pt x="53301" y="65754"/>
                </a:lnTo>
                <a:lnTo>
                  <a:pt x="55282" y="65565"/>
                </a:lnTo>
                <a:lnTo>
                  <a:pt x="61697" y="64999"/>
                </a:lnTo>
                <a:lnTo>
                  <a:pt x="62546" y="64905"/>
                </a:lnTo>
                <a:lnTo>
                  <a:pt x="64716" y="64810"/>
                </a:lnTo>
                <a:lnTo>
                  <a:pt x="60943" y="65376"/>
                </a:lnTo>
                <a:lnTo>
                  <a:pt x="64433" y="65093"/>
                </a:lnTo>
                <a:lnTo>
                  <a:pt x="65754" y="64810"/>
                </a:lnTo>
                <a:lnTo>
                  <a:pt x="66225" y="64716"/>
                </a:lnTo>
                <a:lnTo>
                  <a:pt x="66697" y="64527"/>
                </a:lnTo>
                <a:lnTo>
                  <a:pt x="67169" y="64244"/>
                </a:lnTo>
                <a:lnTo>
                  <a:pt x="67452" y="63867"/>
                </a:lnTo>
                <a:lnTo>
                  <a:pt x="67829" y="63489"/>
                </a:lnTo>
                <a:lnTo>
                  <a:pt x="68018" y="63018"/>
                </a:lnTo>
                <a:lnTo>
                  <a:pt x="68301" y="62452"/>
                </a:lnTo>
                <a:lnTo>
                  <a:pt x="68490" y="61791"/>
                </a:lnTo>
                <a:lnTo>
                  <a:pt x="68678" y="60093"/>
                </a:lnTo>
                <a:lnTo>
                  <a:pt x="68961" y="59622"/>
                </a:lnTo>
                <a:lnTo>
                  <a:pt x="69150" y="59056"/>
                </a:lnTo>
                <a:lnTo>
                  <a:pt x="69339" y="58490"/>
                </a:lnTo>
                <a:lnTo>
                  <a:pt x="69433" y="57829"/>
                </a:lnTo>
                <a:lnTo>
                  <a:pt x="69527" y="56225"/>
                </a:lnTo>
                <a:lnTo>
                  <a:pt x="69527" y="54622"/>
                </a:lnTo>
                <a:lnTo>
                  <a:pt x="69339" y="54150"/>
                </a:lnTo>
                <a:lnTo>
                  <a:pt x="69244" y="52358"/>
                </a:lnTo>
                <a:lnTo>
                  <a:pt x="69999" y="46980"/>
                </a:lnTo>
                <a:lnTo>
                  <a:pt x="70754" y="41792"/>
                </a:lnTo>
                <a:lnTo>
                  <a:pt x="71414" y="36603"/>
                </a:lnTo>
                <a:lnTo>
                  <a:pt x="71697" y="34150"/>
                </a:lnTo>
                <a:lnTo>
                  <a:pt x="71886" y="31698"/>
                </a:lnTo>
                <a:lnTo>
                  <a:pt x="71603" y="33113"/>
                </a:lnTo>
                <a:lnTo>
                  <a:pt x="71603" y="32264"/>
                </a:lnTo>
                <a:lnTo>
                  <a:pt x="71508" y="31509"/>
                </a:lnTo>
                <a:lnTo>
                  <a:pt x="71320" y="29717"/>
                </a:lnTo>
                <a:lnTo>
                  <a:pt x="71225" y="28868"/>
                </a:lnTo>
                <a:lnTo>
                  <a:pt x="71131" y="28019"/>
                </a:lnTo>
                <a:lnTo>
                  <a:pt x="71225" y="27264"/>
                </a:lnTo>
                <a:lnTo>
                  <a:pt x="71414" y="26603"/>
                </a:lnTo>
                <a:lnTo>
                  <a:pt x="71558" y="26891"/>
                </a:lnTo>
                <a:lnTo>
                  <a:pt x="71131" y="22453"/>
                </a:lnTo>
                <a:lnTo>
                  <a:pt x="71320" y="23113"/>
                </a:lnTo>
                <a:lnTo>
                  <a:pt x="71037" y="21132"/>
                </a:lnTo>
                <a:lnTo>
                  <a:pt x="70754" y="19056"/>
                </a:lnTo>
                <a:lnTo>
                  <a:pt x="69999" y="15094"/>
                </a:lnTo>
                <a:lnTo>
                  <a:pt x="70376" y="16415"/>
                </a:lnTo>
                <a:lnTo>
                  <a:pt x="69999" y="12830"/>
                </a:lnTo>
                <a:lnTo>
                  <a:pt x="69622" y="10566"/>
                </a:lnTo>
                <a:lnTo>
                  <a:pt x="69150" y="8208"/>
                </a:lnTo>
                <a:lnTo>
                  <a:pt x="68584" y="5944"/>
                </a:lnTo>
                <a:lnTo>
                  <a:pt x="68207" y="4906"/>
                </a:lnTo>
                <a:lnTo>
                  <a:pt x="67829" y="3868"/>
                </a:lnTo>
                <a:lnTo>
                  <a:pt x="67452" y="3019"/>
                </a:lnTo>
                <a:lnTo>
                  <a:pt x="66980" y="2264"/>
                </a:lnTo>
                <a:lnTo>
                  <a:pt x="66508" y="1604"/>
                </a:lnTo>
                <a:lnTo>
                  <a:pt x="65942" y="1227"/>
                </a:lnTo>
                <a:lnTo>
                  <a:pt x="64999" y="849"/>
                </a:lnTo>
                <a:lnTo>
                  <a:pt x="64150" y="661"/>
                </a:lnTo>
                <a:lnTo>
                  <a:pt x="62263" y="283"/>
                </a:lnTo>
                <a:lnTo>
                  <a:pt x="60282" y="95"/>
                </a:lnTo>
                <a:lnTo>
                  <a:pt x="582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4" name="Shape 454"/>
          <p:cNvSpPr/>
          <p:nvPr/>
        </p:nvSpPr>
        <p:spPr>
          <a:xfrm>
            <a:off x="1623635" y="767875"/>
            <a:ext cx="2558383" cy="963119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5" name="Shape 455"/>
          <p:cNvSpPr/>
          <p:nvPr/>
        </p:nvSpPr>
        <p:spPr>
          <a:xfrm flipH="1">
            <a:off x="4671635" y="1910875"/>
            <a:ext cx="3329365" cy="740657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456"/>
          <p:cNvGrpSpPr/>
          <p:nvPr/>
        </p:nvGrpSpPr>
        <p:grpSpPr>
          <a:xfrm rot="16711405">
            <a:off x="2175801" y="2133925"/>
            <a:ext cx="1011220" cy="292505"/>
            <a:chOff x="271125" y="812725"/>
            <a:chExt cx="766525" cy="221725"/>
          </a:xfrm>
        </p:grpSpPr>
        <p:sp>
          <p:nvSpPr>
            <p:cNvPr id="457" name="Shape 457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58" name="Shape 458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462" name="Shape 462"/>
          <p:cNvSpPr txBox="1"/>
          <p:nvPr/>
        </p:nvSpPr>
        <p:spPr>
          <a:xfrm>
            <a:off x="1746635" y="2979150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Reality</a:t>
            </a:r>
            <a:endParaRPr lang="en" sz="36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463" name="Shape 463"/>
          <p:cNvSpPr txBox="1"/>
          <p:nvPr/>
        </p:nvSpPr>
        <p:spPr>
          <a:xfrm>
            <a:off x="4976435" y="1910875"/>
            <a:ext cx="28638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Root Cause</a:t>
            </a:r>
            <a:endParaRPr lang="en" sz="36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464" name="Shape 464"/>
          <p:cNvSpPr txBox="1"/>
          <p:nvPr/>
        </p:nvSpPr>
        <p:spPr>
          <a:xfrm>
            <a:off x="1776035" y="870475"/>
            <a:ext cx="26202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Potential</a:t>
            </a:r>
            <a:endParaRPr lang="en" sz="36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grpSp>
        <p:nvGrpSpPr>
          <p:cNvPr id="22" name="Shape 459"/>
          <p:cNvGrpSpPr/>
          <p:nvPr/>
        </p:nvGrpSpPr>
        <p:grpSpPr>
          <a:xfrm rot="159347">
            <a:off x="2901522" y="2151277"/>
            <a:ext cx="1592004" cy="292503"/>
            <a:chOff x="271125" y="812725"/>
            <a:chExt cx="766525" cy="221725"/>
          </a:xfrm>
        </p:grpSpPr>
        <p:sp>
          <p:nvSpPr>
            <p:cNvPr id="23" name="Shape 460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4" name="Shape 461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" grpId="0" animBg="1"/>
      <p:bldP spid="4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fbcdn-sphotos-a-a.akamaihd.net/hphotos-ak-xfp1/v/t1.0-9/p480x480/386266_2269094289412_1749928122_n.jpg?oh=ee83141711d55e56a32c1290db98e8f5&amp;oe=54541C43&amp;__gda__=1413843597_df09b6c22719d0a0e8f08356723c59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39699">
            <a:off x="1066800" y="438150"/>
            <a:ext cx="2110501" cy="3165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Shape 455"/>
          <p:cNvSpPr/>
          <p:nvPr/>
        </p:nvSpPr>
        <p:spPr>
          <a:xfrm flipH="1">
            <a:off x="4495800" y="1607550"/>
            <a:ext cx="3329365" cy="740657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" name="Shape 463"/>
          <p:cNvSpPr txBox="1"/>
          <p:nvPr/>
        </p:nvSpPr>
        <p:spPr>
          <a:xfrm>
            <a:off x="4800600" y="1607550"/>
            <a:ext cx="28638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Root Cause</a:t>
            </a:r>
            <a:endParaRPr lang="en" sz="36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cxnSp>
        <p:nvCxnSpPr>
          <p:cNvPr id="15" name="Shape 471"/>
          <p:cNvCxnSpPr/>
          <p:nvPr/>
        </p:nvCxnSpPr>
        <p:spPr>
          <a:xfrm>
            <a:off x="3505200" y="1962150"/>
            <a:ext cx="8472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6" name="Shape 471"/>
          <p:cNvCxnSpPr/>
          <p:nvPr/>
        </p:nvCxnSpPr>
        <p:spPr>
          <a:xfrm>
            <a:off x="6400800" y="2419350"/>
            <a:ext cx="390000" cy="9906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dash"/>
            <a:round/>
            <a:headEnd type="none" w="lg" len="lg"/>
            <a:tailEnd type="triangle" w="lg" len="lg"/>
          </a:ln>
        </p:spPr>
      </p:cxnSp>
      <p:pic>
        <p:nvPicPr>
          <p:cNvPr id="19" name="Picture 18" descr="15103781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181350"/>
            <a:ext cx="213667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</TotalTime>
  <Words>893</Words>
  <Application>Microsoft Office PowerPoint</Application>
  <PresentationFormat>On-screen Show (16:9)</PresentationFormat>
  <Paragraphs>340</Paragraphs>
  <Slides>30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Walter Turncoat</vt:lpstr>
      <vt:lpstr>Arial</vt:lpstr>
      <vt:lpstr>Sniglet</vt:lpstr>
      <vt:lpstr>Ursula template</vt:lpstr>
      <vt:lpstr>Assessing Positive Organizational Capital</vt:lpstr>
      <vt:lpstr>PowerPoint Presentation</vt:lpstr>
      <vt:lpstr>Competitive Advantage</vt:lpstr>
      <vt:lpstr>Who you 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Descriptive Statistics </vt:lpstr>
      <vt:lpstr>Descriptive Statistics </vt:lpstr>
      <vt:lpstr>Equivalence </vt:lpstr>
      <vt:lpstr>PowerPoint Presentation</vt:lpstr>
      <vt:lpstr>PowerPoint Presentation</vt:lpstr>
      <vt:lpstr>T-test for Intervention Effectiveness</vt:lpstr>
      <vt:lpstr>T-test for Intervention Effectiveness</vt:lpstr>
      <vt:lpstr>PowerPoint Presentation</vt:lpstr>
      <vt:lpstr>PowerPoint Presentation</vt:lpstr>
      <vt:lpstr>Trickle Effect</vt:lpstr>
      <vt:lpstr>PowerPoint Presentation</vt:lpstr>
      <vt:lpstr>Who you are</vt:lpstr>
      <vt:lpstr>Who you are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&amp; Development</dc:title>
  <dc:creator>Carter, Justin</dc:creator>
  <cp:lastModifiedBy>Ben Porr</cp:lastModifiedBy>
  <cp:revision>18</cp:revision>
  <dcterms:modified xsi:type="dcterms:W3CDTF">2017-09-19T18:47:19Z</dcterms:modified>
</cp:coreProperties>
</file>