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841" r:id="rId2"/>
  </p:sldMasterIdLst>
  <p:notesMasterIdLst>
    <p:notesMasterId r:id="rId38"/>
  </p:notesMasterIdLst>
  <p:handoutMasterIdLst>
    <p:handoutMasterId r:id="rId39"/>
  </p:handoutMasterIdLst>
  <p:sldIdLst>
    <p:sldId id="589" r:id="rId3"/>
    <p:sldId id="566" r:id="rId4"/>
    <p:sldId id="591" r:id="rId5"/>
    <p:sldId id="570" r:id="rId6"/>
    <p:sldId id="593" r:id="rId7"/>
    <p:sldId id="631" r:id="rId8"/>
    <p:sldId id="594" r:id="rId9"/>
    <p:sldId id="595" r:id="rId10"/>
    <p:sldId id="596" r:id="rId11"/>
    <p:sldId id="598" r:id="rId12"/>
    <p:sldId id="599" r:id="rId13"/>
    <p:sldId id="606" r:id="rId14"/>
    <p:sldId id="607" r:id="rId15"/>
    <p:sldId id="597" r:id="rId16"/>
    <p:sldId id="627" r:id="rId17"/>
    <p:sldId id="600" r:id="rId18"/>
    <p:sldId id="617" r:id="rId19"/>
    <p:sldId id="602" r:id="rId20"/>
    <p:sldId id="628" r:id="rId21"/>
    <p:sldId id="625" r:id="rId22"/>
    <p:sldId id="616" r:id="rId23"/>
    <p:sldId id="626" r:id="rId24"/>
    <p:sldId id="608" r:id="rId25"/>
    <p:sldId id="624" r:id="rId26"/>
    <p:sldId id="618" r:id="rId27"/>
    <p:sldId id="609" r:id="rId28"/>
    <p:sldId id="610" r:id="rId29"/>
    <p:sldId id="611" r:id="rId30"/>
    <p:sldId id="612" r:id="rId31"/>
    <p:sldId id="613" r:id="rId32"/>
    <p:sldId id="629" r:id="rId33"/>
    <p:sldId id="620" r:id="rId34"/>
    <p:sldId id="621" r:id="rId35"/>
    <p:sldId id="614" r:id="rId36"/>
    <p:sldId id="615" r:id="rId37"/>
  </p:sldIdLst>
  <p:sldSz cx="9144000" cy="6858000" type="screen4x3"/>
  <p:notesSz cx="6980238" cy="9223375"/>
  <p:custDataLst>
    <p:tags r:id="rId40"/>
  </p:custDataLst>
  <p:defaultTextStyle>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5">
          <p15:clr>
            <a:srgbClr val="A4A3A4"/>
          </p15:clr>
        </p15:guide>
        <p15:guide id="2" orient="horz" pos="607">
          <p15:clr>
            <a:srgbClr val="A4A3A4"/>
          </p15:clr>
        </p15:guide>
        <p15:guide id="3" orient="horz" pos="2325">
          <p15:clr>
            <a:srgbClr val="A4A3A4"/>
          </p15:clr>
        </p15:guide>
        <p15:guide id="4" orient="horz" pos="4147">
          <p15:clr>
            <a:srgbClr val="A4A3A4"/>
          </p15:clr>
        </p15:guide>
        <p15:guide id="5" orient="horz" pos="3952">
          <p15:clr>
            <a:srgbClr val="A4A3A4"/>
          </p15:clr>
        </p15:guide>
        <p15:guide id="6" pos="291">
          <p15:clr>
            <a:srgbClr val="A4A3A4"/>
          </p15:clr>
        </p15:guide>
        <p15:guide id="7" pos="941">
          <p15:clr>
            <a:srgbClr val="A4A3A4"/>
          </p15:clr>
        </p15:guide>
        <p15:guide id="8" pos="5475">
          <p15:clr>
            <a:srgbClr val="A4A3A4"/>
          </p15:clr>
        </p15:guide>
        <p15:guide id="9" pos="2329">
          <p15:clr>
            <a:srgbClr val="A4A3A4"/>
          </p15:clr>
        </p15:guide>
      </p15:sldGuideLst>
    </p:ext>
    <p:ext uri="{2D200454-40CA-4A62-9FC3-DE9A4176ACB9}">
      <p15:notesGuideLst xmlns:p15="http://schemas.microsoft.com/office/powerpoint/2012/main">
        <p15:guide id="1" orient="horz" pos="2905">
          <p15:clr>
            <a:srgbClr val="A4A3A4"/>
          </p15:clr>
        </p15:guide>
        <p15:guide id="2" pos="21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000"/>
    <a:srgbClr val="BECFF4"/>
    <a:srgbClr val="0C518A"/>
    <a:srgbClr val="AA5019"/>
    <a:srgbClr val="7FD6F7"/>
    <a:srgbClr val="C6B1D4"/>
    <a:srgbClr val="95E1DA"/>
    <a:srgbClr val="CDE3A5"/>
    <a:srgbClr val="F9D889"/>
    <a:srgbClr val="462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8604" autoAdjust="0"/>
  </p:normalViewPr>
  <p:slideViewPr>
    <p:cSldViewPr snapToGrid="0" showGuides="1">
      <p:cViewPr varScale="1">
        <p:scale>
          <a:sx n="112" d="100"/>
          <a:sy n="112" d="100"/>
        </p:scale>
        <p:origin x="1932" y="108"/>
      </p:cViewPr>
      <p:guideLst>
        <p:guide orient="horz" pos="235"/>
        <p:guide orient="horz" pos="607"/>
        <p:guide orient="horz" pos="2325"/>
        <p:guide orient="horz" pos="4147"/>
        <p:guide orient="horz" pos="3952"/>
        <p:guide pos="291"/>
        <p:guide pos="941"/>
        <p:guide pos="5475"/>
        <p:guide pos="2329"/>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45" d="100"/>
        <a:sy n="145" d="100"/>
      </p:scale>
      <p:origin x="0" y="0"/>
    </p:cViewPr>
  </p:sorterViewPr>
  <p:notesViewPr>
    <p:cSldViewPr showGuides="1">
      <p:cViewPr varScale="1">
        <p:scale>
          <a:sx n="97" d="100"/>
          <a:sy n="97" d="100"/>
        </p:scale>
        <p:origin x="-3546" y="-102"/>
      </p:cViewPr>
      <p:guideLst>
        <p:guide orient="horz" pos="2905"/>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76029-FAB7-47C4-BAFC-984EFADB81B0}" type="doc">
      <dgm:prSet loTypeId="urn:microsoft.com/office/officeart/2005/8/layout/vProcess5" loCatId="process" qsTypeId="urn:microsoft.com/office/officeart/2005/8/quickstyle/simple1" qsCatId="simple" csTypeId="urn:microsoft.com/office/officeart/2005/8/colors/accent6_5" csCatId="accent6" phldr="1"/>
      <dgm:spPr/>
      <dgm:t>
        <a:bodyPr/>
        <a:lstStyle/>
        <a:p>
          <a:endParaRPr lang="en-US"/>
        </a:p>
      </dgm:t>
    </dgm:pt>
    <dgm:pt modelId="{662B131D-6C01-40D4-8BFB-9BC4D5B36444}">
      <dgm:prSet phldrT="[Text]" custT="1"/>
      <dgm:spPr/>
      <dgm:t>
        <a:bodyPr/>
        <a:lstStyle/>
        <a:p>
          <a:r>
            <a:rPr lang="en-US" sz="2000" dirty="0" smtClean="0"/>
            <a:t>SMEs provide ratings on whether a minimally competent applicant would get each item correct</a:t>
          </a:r>
          <a:endParaRPr lang="en-US" sz="2000" dirty="0"/>
        </a:p>
      </dgm:t>
    </dgm:pt>
    <dgm:pt modelId="{4297CD4B-C8D6-41E9-9CE4-5419B38E7A8B}" type="parTrans" cxnId="{6CDEE32E-3ADA-4158-9E54-068C3B5AB68A}">
      <dgm:prSet/>
      <dgm:spPr/>
      <dgm:t>
        <a:bodyPr/>
        <a:lstStyle/>
        <a:p>
          <a:endParaRPr lang="en-US"/>
        </a:p>
      </dgm:t>
    </dgm:pt>
    <dgm:pt modelId="{48703CB3-05E4-4697-ACB1-6C896AC85C5E}" type="sibTrans" cxnId="{6CDEE32E-3ADA-4158-9E54-068C3B5AB68A}">
      <dgm:prSet custT="1"/>
      <dgm:spPr/>
      <dgm:t>
        <a:bodyPr/>
        <a:lstStyle/>
        <a:p>
          <a:endParaRPr lang="en-US" sz="3200"/>
        </a:p>
      </dgm:t>
    </dgm:pt>
    <dgm:pt modelId="{CB4A4C69-2979-484A-9E61-F5B1D2A86F6D}">
      <dgm:prSet phldrT="[Text]" custT="1"/>
      <dgm:spPr/>
      <dgm:t>
        <a:bodyPr/>
        <a:lstStyle/>
        <a:p>
          <a:r>
            <a:rPr lang="en-US" sz="2000" dirty="0" smtClean="0"/>
            <a:t>SMEs discuss their ratings to reach as close to a consensus as possible</a:t>
          </a:r>
          <a:endParaRPr lang="en-US" sz="2000" dirty="0"/>
        </a:p>
      </dgm:t>
    </dgm:pt>
    <dgm:pt modelId="{2B011D2B-BB7D-4A6A-8CE1-F663B28A02DF}" type="parTrans" cxnId="{68E45485-BECB-4085-A6F4-9AB670DF933E}">
      <dgm:prSet/>
      <dgm:spPr/>
      <dgm:t>
        <a:bodyPr/>
        <a:lstStyle/>
        <a:p>
          <a:endParaRPr lang="en-US"/>
        </a:p>
      </dgm:t>
    </dgm:pt>
    <dgm:pt modelId="{12BC5AF2-A86E-4B13-B7BC-9C5CCF69866B}" type="sibTrans" cxnId="{68E45485-BECB-4085-A6F4-9AB670DF933E}">
      <dgm:prSet custT="1"/>
      <dgm:spPr/>
      <dgm:t>
        <a:bodyPr/>
        <a:lstStyle/>
        <a:p>
          <a:endParaRPr lang="en-US" sz="3200"/>
        </a:p>
      </dgm:t>
    </dgm:pt>
    <dgm:pt modelId="{79FA8DE3-5022-45D9-B49C-70C8A735C12F}">
      <dgm:prSet phldrT="[Text]" custT="1"/>
      <dgm:spPr/>
      <dgm:t>
        <a:bodyPr/>
        <a:lstStyle/>
        <a:p>
          <a:r>
            <a:rPr lang="en-US" sz="2000" dirty="0" smtClean="0"/>
            <a:t>Ratings are compiled across the test to determine the assessment cutoff score</a:t>
          </a:r>
          <a:endParaRPr lang="en-US" sz="2000" dirty="0"/>
        </a:p>
      </dgm:t>
    </dgm:pt>
    <dgm:pt modelId="{4376AD6A-30FF-4452-8BDC-0D6138E67FD7}" type="parTrans" cxnId="{A7DB17E8-853E-4814-A03E-A3DCC2DDE1F1}">
      <dgm:prSet/>
      <dgm:spPr/>
      <dgm:t>
        <a:bodyPr/>
        <a:lstStyle/>
        <a:p>
          <a:endParaRPr lang="en-US"/>
        </a:p>
      </dgm:t>
    </dgm:pt>
    <dgm:pt modelId="{65D735BC-B8D9-4601-8FBE-0AE3DE6367B6}" type="sibTrans" cxnId="{A7DB17E8-853E-4814-A03E-A3DCC2DDE1F1}">
      <dgm:prSet custT="1"/>
      <dgm:spPr/>
      <dgm:t>
        <a:bodyPr/>
        <a:lstStyle/>
        <a:p>
          <a:endParaRPr lang="en-US" sz="3200"/>
        </a:p>
      </dgm:t>
    </dgm:pt>
    <dgm:pt modelId="{E60659BB-1A13-4ED5-A7CC-8F0A0BA6A9FB}">
      <dgm:prSet phldrT="[Text]" custT="1"/>
      <dgm:spPr/>
      <dgm:t>
        <a:bodyPr/>
        <a:lstStyle/>
        <a:p>
          <a:r>
            <a:rPr lang="en-US" sz="2000" dirty="0" smtClean="0"/>
            <a:t>Subject matter experts (SMEs) review assessment material</a:t>
          </a:r>
          <a:endParaRPr lang="en-US" sz="2000" dirty="0"/>
        </a:p>
      </dgm:t>
    </dgm:pt>
    <dgm:pt modelId="{2CEC45FE-E0ED-4E9F-8130-DE39C6C989A1}" type="parTrans" cxnId="{F89ECC35-A46F-4F44-85B8-B271ACA70A20}">
      <dgm:prSet/>
      <dgm:spPr/>
      <dgm:t>
        <a:bodyPr/>
        <a:lstStyle/>
        <a:p>
          <a:endParaRPr lang="en-US"/>
        </a:p>
      </dgm:t>
    </dgm:pt>
    <dgm:pt modelId="{4E0CA457-D6A4-4BD0-AAED-FED6F33352F6}" type="sibTrans" cxnId="{F89ECC35-A46F-4F44-85B8-B271ACA70A20}">
      <dgm:prSet custT="1"/>
      <dgm:spPr/>
      <dgm:t>
        <a:bodyPr/>
        <a:lstStyle/>
        <a:p>
          <a:endParaRPr lang="en-US" sz="3200"/>
        </a:p>
      </dgm:t>
    </dgm:pt>
    <dgm:pt modelId="{10527D6A-96C4-430A-9EF7-DD1BE9DE7D9F}">
      <dgm:prSet phldrT="[Text]" custT="1"/>
      <dgm:spPr/>
      <dgm:t>
        <a:bodyPr/>
        <a:lstStyle/>
        <a:p>
          <a:r>
            <a:rPr lang="en-US" sz="2000" dirty="0" smtClean="0"/>
            <a:t>SMEs review final cutoff score and adjust if necessary</a:t>
          </a:r>
          <a:endParaRPr lang="en-US" sz="2000" dirty="0"/>
        </a:p>
      </dgm:t>
    </dgm:pt>
    <dgm:pt modelId="{4A3E3C61-9581-4C16-9928-5F64686B4A2B}" type="parTrans" cxnId="{B76B24D5-A1D7-443F-920D-96D149C064A7}">
      <dgm:prSet/>
      <dgm:spPr/>
      <dgm:t>
        <a:bodyPr/>
        <a:lstStyle/>
        <a:p>
          <a:endParaRPr lang="en-US"/>
        </a:p>
      </dgm:t>
    </dgm:pt>
    <dgm:pt modelId="{AC0FB98E-B55F-43E0-BCE4-38E7FCE787F6}" type="sibTrans" cxnId="{B76B24D5-A1D7-443F-920D-96D149C064A7}">
      <dgm:prSet/>
      <dgm:spPr/>
      <dgm:t>
        <a:bodyPr/>
        <a:lstStyle/>
        <a:p>
          <a:endParaRPr lang="en-US"/>
        </a:p>
      </dgm:t>
    </dgm:pt>
    <dgm:pt modelId="{5983FA0A-A9A4-4518-A10A-8279E0FC7A0B}" type="pres">
      <dgm:prSet presAssocID="{BC576029-FAB7-47C4-BAFC-984EFADB81B0}" presName="outerComposite" presStyleCnt="0">
        <dgm:presLayoutVars>
          <dgm:chMax val="5"/>
          <dgm:dir/>
          <dgm:resizeHandles val="exact"/>
        </dgm:presLayoutVars>
      </dgm:prSet>
      <dgm:spPr/>
      <dgm:t>
        <a:bodyPr/>
        <a:lstStyle/>
        <a:p>
          <a:endParaRPr lang="en-US"/>
        </a:p>
      </dgm:t>
    </dgm:pt>
    <dgm:pt modelId="{82BE54ED-D3D9-4F34-B39A-195A42A07F8C}" type="pres">
      <dgm:prSet presAssocID="{BC576029-FAB7-47C4-BAFC-984EFADB81B0}" presName="dummyMaxCanvas" presStyleCnt="0">
        <dgm:presLayoutVars/>
      </dgm:prSet>
      <dgm:spPr/>
      <dgm:t>
        <a:bodyPr/>
        <a:lstStyle/>
        <a:p>
          <a:endParaRPr lang="en-US"/>
        </a:p>
      </dgm:t>
    </dgm:pt>
    <dgm:pt modelId="{C4882C30-8653-4CC5-9B1D-9A2DB9822CB9}" type="pres">
      <dgm:prSet presAssocID="{BC576029-FAB7-47C4-BAFC-984EFADB81B0}" presName="FiveNodes_1" presStyleLbl="node1" presStyleIdx="0" presStyleCnt="5" custLinFactNeighborX="-2827">
        <dgm:presLayoutVars>
          <dgm:bulletEnabled val="1"/>
        </dgm:presLayoutVars>
      </dgm:prSet>
      <dgm:spPr/>
      <dgm:t>
        <a:bodyPr/>
        <a:lstStyle/>
        <a:p>
          <a:endParaRPr lang="en-US"/>
        </a:p>
      </dgm:t>
    </dgm:pt>
    <dgm:pt modelId="{585945F2-6246-4227-84B2-275ABE6F386F}" type="pres">
      <dgm:prSet presAssocID="{BC576029-FAB7-47C4-BAFC-984EFADB81B0}" presName="FiveNodes_2" presStyleLbl="node1" presStyleIdx="1" presStyleCnt="5">
        <dgm:presLayoutVars>
          <dgm:bulletEnabled val="1"/>
        </dgm:presLayoutVars>
      </dgm:prSet>
      <dgm:spPr/>
      <dgm:t>
        <a:bodyPr/>
        <a:lstStyle/>
        <a:p>
          <a:endParaRPr lang="en-US"/>
        </a:p>
      </dgm:t>
    </dgm:pt>
    <dgm:pt modelId="{97833FFE-62D5-4099-B91A-F190D0FA51F9}" type="pres">
      <dgm:prSet presAssocID="{BC576029-FAB7-47C4-BAFC-984EFADB81B0}" presName="FiveNodes_3" presStyleLbl="node1" presStyleIdx="2" presStyleCnt="5">
        <dgm:presLayoutVars>
          <dgm:bulletEnabled val="1"/>
        </dgm:presLayoutVars>
      </dgm:prSet>
      <dgm:spPr/>
      <dgm:t>
        <a:bodyPr/>
        <a:lstStyle/>
        <a:p>
          <a:endParaRPr lang="en-US"/>
        </a:p>
      </dgm:t>
    </dgm:pt>
    <dgm:pt modelId="{9E2512C6-8135-4AC7-ABA5-CD1E03C9DD54}" type="pres">
      <dgm:prSet presAssocID="{BC576029-FAB7-47C4-BAFC-984EFADB81B0}" presName="FiveNodes_4" presStyleLbl="node1" presStyleIdx="3" presStyleCnt="5">
        <dgm:presLayoutVars>
          <dgm:bulletEnabled val="1"/>
        </dgm:presLayoutVars>
      </dgm:prSet>
      <dgm:spPr/>
      <dgm:t>
        <a:bodyPr/>
        <a:lstStyle/>
        <a:p>
          <a:endParaRPr lang="en-US"/>
        </a:p>
      </dgm:t>
    </dgm:pt>
    <dgm:pt modelId="{51DBE06D-61D6-4A32-BEAC-44C2F0E40550}" type="pres">
      <dgm:prSet presAssocID="{BC576029-FAB7-47C4-BAFC-984EFADB81B0}" presName="FiveNodes_5" presStyleLbl="node1" presStyleIdx="4" presStyleCnt="5">
        <dgm:presLayoutVars>
          <dgm:bulletEnabled val="1"/>
        </dgm:presLayoutVars>
      </dgm:prSet>
      <dgm:spPr/>
      <dgm:t>
        <a:bodyPr/>
        <a:lstStyle/>
        <a:p>
          <a:endParaRPr lang="en-US"/>
        </a:p>
      </dgm:t>
    </dgm:pt>
    <dgm:pt modelId="{E951B7E2-B173-440B-AD8B-80997B0DE8C6}" type="pres">
      <dgm:prSet presAssocID="{BC576029-FAB7-47C4-BAFC-984EFADB81B0}" presName="FiveConn_1-2" presStyleLbl="fgAccFollowNode1" presStyleIdx="0" presStyleCnt="4">
        <dgm:presLayoutVars>
          <dgm:bulletEnabled val="1"/>
        </dgm:presLayoutVars>
      </dgm:prSet>
      <dgm:spPr/>
      <dgm:t>
        <a:bodyPr/>
        <a:lstStyle/>
        <a:p>
          <a:endParaRPr lang="en-US"/>
        </a:p>
      </dgm:t>
    </dgm:pt>
    <dgm:pt modelId="{336487C6-C01C-4864-82DD-C03011666472}" type="pres">
      <dgm:prSet presAssocID="{BC576029-FAB7-47C4-BAFC-984EFADB81B0}" presName="FiveConn_2-3" presStyleLbl="fgAccFollowNode1" presStyleIdx="1" presStyleCnt="4">
        <dgm:presLayoutVars>
          <dgm:bulletEnabled val="1"/>
        </dgm:presLayoutVars>
      </dgm:prSet>
      <dgm:spPr/>
      <dgm:t>
        <a:bodyPr/>
        <a:lstStyle/>
        <a:p>
          <a:endParaRPr lang="en-US"/>
        </a:p>
      </dgm:t>
    </dgm:pt>
    <dgm:pt modelId="{F5F8A681-CC33-45C5-9F34-EA1C37BC7417}" type="pres">
      <dgm:prSet presAssocID="{BC576029-FAB7-47C4-BAFC-984EFADB81B0}" presName="FiveConn_3-4" presStyleLbl="fgAccFollowNode1" presStyleIdx="2" presStyleCnt="4">
        <dgm:presLayoutVars>
          <dgm:bulletEnabled val="1"/>
        </dgm:presLayoutVars>
      </dgm:prSet>
      <dgm:spPr/>
      <dgm:t>
        <a:bodyPr/>
        <a:lstStyle/>
        <a:p>
          <a:endParaRPr lang="en-US"/>
        </a:p>
      </dgm:t>
    </dgm:pt>
    <dgm:pt modelId="{A7432E1C-8193-439D-96AE-E32B5F573D24}" type="pres">
      <dgm:prSet presAssocID="{BC576029-FAB7-47C4-BAFC-984EFADB81B0}" presName="FiveConn_4-5" presStyleLbl="fgAccFollowNode1" presStyleIdx="3" presStyleCnt="4">
        <dgm:presLayoutVars>
          <dgm:bulletEnabled val="1"/>
        </dgm:presLayoutVars>
      </dgm:prSet>
      <dgm:spPr/>
      <dgm:t>
        <a:bodyPr/>
        <a:lstStyle/>
        <a:p>
          <a:endParaRPr lang="en-US"/>
        </a:p>
      </dgm:t>
    </dgm:pt>
    <dgm:pt modelId="{3F88A2A9-FDCC-4250-A683-6018A33C2EC9}" type="pres">
      <dgm:prSet presAssocID="{BC576029-FAB7-47C4-BAFC-984EFADB81B0}" presName="FiveNodes_1_text" presStyleLbl="node1" presStyleIdx="4" presStyleCnt="5">
        <dgm:presLayoutVars>
          <dgm:bulletEnabled val="1"/>
        </dgm:presLayoutVars>
      </dgm:prSet>
      <dgm:spPr/>
      <dgm:t>
        <a:bodyPr/>
        <a:lstStyle/>
        <a:p>
          <a:endParaRPr lang="en-US"/>
        </a:p>
      </dgm:t>
    </dgm:pt>
    <dgm:pt modelId="{5FC7E517-F653-47BD-A1FD-C4BA85044EF7}" type="pres">
      <dgm:prSet presAssocID="{BC576029-FAB7-47C4-BAFC-984EFADB81B0}" presName="FiveNodes_2_text" presStyleLbl="node1" presStyleIdx="4" presStyleCnt="5">
        <dgm:presLayoutVars>
          <dgm:bulletEnabled val="1"/>
        </dgm:presLayoutVars>
      </dgm:prSet>
      <dgm:spPr/>
      <dgm:t>
        <a:bodyPr/>
        <a:lstStyle/>
        <a:p>
          <a:endParaRPr lang="en-US"/>
        </a:p>
      </dgm:t>
    </dgm:pt>
    <dgm:pt modelId="{AFE85B43-ED9E-4CAB-92E9-8365452FA3CE}" type="pres">
      <dgm:prSet presAssocID="{BC576029-FAB7-47C4-BAFC-984EFADB81B0}" presName="FiveNodes_3_text" presStyleLbl="node1" presStyleIdx="4" presStyleCnt="5">
        <dgm:presLayoutVars>
          <dgm:bulletEnabled val="1"/>
        </dgm:presLayoutVars>
      </dgm:prSet>
      <dgm:spPr/>
      <dgm:t>
        <a:bodyPr/>
        <a:lstStyle/>
        <a:p>
          <a:endParaRPr lang="en-US"/>
        </a:p>
      </dgm:t>
    </dgm:pt>
    <dgm:pt modelId="{DB357B94-1BCE-4A20-BA91-2E3DCCFED144}" type="pres">
      <dgm:prSet presAssocID="{BC576029-FAB7-47C4-BAFC-984EFADB81B0}" presName="FiveNodes_4_text" presStyleLbl="node1" presStyleIdx="4" presStyleCnt="5">
        <dgm:presLayoutVars>
          <dgm:bulletEnabled val="1"/>
        </dgm:presLayoutVars>
      </dgm:prSet>
      <dgm:spPr/>
      <dgm:t>
        <a:bodyPr/>
        <a:lstStyle/>
        <a:p>
          <a:endParaRPr lang="en-US"/>
        </a:p>
      </dgm:t>
    </dgm:pt>
    <dgm:pt modelId="{2A1640C1-A931-4DAB-AA34-B8A328635725}" type="pres">
      <dgm:prSet presAssocID="{BC576029-FAB7-47C4-BAFC-984EFADB81B0}" presName="FiveNodes_5_text" presStyleLbl="node1" presStyleIdx="4" presStyleCnt="5">
        <dgm:presLayoutVars>
          <dgm:bulletEnabled val="1"/>
        </dgm:presLayoutVars>
      </dgm:prSet>
      <dgm:spPr/>
      <dgm:t>
        <a:bodyPr/>
        <a:lstStyle/>
        <a:p>
          <a:endParaRPr lang="en-US"/>
        </a:p>
      </dgm:t>
    </dgm:pt>
  </dgm:ptLst>
  <dgm:cxnLst>
    <dgm:cxn modelId="{994217BE-EF81-46E1-8124-4B73CCBE0900}" type="presOf" srcId="{48703CB3-05E4-4697-ACB1-6C896AC85C5E}" destId="{336487C6-C01C-4864-82DD-C03011666472}" srcOrd="0" destOrd="0" presId="urn:microsoft.com/office/officeart/2005/8/layout/vProcess5"/>
    <dgm:cxn modelId="{68E45485-BECB-4085-A6F4-9AB670DF933E}" srcId="{BC576029-FAB7-47C4-BAFC-984EFADB81B0}" destId="{CB4A4C69-2979-484A-9E61-F5B1D2A86F6D}" srcOrd="2" destOrd="0" parTransId="{2B011D2B-BB7D-4A6A-8CE1-F663B28A02DF}" sibTransId="{12BC5AF2-A86E-4B13-B7BC-9C5CCF69866B}"/>
    <dgm:cxn modelId="{6CDEE32E-3ADA-4158-9E54-068C3B5AB68A}" srcId="{BC576029-FAB7-47C4-BAFC-984EFADB81B0}" destId="{662B131D-6C01-40D4-8BFB-9BC4D5B36444}" srcOrd="1" destOrd="0" parTransId="{4297CD4B-C8D6-41E9-9CE4-5419B38E7A8B}" sibTransId="{48703CB3-05E4-4697-ACB1-6C896AC85C5E}"/>
    <dgm:cxn modelId="{6CF9DEBC-D720-4974-A4C4-92526F691C01}" type="presOf" srcId="{E60659BB-1A13-4ED5-A7CC-8F0A0BA6A9FB}" destId="{C4882C30-8653-4CC5-9B1D-9A2DB9822CB9}" srcOrd="0" destOrd="0" presId="urn:microsoft.com/office/officeart/2005/8/layout/vProcess5"/>
    <dgm:cxn modelId="{B76B24D5-A1D7-443F-920D-96D149C064A7}" srcId="{BC576029-FAB7-47C4-BAFC-984EFADB81B0}" destId="{10527D6A-96C4-430A-9EF7-DD1BE9DE7D9F}" srcOrd="4" destOrd="0" parTransId="{4A3E3C61-9581-4C16-9928-5F64686B4A2B}" sibTransId="{AC0FB98E-B55F-43E0-BCE4-38E7FCE787F6}"/>
    <dgm:cxn modelId="{A49A02C1-10D5-403A-997D-36B0FE463288}" type="presOf" srcId="{E60659BB-1A13-4ED5-A7CC-8F0A0BA6A9FB}" destId="{3F88A2A9-FDCC-4250-A683-6018A33C2EC9}" srcOrd="1" destOrd="0" presId="urn:microsoft.com/office/officeart/2005/8/layout/vProcess5"/>
    <dgm:cxn modelId="{B91BE67C-B207-4FA4-ABC0-74BC421749A7}" type="presOf" srcId="{CB4A4C69-2979-484A-9E61-F5B1D2A86F6D}" destId="{AFE85B43-ED9E-4CAB-92E9-8365452FA3CE}" srcOrd="1" destOrd="0" presId="urn:microsoft.com/office/officeart/2005/8/layout/vProcess5"/>
    <dgm:cxn modelId="{054D1BBA-1FF5-471C-87F0-9DE4B69FAEFF}" type="presOf" srcId="{CB4A4C69-2979-484A-9E61-F5B1D2A86F6D}" destId="{97833FFE-62D5-4099-B91A-F190D0FA51F9}" srcOrd="0" destOrd="0" presId="urn:microsoft.com/office/officeart/2005/8/layout/vProcess5"/>
    <dgm:cxn modelId="{F89ECC35-A46F-4F44-85B8-B271ACA70A20}" srcId="{BC576029-FAB7-47C4-BAFC-984EFADB81B0}" destId="{E60659BB-1A13-4ED5-A7CC-8F0A0BA6A9FB}" srcOrd="0" destOrd="0" parTransId="{2CEC45FE-E0ED-4E9F-8130-DE39C6C989A1}" sibTransId="{4E0CA457-D6A4-4BD0-AAED-FED6F33352F6}"/>
    <dgm:cxn modelId="{AC6DBACF-159E-41DD-AFCB-6B1E5B59E0DD}" type="presOf" srcId="{12BC5AF2-A86E-4B13-B7BC-9C5CCF69866B}" destId="{F5F8A681-CC33-45C5-9F34-EA1C37BC7417}" srcOrd="0" destOrd="0" presId="urn:microsoft.com/office/officeart/2005/8/layout/vProcess5"/>
    <dgm:cxn modelId="{AD3E3792-2B54-4909-B029-813C5AFB048C}" type="presOf" srcId="{662B131D-6C01-40D4-8BFB-9BC4D5B36444}" destId="{5FC7E517-F653-47BD-A1FD-C4BA85044EF7}" srcOrd="1" destOrd="0" presId="urn:microsoft.com/office/officeart/2005/8/layout/vProcess5"/>
    <dgm:cxn modelId="{3B807DBB-D119-4509-A49C-474795421544}" type="presOf" srcId="{79FA8DE3-5022-45D9-B49C-70C8A735C12F}" destId="{DB357B94-1BCE-4A20-BA91-2E3DCCFED144}" srcOrd="1" destOrd="0" presId="urn:microsoft.com/office/officeart/2005/8/layout/vProcess5"/>
    <dgm:cxn modelId="{58577C19-5893-47AD-BFA4-192CDA8B8A52}" type="presOf" srcId="{79FA8DE3-5022-45D9-B49C-70C8A735C12F}" destId="{9E2512C6-8135-4AC7-ABA5-CD1E03C9DD54}" srcOrd="0" destOrd="0" presId="urn:microsoft.com/office/officeart/2005/8/layout/vProcess5"/>
    <dgm:cxn modelId="{69383999-9938-45DC-AFA4-E3F77809C305}" type="presOf" srcId="{662B131D-6C01-40D4-8BFB-9BC4D5B36444}" destId="{585945F2-6246-4227-84B2-275ABE6F386F}" srcOrd="0" destOrd="0" presId="urn:microsoft.com/office/officeart/2005/8/layout/vProcess5"/>
    <dgm:cxn modelId="{462991EE-02A7-4AF2-A1C7-F0C9F15FE9AB}" type="presOf" srcId="{10527D6A-96C4-430A-9EF7-DD1BE9DE7D9F}" destId="{51DBE06D-61D6-4A32-BEAC-44C2F0E40550}" srcOrd="0" destOrd="0" presId="urn:microsoft.com/office/officeart/2005/8/layout/vProcess5"/>
    <dgm:cxn modelId="{A7DB17E8-853E-4814-A03E-A3DCC2DDE1F1}" srcId="{BC576029-FAB7-47C4-BAFC-984EFADB81B0}" destId="{79FA8DE3-5022-45D9-B49C-70C8A735C12F}" srcOrd="3" destOrd="0" parTransId="{4376AD6A-30FF-4452-8BDC-0D6138E67FD7}" sibTransId="{65D735BC-B8D9-4601-8FBE-0AE3DE6367B6}"/>
    <dgm:cxn modelId="{A6B7EEA2-79BE-444B-A50A-C4675ED94971}" type="presOf" srcId="{BC576029-FAB7-47C4-BAFC-984EFADB81B0}" destId="{5983FA0A-A9A4-4518-A10A-8279E0FC7A0B}" srcOrd="0" destOrd="0" presId="urn:microsoft.com/office/officeart/2005/8/layout/vProcess5"/>
    <dgm:cxn modelId="{0A017F99-AF79-4BB9-9E94-CBFCCD05E5D5}" type="presOf" srcId="{10527D6A-96C4-430A-9EF7-DD1BE9DE7D9F}" destId="{2A1640C1-A931-4DAB-AA34-B8A328635725}" srcOrd="1" destOrd="0" presId="urn:microsoft.com/office/officeart/2005/8/layout/vProcess5"/>
    <dgm:cxn modelId="{2481A9EE-F0FE-48A9-80CE-89B99875BF98}" type="presOf" srcId="{4E0CA457-D6A4-4BD0-AAED-FED6F33352F6}" destId="{E951B7E2-B173-440B-AD8B-80997B0DE8C6}" srcOrd="0" destOrd="0" presId="urn:microsoft.com/office/officeart/2005/8/layout/vProcess5"/>
    <dgm:cxn modelId="{253D8693-86A3-4945-BBCC-568ED22C9F1A}" type="presOf" srcId="{65D735BC-B8D9-4601-8FBE-0AE3DE6367B6}" destId="{A7432E1C-8193-439D-96AE-E32B5F573D24}" srcOrd="0" destOrd="0" presId="urn:microsoft.com/office/officeart/2005/8/layout/vProcess5"/>
    <dgm:cxn modelId="{00AC3FE7-0BEA-4110-8E3F-F2EC81F5107E}" type="presParOf" srcId="{5983FA0A-A9A4-4518-A10A-8279E0FC7A0B}" destId="{82BE54ED-D3D9-4F34-B39A-195A42A07F8C}" srcOrd="0" destOrd="0" presId="urn:microsoft.com/office/officeart/2005/8/layout/vProcess5"/>
    <dgm:cxn modelId="{F792BD78-73DE-4E6C-BA3A-54C6BDEF8701}" type="presParOf" srcId="{5983FA0A-A9A4-4518-A10A-8279E0FC7A0B}" destId="{C4882C30-8653-4CC5-9B1D-9A2DB9822CB9}" srcOrd="1" destOrd="0" presId="urn:microsoft.com/office/officeart/2005/8/layout/vProcess5"/>
    <dgm:cxn modelId="{AF97A87E-C120-4D2C-B10F-0F390C52809B}" type="presParOf" srcId="{5983FA0A-A9A4-4518-A10A-8279E0FC7A0B}" destId="{585945F2-6246-4227-84B2-275ABE6F386F}" srcOrd="2" destOrd="0" presId="urn:microsoft.com/office/officeart/2005/8/layout/vProcess5"/>
    <dgm:cxn modelId="{92402AEE-6407-4616-9973-C120087150E4}" type="presParOf" srcId="{5983FA0A-A9A4-4518-A10A-8279E0FC7A0B}" destId="{97833FFE-62D5-4099-B91A-F190D0FA51F9}" srcOrd="3" destOrd="0" presId="urn:microsoft.com/office/officeart/2005/8/layout/vProcess5"/>
    <dgm:cxn modelId="{D010E10A-941C-4609-9A7A-D6104B4A57BD}" type="presParOf" srcId="{5983FA0A-A9A4-4518-A10A-8279E0FC7A0B}" destId="{9E2512C6-8135-4AC7-ABA5-CD1E03C9DD54}" srcOrd="4" destOrd="0" presId="urn:microsoft.com/office/officeart/2005/8/layout/vProcess5"/>
    <dgm:cxn modelId="{46F03446-2D39-4E56-90F0-F63D63A082DD}" type="presParOf" srcId="{5983FA0A-A9A4-4518-A10A-8279E0FC7A0B}" destId="{51DBE06D-61D6-4A32-BEAC-44C2F0E40550}" srcOrd="5" destOrd="0" presId="urn:microsoft.com/office/officeart/2005/8/layout/vProcess5"/>
    <dgm:cxn modelId="{2390224A-29F8-4DCB-B899-38CA80257A39}" type="presParOf" srcId="{5983FA0A-A9A4-4518-A10A-8279E0FC7A0B}" destId="{E951B7E2-B173-440B-AD8B-80997B0DE8C6}" srcOrd="6" destOrd="0" presId="urn:microsoft.com/office/officeart/2005/8/layout/vProcess5"/>
    <dgm:cxn modelId="{D92F2B75-5E82-4527-B4B0-079B76A8DFC9}" type="presParOf" srcId="{5983FA0A-A9A4-4518-A10A-8279E0FC7A0B}" destId="{336487C6-C01C-4864-82DD-C03011666472}" srcOrd="7" destOrd="0" presId="urn:microsoft.com/office/officeart/2005/8/layout/vProcess5"/>
    <dgm:cxn modelId="{619FD875-ADCF-451C-801F-2BE84518E4C8}" type="presParOf" srcId="{5983FA0A-A9A4-4518-A10A-8279E0FC7A0B}" destId="{F5F8A681-CC33-45C5-9F34-EA1C37BC7417}" srcOrd="8" destOrd="0" presId="urn:microsoft.com/office/officeart/2005/8/layout/vProcess5"/>
    <dgm:cxn modelId="{1A6CA2B8-0479-415C-82FD-9FAD63B8A496}" type="presParOf" srcId="{5983FA0A-A9A4-4518-A10A-8279E0FC7A0B}" destId="{A7432E1C-8193-439D-96AE-E32B5F573D24}" srcOrd="9" destOrd="0" presId="urn:microsoft.com/office/officeart/2005/8/layout/vProcess5"/>
    <dgm:cxn modelId="{E7DBA044-A9CC-4999-B162-B344EDDFB412}" type="presParOf" srcId="{5983FA0A-A9A4-4518-A10A-8279E0FC7A0B}" destId="{3F88A2A9-FDCC-4250-A683-6018A33C2EC9}" srcOrd="10" destOrd="0" presId="urn:microsoft.com/office/officeart/2005/8/layout/vProcess5"/>
    <dgm:cxn modelId="{3A49F5C2-3F68-48E7-B257-4A24D5BDABC4}" type="presParOf" srcId="{5983FA0A-A9A4-4518-A10A-8279E0FC7A0B}" destId="{5FC7E517-F653-47BD-A1FD-C4BA85044EF7}" srcOrd="11" destOrd="0" presId="urn:microsoft.com/office/officeart/2005/8/layout/vProcess5"/>
    <dgm:cxn modelId="{11BC2F6A-98F0-4A9F-B984-3AF1F8F092D4}" type="presParOf" srcId="{5983FA0A-A9A4-4518-A10A-8279E0FC7A0B}" destId="{AFE85B43-ED9E-4CAB-92E9-8365452FA3CE}" srcOrd="12" destOrd="0" presId="urn:microsoft.com/office/officeart/2005/8/layout/vProcess5"/>
    <dgm:cxn modelId="{BCE2F62D-2F6B-4EDF-9E6B-5C30BE979C16}" type="presParOf" srcId="{5983FA0A-A9A4-4518-A10A-8279E0FC7A0B}" destId="{DB357B94-1BCE-4A20-BA91-2E3DCCFED144}" srcOrd="13" destOrd="0" presId="urn:microsoft.com/office/officeart/2005/8/layout/vProcess5"/>
    <dgm:cxn modelId="{499EDC2E-53D3-494C-BD96-C8FA036AC985}" type="presParOf" srcId="{5983FA0A-A9A4-4518-A10A-8279E0FC7A0B}" destId="{2A1640C1-A931-4DAB-AA34-B8A32863572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700FA-6E2A-4028-9D63-8E76701DA773}" type="doc">
      <dgm:prSet loTypeId="urn:microsoft.com/office/officeart/2005/8/layout/process4" loCatId="process" qsTypeId="urn:microsoft.com/office/officeart/2005/8/quickstyle/simple1" qsCatId="simple" csTypeId="urn:microsoft.com/office/officeart/2005/8/colors/accent1_2" csCatId="accent1" phldr="1"/>
      <dgm:spPr/>
    </dgm:pt>
    <dgm:pt modelId="{99355847-D2F4-4BEE-AFF4-92019244824E}">
      <dgm:prSet phldrT="[Text]"/>
      <dgm:spPr/>
      <dgm:t>
        <a:bodyPr/>
        <a:lstStyle/>
        <a:p>
          <a:r>
            <a:rPr lang="en-US" dirty="0" smtClean="0"/>
            <a:t>Ask SMEs to review the first three items item in the test </a:t>
          </a:r>
          <a:endParaRPr lang="en-US" dirty="0"/>
        </a:p>
      </dgm:t>
    </dgm:pt>
    <dgm:pt modelId="{C1A93755-1B00-4A2F-B674-CF0D3E5A84EE}" type="parTrans" cxnId="{3686BC41-C254-4FC6-A1BB-B62999BB51A1}">
      <dgm:prSet/>
      <dgm:spPr/>
      <dgm:t>
        <a:bodyPr/>
        <a:lstStyle/>
        <a:p>
          <a:endParaRPr lang="en-US"/>
        </a:p>
      </dgm:t>
    </dgm:pt>
    <dgm:pt modelId="{876E4BED-73CD-4809-B03C-DBA8A34D9CFB}" type="sibTrans" cxnId="{3686BC41-C254-4FC6-A1BB-B62999BB51A1}">
      <dgm:prSet/>
      <dgm:spPr/>
      <dgm:t>
        <a:bodyPr/>
        <a:lstStyle/>
        <a:p>
          <a:endParaRPr lang="en-US"/>
        </a:p>
      </dgm:t>
    </dgm:pt>
    <dgm:pt modelId="{5BB357EB-D5E6-4969-BA60-B81F97F08423}">
      <dgm:prSet phldrT="[Text]"/>
      <dgm:spPr/>
      <dgm:t>
        <a:bodyPr/>
        <a:lstStyle/>
        <a:p>
          <a:r>
            <a:rPr lang="en-US" dirty="0" smtClean="0"/>
            <a:t>SMEs rate if they would expect a minimally qualified applicant to get the question correct</a:t>
          </a:r>
          <a:endParaRPr lang="en-US" dirty="0"/>
        </a:p>
      </dgm:t>
    </dgm:pt>
    <dgm:pt modelId="{99F5DFB9-2733-43FA-8697-2295FCACA5D0}" type="parTrans" cxnId="{17634ECE-4BE3-459D-9F22-FE5BC8A7085C}">
      <dgm:prSet/>
      <dgm:spPr/>
      <dgm:t>
        <a:bodyPr/>
        <a:lstStyle/>
        <a:p>
          <a:endParaRPr lang="en-US"/>
        </a:p>
      </dgm:t>
    </dgm:pt>
    <dgm:pt modelId="{01D748BA-C290-48B6-8B0B-F8EDFAB57EAC}" type="sibTrans" cxnId="{17634ECE-4BE3-459D-9F22-FE5BC8A7085C}">
      <dgm:prSet/>
      <dgm:spPr/>
      <dgm:t>
        <a:bodyPr/>
        <a:lstStyle/>
        <a:p>
          <a:endParaRPr lang="en-US"/>
        </a:p>
      </dgm:t>
    </dgm:pt>
    <dgm:pt modelId="{13C061F5-C873-4174-8905-556B2349C6C3}">
      <dgm:prSet phldrT="[Text]"/>
      <dgm:spPr/>
      <dgm:t>
        <a:bodyPr/>
        <a:lstStyle/>
        <a:p>
          <a:r>
            <a:rPr lang="en-US" dirty="0" smtClean="0"/>
            <a:t>Have SMEs record their ratings on a rating form</a:t>
          </a:r>
          <a:endParaRPr lang="en-US" dirty="0"/>
        </a:p>
      </dgm:t>
    </dgm:pt>
    <dgm:pt modelId="{BD525220-1281-4A0D-8524-9904AF2FB2B5}" type="parTrans" cxnId="{462BAB26-AFCA-4A3C-9898-9C9C8FF8DF7A}">
      <dgm:prSet/>
      <dgm:spPr/>
      <dgm:t>
        <a:bodyPr/>
        <a:lstStyle/>
        <a:p>
          <a:endParaRPr lang="en-US"/>
        </a:p>
      </dgm:t>
    </dgm:pt>
    <dgm:pt modelId="{DEC913AF-9B6D-4414-BDE9-D265E2E00206}" type="sibTrans" cxnId="{462BAB26-AFCA-4A3C-9898-9C9C8FF8DF7A}">
      <dgm:prSet/>
      <dgm:spPr/>
      <dgm:t>
        <a:bodyPr/>
        <a:lstStyle/>
        <a:p>
          <a:endParaRPr lang="en-US"/>
        </a:p>
      </dgm:t>
    </dgm:pt>
    <dgm:pt modelId="{39CC0628-8011-4588-9E25-3D00534D3FF6}">
      <dgm:prSet phldrT="[Text]"/>
      <dgm:spPr/>
      <dgm:t>
        <a:bodyPr/>
        <a:lstStyle/>
        <a:p>
          <a:r>
            <a:rPr lang="en-US" dirty="0" smtClean="0"/>
            <a:t>Record and display each SME rating on a screen </a:t>
          </a:r>
          <a:endParaRPr lang="en-US" dirty="0"/>
        </a:p>
      </dgm:t>
    </dgm:pt>
    <dgm:pt modelId="{A1F61FDD-C38B-496C-ABC4-B62DFC95B284}" type="parTrans" cxnId="{90C133FF-AD6F-4F24-A157-B0937FBB76B1}">
      <dgm:prSet/>
      <dgm:spPr/>
      <dgm:t>
        <a:bodyPr/>
        <a:lstStyle/>
        <a:p>
          <a:endParaRPr lang="en-US"/>
        </a:p>
      </dgm:t>
    </dgm:pt>
    <dgm:pt modelId="{5D021D06-63EE-454F-8026-3BDBF3E125DE}" type="sibTrans" cxnId="{90C133FF-AD6F-4F24-A157-B0937FBB76B1}">
      <dgm:prSet/>
      <dgm:spPr/>
      <dgm:t>
        <a:bodyPr/>
        <a:lstStyle/>
        <a:p>
          <a:endParaRPr lang="en-US"/>
        </a:p>
      </dgm:t>
    </dgm:pt>
    <dgm:pt modelId="{ADB3F868-E388-4D71-9BB4-6C1653F52899}">
      <dgm:prSet phldrT="[Text]"/>
      <dgm:spPr/>
      <dgm:t>
        <a:bodyPr/>
        <a:lstStyle/>
        <a:p>
          <a:r>
            <a:rPr lang="en-US" dirty="0" smtClean="0"/>
            <a:t>Request SMEs share their ratings with the larger group</a:t>
          </a:r>
          <a:endParaRPr lang="en-US" dirty="0"/>
        </a:p>
      </dgm:t>
    </dgm:pt>
    <dgm:pt modelId="{98C0C0B2-0E62-4F3D-8417-280135D9AA81}" type="parTrans" cxnId="{148B8258-7729-433B-9680-AF15A83A4996}">
      <dgm:prSet/>
      <dgm:spPr/>
      <dgm:t>
        <a:bodyPr/>
        <a:lstStyle/>
        <a:p>
          <a:endParaRPr lang="en-US"/>
        </a:p>
      </dgm:t>
    </dgm:pt>
    <dgm:pt modelId="{1C1EBA95-4792-463F-AED9-79DF0F904F39}" type="sibTrans" cxnId="{148B8258-7729-433B-9680-AF15A83A4996}">
      <dgm:prSet/>
      <dgm:spPr/>
      <dgm:t>
        <a:bodyPr/>
        <a:lstStyle/>
        <a:p>
          <a:endParaRPr lang="en-US"/>
        </a:p>
      </dgm:t>
    </dgm:pt>
    <dgm:pt modelId="{2A67E673-5ADC-448E-9380-4FA7BFC768C3}" type="pres">
      <dgm:prSet presAssocID="{6C2700FA-6E2A-4028-9D63-8E76701DA773}" presName="Name0" presStyleCnt="0">
        <dgm:presLayoutVars>
          <dgm:dir/>
          <dgm:animLvl val="lvl"/>
          <dgm:resizeHandles val="exact"/>
        </dgm:presLayoutVars>
      </dgm:prSet>
      <dgm:spPr/>
    </dgm:pt>
    <dgm:pt modelId="{12F4236B-45F3-44EB-AADB-39DD2030EC92}" type="pres">
      <dgm:prSet presAssocID="{39CC0628-8011-4588-9E25-3D00534D3FF6}" presName="boxAndChildren" presStyleCnt="0"/>
      <dgm:spPr/>
    </dgm:pt>
    <dgm:pt modelId="{1BA68B6B-2BF0-4620-9D35-9C56318EF199}" type="pres">
      <dgm:prSet presAssocID="{39CC0628-8011-4588-9E25-3D00534D3FF6}" presName="parentTextBox" presStyleLbl="node1" presStyleIdx="0" presStyleCnt="5"/>
      <dgm:spPr/>
      <dgm:t>
        <a:bodyPr/>
        <a:lstStyle/>
        <a:p>
          <a:endParaRPr lang="en-US"/>
        </a:p>
      </dgm:t>
    </dgm:pt>
    <dgm:pt modelId="{BBF12383-F9D4-44EB-85A1-6231A20B6188}" type="pres">
      <dgm:prSet presAssocID="{1C1EBA95-4792-463F-AED9-79DF0F904F39}" presName="sp" presStyleCnt="0"/>
      <dgm:spPr/>
    </dgm:pt>
    <dgm:pt modelId="{4FF07D30-C9A0-48A3-99AB-48EFF1F165CA}" type="pres">
      <dgm:prSet presAssocID="{ADB3F868-E388-4D71-9BB4-6C1653F52899}" presName="arrowAndChildren" presStyleCnt="0"/>
      <dgm:spPr/>
    </dgm:pt>
    <dgm:pt modelId="{BAA7BFAD-C40A-4911-8E3D-FD77CC9EC4E6}" type="pres">
      <dgm:prSet presAssocID="{ADB3F868-E388-4D71-9BB4-6C1653F52899}" presName="parentTextArrow" presStyleLbl="node1" presStyleIdx="1" presStyleCnt="5"/>
      <dgm:spPr/>
      <dgm:t>
        <a:bodyPr/>
        <a:lstStyle/>
        <a:p>
          <a:endParaRPr lang="en-US"/>
        </a:p>
      </dgm:t>
    </dgm:pt>
    <dgm:pt modelId="{AF499527-9D0F-4762-92B0-D6F9ADEC6365}" type="pres">
      <dgm:prSet presAssocID="{DEC913AF-9B6D-4414-BDE9-D265E2E00206}" presName="sp" presStyleCnt="0"/>
      <dgm:spPr/>
    </dgm:pt>
    <dgm:pt modelId="{F6209A60-C40E-4AEA-B285-05442A2E4C42}" type="pres">
      <dgm:prSet presAssocID="{13C061F5-C873-4174-8905-556B2349C6C3}" presName="arrowAndChildren" presStyleCnt="0"/>
      <dgm:spPr/>
    </dgm:pt>
    <dgm:pt modelId="{180F53F6-D902-4075-A754-907EDD1958AB}" type="pres">
      <dgm:prSet presAssocID="{13C061F5-C873-4174-8905-556B2349C6C3}" presName="parentTextArrow" presStyleLbl="node1" presStyleIdx="2" presStyleCnt="5"/>
      <dgm:spPr/>
      <dgm:t>
        <a:bodyPr/>
        <a:lstStyle/>
        <a:p>
          <a:endParaRPr lang="en-US"/>
        </a:p>
      </dgm:t>
    </dgm:pt>
    <dgm:pt modelId="{88B1581B-FBB0-41F5-AE47-3B9EC2ABC376}" type="pres">
      <dgm:prSet presAssocID="{01D748BA-C290-48B6-8B0B-F8EDFAB57EAC}" presName="sp" presStyleCnt="0"/>
      <dgm:spPr/>
    </dgm:pt>
    <dgm:pt modelId="{692AFB4B-E252-420A-8F12-A5E4CA63AE60}" type="pres">
      <dgm:prSet presAssocID="{5BB357EB-D5E6-4969-BA60-B81F97F08423}" presName="arrowAndChildren" presStyleCnt="0"/>
      <dgm:spPr/>
    </dgm:pt>
    <dgm:pt modelId="{AFA2C27D-B4D6-4F62-89FC-EE8CE1FDAC27}" type="pres">
      <dgm:prSet presAssocID="{5BB357EB-D5E6-4969-BA60-B81F97F08423}" presName="parentTextArrow" presStyleLbl="node1" presStyleIdx="3" presStyleCnt="5"/>
      <dgm:spPr/>
      <dgm:t>
        <a:bodyPr/>
        <a:lstStyle/>
        <a:p>
          <a:endParaRPr lang="en-US"/>
        </a:p>
      </dgm:t>
    </dgm:pt>
    <dgm:pt modelId="{9667D03B-E2A9-4220-BBA8-FA5B2F4E22F4}" type="pres">
      <dgm:prSet presAssocID="{876E4BED-73CD-4809-B03C-DBA8A34D9CFB}" presName="sp" presStyleCnt="0"/>
      <dgm:spPr/>
    </dgm:pt>
    <dgm:pt modelId="{543BB58C-619E-4CDB-9013-CDCC9A20DB61}" type="pres">
      <dgm:prSet presAssocID="{99355847-D2F4-4BEE-AFF4-92019244824E}" presName="arrowAndChildren" presStyleCnt="0"/>
      <dgm:spPr/>
    </dgm:pt>
    <dgm:pt modelId="{0D61F837-D72C-437E-9C45-ACEB9ABC37BF}" type="pres">
      <dgm:prSet presAssocID="{99355847-D2F4-4BEE-AFF4-92019244824E}" presName="parentTextArrow" presStyleLbl="node1" presStyleIdx="4" presStyleCnt="5"/>
      <dgm:spPr/>
      <dgm:t>
        <a:bodyPr/>
        <a:lstStyle/>
        <a:p>
          <a:endParaRPr lang="en-US"/>
        </a:p>
      </dgm:t>
    </dgm:pt>
  </dgm:ptLst>
  <dgm:cxnLst>
    <dgm:cxn modelId="{17634ECE-4BE3-459D-9F22-FE5BC8A7085C}" srcId="{6C2700FA-6E2A-4028-9D63-8E76701DA773}" destId="{5BB357EB-D5E6-4969-BA60-B81F97F08423}" srcOrd="1" destOrd="0" parTransId="{99F5DFB9-2733-43FA-8697-2295FCACA5D0}" sibTransId="{01D748BA-C290-48B6-8B0B-F8EDFAB57EAC}"/>
    <dgm:cxn modelId="{D1E33F26-41DC-47CC-8E4C-6F18F935FEC0}" type="presOf" srcId="{6C2700FA-6E2A-4028-9D63-8E76701DA773}" destId="{2A67E673-5ADC-448E-9380-4FA7BFC768C3}" srcOrd="0" destOrd="0" presId="urn:microsoft.com/office/officeart/2005/8/layout/process4"/>
    <dgm:cxn modelId="{3686BC41-C254-4FC6-A1BB-B62999BB51A1}" srcId="{6C2700FA-6E2A-4028-9D63-8E76701DA773}" destId="{99355847-D2F4-4BEE-AFF4-92019244824E}" srcOrd="0" destOrd="0" parTransId="{C1A93755-1B00-4A2F-B674-CF0D3E5A84EE}" sibTransId="{876E4BED-73CD-4809-B03C-DBA8A34D9CFB}"/>
    <dgm:cxn modelId="{148B8258-7729-433B-9680-AF15A83A4996}" srcId="{6C2700FA-6E2A-4028-9D63-8E76701DA773}" destId="{ADB3F868-E388-4D71-9BB4-6C1653F52899}" srcOrd="3" destOrd="0" parTransId="{98C0C0B2-0E62-4F3D-8417-280135D9AA81}" sibTransId="{1C1EBA95-4792-463F-AED9-79DF0F904F39}"/>
    <dgm:cxn modelId="{FE4E8493-0E75-46B7-AB7C-37D26E21F23A}" type="presOf" srcId="{13C061F5-C873-4174-8905-556B2349C6C3}" destId="{180F53F6-D902-4075-A754-907EDD1958AB}" srcOrd="0" destOrd="0" presId="urn:microsoft.com/office/officeart/2005/8/layout/process4"/>
    <dgm:cxn modelId="{46465BB0-E6AB-44D8-8F19-F13602B56850}" type="presOf" srcId="{39CC0628-8011-4588-9E25-3D00534D3FF6}" destId="{1BA68B6B-2BF0-4620-9D35-9C56318EF199}" srcOrd="0" destOrd="0" presId="urn:microsoft.com/office/officeart/2005/8/layout/process4"/>
    <dgm:cxn modelId="{67FC2070-26D8-4054-95BB-34B1F73A50EB}" type="presOf" srcId="{ADB3F868-E388-4D71-9BB4-6C1653F52899}" destId="{BAA7BFAD-C40A-4911-8E3D-FD77CC9EC4E6}" srcOrd="0" destOrd="0" presId="urn:microsoft.com/office/officeart/2005/8/layout/process4"/>
    <dgm:cxn modelId="{14976A2E-EF61-43FB-AECA-6010695D87D5}" type="presOf" srcId="{99355847-D2F4-4BEE-AFF4-92019244824E}" destId="{0D61F837-D72C-437E-9C45-ACEB9ABC37BF}" srcOrd="0" destOrd="0" presId="urn:microsoft.com/office/officeart/2005/8/layout/process4"/>
    <dgm:cxn modelId="{2F42B3C8-2FC5-4FB2-BD29-21DE342079C8}" type="presOf" srcId="{5BB357EB-D5E6-4969-BA60-B81F97F08423}" destId="{AFA2C27D-B4D6-4F62-89FC-EE8CE1FDAC27}" srcOrd="0" destOrd="0" presId="urn:microsoft.com/office/officeart/2005/8/layout/process4"/>
    <dgm:cxn modelId="{90C133FF-AD6F-4F24-A157-B0937FBB76B1}" srcId="{6C2700FA-6E2A-4028-9D63-8E76701DA773}" destId="{39CC0628-8011-4588-9E25-3D00534D3FF6}" srcOrd="4" destOrd="0" parTransId="{A1F61FDD-C38B-496C-ABC4-B62DFC95B284}" sibTransId="{5D021D06-63EE-454F-8026-3BDBF3E125DE}"/>
    <dgm:cxn modelId="{462BAB26-AFCA-4A3C-9898-9C9C8FF8DF7A}" srcId="{6C2700FA-6E2A-4028-9D63-8E76701DA773}" destId="{13C061F5-C873-4174-8905-556B2349C6C3}" srcOrd="2" destOrd="0" parTransId="{BD525220-1281-4A0D-8524-9904AF2FB2B5}" sibTransId="{DEC913AF-9B6D-4414-BDE9-D265E2E00206}"/>
    <dgm:cxn modelId="{44D5D822-4856-4503-ACFE-37A2E4A834A2}" type="presParOf" srcId="{2A67E673-5ADC-448E-9380-4FA7BFC768C3}" destId="{12F4236B-45F3-44EB-AADB-39DD2030EC92}" srcOrd="0" destOrd="0" presId="urn:microsoft.com/office/officeart/2005/8/layout/process4"/>
    <dgm:cxn modelId="{1FC917F7-0DCB-4458-9D8F-97A645CD8A3A}" type="presParOf" srcId="{12F4236B-45F3-44EB-AADB-39DD2030EC92}" destId="{1BA68B6B-2BF0-4620-9D35-9C56318EF199}" srcOrd="0" destOrd="0" presId="urn:microsoft.com/office/officeart/2005/8/layout/process4"/>
    <dgm:cxn modelId="{58A1CF75-351C-425F-B04A-A65B71440CE3}" type="presParOf" srcId="{2A67E673-5ADC-448E-9380-4FA7BFC768C3}" destId="{BBF12383-F9D4-44EB-85A1-6231A20B6188}" srcOrd="1" destOrd="0" presId="urn:microsoft.com/office/officeart/2005/8/layout/process4"/>
    <dgm:cxn modelId="{7A6840ED-643B-4B60-99EB-DE37E340E765}" type="presParOf" srcId="{2A67E673-5ADC-448E-9380-4FA7BFC768C3}" destId="{4FF07D30-C9A0-48A3-99AB-48EFF1F165CA}" srcOrd="2" destOrd="0" presId="urn:microsoft.com/office/officeart/2005/8/layout/process4"/>
    <dgm:cxn modelId="{C31506E6-FC9D-40C7-BA20-81912AB7FB37}" type="presParOf" srcId="{4FF07D30-C9A0-48A3-99AB-48EFF1F165CA}" destId="{BAA7BFAD-C40A-4911-8E3D-FD77CC9EC4E6}" srcOrd="0" destOrd="0" presId="urn:microsoft.com/office/officeart/2005/8/layout/process4"/>
    <dgm:cxn modelId="{20608BF3-8750-47C2-AD66-8A0A3EC19D48}" type="presParOf" srcId="{2A67E673-5ADC-448E-9380-4FA7BFC768C3}" destId="{AF499527-9D0F-4762-92B0-D6F9ADEC6365}" srcOrd="3" destOrd="0" presId="urn:microsoft.com/office/officeart/2005/8/layout/process4"/>
    <dgm:cxn modelId="{1D230963-B7C1-4074-AF29-EE465242ADA8}" type="presParOf" srcId="{2A67E673-5ADC-448E-9380-4FA7BFC768C3}" destId="{F6209A60-C40E-4AEA-B285-05442A2E4C42}" srcOrd="4" destOrd="0" presId="urn:microsoft.com/office/officeart/2005/8/layout/process4"/>
    <dgm:cxn modelId="{9935D4FA-6433-4B4D-A8B0-1F710EC0866D}" type="presParOf" srcId="{F6209A60-C40E-4AEA-B285-05442A2E4C42}" destId="{180F53F6-D902-4075-A754-907EDD1958AB}" srcOrd="0" destOrd="0" presId="urn:microsoft.com/office/officeart/2005/8/layout/process4"/>
    <dgm:cxn modelId="{FC9B0401-93E8-49E9-B1C0-D276B4195F32}" type="presParOf" srcId="{2A67E673-5ADC-448E-9380-4FA7BFC768C3}" destId="{88B1581B-FBB0-41F5-AE47-3B9EC2ABC376}" srcOrd="5" destOrd="0" presId="urn:microsoft.com/office/officeart/2005/8/layout/process4"/>
    <dgm:cxn modelId="{386C98B4-BD37-4663-A4A7-3FAF12EE5F7E}" type="presParOf" srcId="{2A67E673-5ADC-448E-9380-4FA7BFC768C3}" destId="{692AFB4B-E252-420A-8F12-A5E4CA63AE60}" srcOrd="6" destOrd="0" presId="urn:microsoft.com/office/officeart/2005/8/layout/process4"/>
    <dgm:cxn modelId="{F516EDF3-C509-466E-9DC4-D71884DBC9E8}" type="presParOf" srcId="{692AFB4B-E252-420A-8F12-A5E4CA63AE60}" destId="{AFA2C27D-B4D6-4F62-89FC-EE8CE1FDAC27}" srcOrd="0" destOrd="0" presId="urn:microsoft.com/office/officeart/2005/8/layout/process4"/>
    <dgm:cxn modelId="{96ABE683-8304-4241-ADA5-635FC0D10E2D}" type="presParOf" srcId="{2A67E673-5ADC-448E-9380-4FA7BFC768C3}" destId="{9667D03B-E2A9-4220-BBA8-FA5B2F4E22F4}" srcOrd="7" destOrd="0" presId="urn:microsoft.com/office/officeart/2005/8/layout/process4"/>
    <dgm:cxn modelId="{3DF78838-88B0-4E39-84B7-1866B2F132C6}" type="presParOf" srcId="{2A67E673-5ADC-448E-9380-4FA7BFC768C3}" destId="{543BB58C-619E-4CDB-9013-CDCC9A20DB61}" srcOrd="8" destOrd="0" presId="urn:microsoft.com/office/officeart/2005/8/layout/process4"/>
    <dgm:cxn modelId="{2EB325C9-18ED-4D09-A485-1782F384060A}" type="presParOf" srcId="{543BB58C-619E-4CDB-9013-CDCC9A20DB61}" destId="{0D61F837-D72C-437E-9C45-ACEB9ABC37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3" y="1"/>
            <a:ext cx="3024443" cy="4605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dirty="0"/>
          </a:p>
        </p:txBody>
      </p:sp>
      <p:sp>
        <p:nvSpPr>
          <p:cNvPr id="26627" name="Rectangle 3"/>
          <p:cNvSpPr>
            <a:spLocks noGrp="1" noChangeArrowheads="1"/>
          </p:cNvSpPr>
          <p:nvPr>
            <p:ph type="dt" sz="quarter" idx="1"/>
          </p:nvPr>
        </p:nvSpPr>
        <p:spPr bwMode="auto">
          <a:xfrm>
            <a:off x="3954163" y="1"/>
            <a:ext cx="3024443" cy="4605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26628" name="Rectangle 4"/>
          <p:cNvSpPr>
            <a:spLocks noGrp="1" noChangeArrowheads="1"/>
          </p:cNvSpPr>
          <p:nvPr>
            <p:ph type="ftr" sz="quarter" idx="2"/>
          </p:nvPr>
        </p:nvSpPr>
        <p:spPr bwMode="auto">
          <a:xfrm>
            <a:off x="3" y="8761321"/>
            <a:ext cx="3024443" cy="4605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dirty="0"/>
          </a:p>
        </p:txBody>
      </p:sp>
      <p:sp>
        <p:nvSpPr>
          <p:cNvPr id="26629" name="Rectangle 5"/>
          <p:cNvSpPr>
            <a:spLocks noGrp="1" noChangeArrowheads="1"/>
          </p:cNvSpPr>
          <p:nvPr>
            <p:ph type="sldNum" sz="quarter" idx="3"/>
          </p:nvPr>
        </p:nvSpPr>
        <p:spPr bwMode="auto">
          <a:xfrm>
            <a:off x="3954163" y="8761321"/>
            <a:ext cx="3024443" cy="4605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6FF4B7-4D14-47E3-B222-F63C8A123212}" type="slidenum">
              <a:rPr lang="en-GB"/>
              <a:pPr/>
              <a:t>‹#›</a:t>
            </a:fld>
            <a:endParaRPr lang="en-GB" dirty="0"/>
          </a:p>
        </p:txBody>
      </p:sp>
    </p:spTree>
    <p:extLst>
      <p:ext uri="{BB962C8B-B14F-4D97-AF65-F5344CB8AC3E}">
        <p14:creationId xmlns:p14="http://schemas.microsoft.com/office/powerpoint/2010/main" val="3462221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1"/>
            <a:ext cx="3024443" cy="4605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dirty="0"/>
          </a:p>
        </p:txBody>
      </p:sp>
      <p:sp>
        <p:nvSpPr>
          <p:cNvPr id="5123" name="Rectangle 3"/>
          <p:cNvSpPr>
            <a:spLocks noGrp="1" noChangeArrowheads="1"/>
          </p:cNvSpPr>
          <p:nvPr>
            <p:ph type="dt" idx="1"/>
          </p:nvPr>
        </p:nvSpPr>
        <p:spPr bwMode="auto">
          <a:xfrm>
            <a:off x="3954163" y="1"/>
            <a:ext cx="3024443" cy="4605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5124" name="Rectangle 4"/>
          <p:cNvSpPr>
            <a:spLocks noGrp="1" noRot="1" noChangeAspect="1" noChangeArrowheads="1" noTextEdit="1"/>
          </p:cNvSpPr>
          <p:nvPr>
            <p:ph type="sldImg" idx="2"/>
          </p:nvPr>
        </p:nvSpPr>
        <p:spPr bwMode="auto">
          <a:xfrm>
            <a:off x="1184275" y="692150"/>
            <a:ext cx="4611688" cy="34591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97699" y="4381400"/>
            <a:ext cx="5584844" cy="41496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3" y="8761321"/>
            <a:ext cx="3024443" cy="4605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dirty="0"/>
          </a:p>
        </p:txBody>
      </p:sp>
      <p:sp>
        <p:nvSpPr>
          <p:cNvPr id="5127" name="Rectangle 7"/>
          <p:cNvSpPr>
            <a:spLocks noGrp="1" noChangeArrowheads="1"/>
          </p:cNvSpPr>
          <p:nvPr>
            <p:ph type="sldNum" sz="quarter" idx="5"/>
          </p:nvPr>
        </p:nvSpPr>
        <p:spPr bwMode="auto">
          <a:xfrm>
            <a:off x="3954163" y="8761321"/>
            <a:ext cx="3024443" cy="4605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50429FA-AEA1-4CB5-BA84-FB0F7353015F}" type="slidenum">
              <a:rPr lang="en-GB"/>
              <a:pPr/>
              <a:t>‹#›</a:t>
            </a:fld>
            <a:endParaRPr lang="en-GB" dirty="0"/>
          </a:p>
        </p:txBody>
      </p:sp>
    </p:spTree>
    <p:extLst>
      <p:ext uri="{BB962C8B-B14F-4D97-AF65-F5344CB8AC3E}">
        <p14:creationId xmlns:p14="http://schemas.microsoft.com/office/powerpoint/2010/main" val="237689124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solidFill>
                  <a:srgbClr val="000000"/>
                </a:solidFill>
              </a:rPr>
              <a:pPr/>
              <a:t>1</a:t>
            </a:fld>
            <a:endParaRPr lang="en-GB">
              <a:solidFill>
                <a:srgbClr val="000000"/>
              </a:solidFill>
            </a:endParaRPr>
          </a:p>
        </p:txBody>
      </p:sp>
    </p:spTree>
    <p:extLst>
      <p:ext uri="{BB962C8B-B14F-4D97-AF65-F5344CB8AC3E}">
        <p14:creationId xmlns:p14="http://schemas.microsoft.com/office/powerpoint/2010/main" val="398889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21</a:t>
            </a:fld>
            <a:endParaRPr lang="en-GB"/>
          </a:p>
        </p:txBody>
      </p:sp>
    </p:spTree>
    <p:extLst>
      <p:ext uri="{BB962C8B-B14F-4D97-AF65-F5344CB8AC3E}">
        <p14:creationId xmlns:p14="http://schemas.microsoft.com/office/powerpoint/2010/main" val="240906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22</a:t>
            </a:fld>
            <a:endParaRPr lang="en-GB" dirty="0"/>
          </a:p>
        </p:txBody>
      </p:sp>
    </p:spTree>
    <p:extLst>
      <p:ext uri="{BB962C8B-B14F-4D97-AF65-F5344CB8AC3E}">
        <p14:creationId xmlns:p14="http://schemas.microsoft.com/office/powerpoint/2010/main" val="43359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handout</a:t>
            </a:r>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25</a:t>
            </a:fld>
            <a:endParaRPr lang="en-GB" dirty="0"/>
          </a:p>
        </p:txBody>
      </p:sp>
    </p:spTree>
    <p:extLst>
      <p:ext uri="{BB962C8B-B14F-4D97-AF65-F5344CB8AC3E}">
        <p14:creationId xmlns:p14="http://schemas.microsoft.com/office/powerpoint/2010/main" val="180562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31</a:t>
            </a:fld>
            <a:endParaRPr lang="en-GB" dirty="0"/>
          </a:p>
        </p:txBody>
      </p:sp>
    </p:spTree>
    <p:extLst>
      <p:ext uri="{BB962C8B-B14F-4D97-AF65-F5344CB8AC3E}">
        <p14:creationId xmlns:p14="http://schemas.microsoft.com/office/powerpoint/2010/main" val="377997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2</a:t>
            </a:fld>
            <a:endParaRPr lang="en-GB" dirty="0"/>
          </a:p>
        </p:txBody>
      </p:sp>
    </p:spTree>
    <p:extLst>
      <p:ext uri="{BB962C8B-B14F-4D97-AF65-F5344CB8AC3E}">
        <p14:creationId xmlns:p14="http://schemas.microsoft.com/office/powerpoint/2010/main" val="33796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4</a:t>
            </a:fld>
            <a:endParaRPr lang="en-GB" dirty="0"/>
          </a:p>
        </p:txBody>
      </p:sp>
    </p:spTree>
    <p:extLst>
      <p:ext uri="{BB962C8B-B14F-4D97-AF65-F5344CB8AC3E}">
        <p14:creationId xmlns:p14="http://schemas.microsoft.com/office/powerpoint/2010/main" val="285365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a:t>
            </a:r>
            <a:r>
              <a:rPr lang="en-US" sz="1200" kern="1200" dirty="0" err="1" smtClean="0">
                <a:solidFill>
                  <a:schemeClr val="tx1"/>
                </a:solidFill>
                <a:effectLst/>
                <a:latin typeface="Arial" charset="0"/>
                <a:ea typeface="+mn-ea"/>
                <a:cs typeface="+mn-cs"/>
              </a:rPr>
              <a:t>Angoff</a:t>
            </a:r>
            <a:r>
              <a:rPr lang="en-US" sz="1200" kern="1200" dirty="0" smtClean="0">
                <a:solidFill>
                  <a:schemeClr val="tx1"/>
                </a:solidFill>
                <a:effectLst/>
                <a:latin typeface="Arial" charset="0"/>
                <a:ea typeface="+mn-ea"/>
                <a:cs typeface="+mn-cs"/>
              </a:rPr>
              <a:t> method is a legally-defensible and systematic approach to setting cutoff scores that is used in private, public, and non-profits organizations.  This presentation describes the best practices in applying the </a:t>
            </a:r>
            <a:r>
              <a:rPr lang="en-US" sz="1200" kern="1200" dirty="0" err="1" smtClean="0">
                <a:solidFill>
                  <a:schemeClr val="tx1"/>
                </a:solidFill>
                <a:effectLst/>
                <a:latin typeface="Arial" charset="0"/>
                <a:ea typeface="+mn-ea"/>
                <a:cs typeface="+mn-cs"/>
              </a:rPr>
              <a:t>Angoff</a:t>
            </a:r>
            <a:r>
              <a:rPr lang="en-US" sz="1200" kern="1200" dirty="0" smtClean="0">
                <a:solidFill>
                  <a:schemeClr val="tx1"/>
                </a:solidFill>
                <a:effectLst/>
                <a:latin typeface="Arial" charset="0"/>
                <a:ea typeface="+mn-ea"/>
                <a:cs typeface="+mn-cs"/>
              </a:rPr>
              <a:t> method and does not address specific organizational or agency guidelines or policies.”</a:t>
            </a:r>
          </a:p>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5</a:t>
            </a:fld>
            <a:endParaRPr lang="en-GB" dirty="0"/>
          </a:p>
        </p:txBody>
      </p:sp>
    </p:spTree>
    <p:extLst>
      <p:ext uri="{BB962C8B-B14F-4D97-AF65-F5344CB8AC3E}">
        <p14:creationId xmlns:p14="http://schemas.microsoft.com/office/powerpoint/2010/main" val="384961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6</a:t>
            </a:fld>
            <a:endParaRPr lang="en-GB" dirty="0"/>
          </a:p>
        </p:txBody>
      </p:sp>
    </p:spTree>
    <p:extLst>
      <p:ext uri="{BB962C8B-B14F-4D97-AF65-F5344CB8AC3E}">
        <p14:creationId xmlns:p14="http://schemas.microsoft.com/office/powerpoint/2010/main" val="128133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8</a:t>
            </a:fld>
            <a:endParaRPr lang="en-GB" dirty="0"/>
          </a:p>
        </p:txBody>
      </p:sp>
    </p:spTree>
    <p:extLst>
      <p:ext uri="{BB962C8B-B14F-4D97-AF65-F5344CB8AC3E}">
        <p14:creationId xmlns:p14="http://schemas.microsoft.com/office/powerpoint/2010/main" val="162971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13</a:t>
            </a:fld>
            <a:endParaRPr lang="en-GB" dirty="0"/>
          </a:p>
        </p:txBody>
      </p:sp>
    </p:spTree>
    <p:extLst>
      <p:ext uri="{BB962C8B-B14F-4D97-AF65-F5344CB8AC3E}">
        <p14:creationId xmlns:p14="http://schemas.microsoft.com/office/powerpoint/2010/main" val="278786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429FA-AEA1-4CB5-BA84-FB0F7353015F}" type="slidenum">
              <a:rPr lang="en-GB" smtClean="0"/>
              <a:pPr/>
              <a:t>14</a:t>
            </a:fld>
            <a:endParaRPr lang="en-GB" dirty="0"/>
          </a:p>
        </p:txBody>
      </p:sp>
    </p:spTree>
    <p:extLst>
      <p:ext uri="{BB962C8B-B14F-4D97-AF65-F5344CB8AC3E}">
        <p14:creationId xmlns:p14="http://schemas.microsoft.com/office/powerpoint/2010/main" val="107847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429FA-AEA1-4CB5-BA84-FB0F7353015F}" type="slidenum">
              <a:rPr lang="en-GB" smtClean="0"/>
              <a:pPr/>
              <a:t>17</a:t>
            </a:fld>
            <a:endParaRPr lang="en-GB" dirty="0"/>
          </a:p>
        </p:txBody>
      </p:sp>
    </p:spTree>
    <p:extLst>
      <p:ext uri="{BB962C8B-B14F-4D97-AF65-F5344CB8AC3E}">
        <p14:creationId xmlns:p14="http://schemas.microsoft.com/office/powerpoint/2010/main" val="270045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1835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457200" y="1355634"/>
            <a:ext cx="822801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dirty="0" smtClean="0"/>
              <a:t>Click to enter text</a:t>
            </a:r>
          </a:p>
        </p:txBody>
      </p:sp>
      <p:sp>
        <p:nvSpPr>
          <p:cNvPr id="5"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7" name="Straight Connector 16"/>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pic>
        <p:nvPicPr>
          <p:cNvPr id="8" name="Picture 7"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66371"/>
            <a:ext cx="898525" cy="431292"/>
          </a:xfrm>
          <a:prstGeom prst="rect">
            <a:avLst/>
          </a:prstGeom>
        </p:spPr>
      </p:pic>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Brand_Divider Gold">
    <p:bg>
      <p:bgPr>
        <a:solidFill>
          <a:schemeClr val="accent2"/>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8"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40512528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Brand_Divider Green">
    <p:bg>
      <p:bgPr>
        <a:solidFill>
          <a:schemeClr val="accent3"/>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0"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8242698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Brand_Divider Mint">
    <p:bg>
      <p:bgPr>
        <a:solidFill>
          <a:schemeClr val="accent4"/>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59537650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Brand_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9284104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Brand_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461963" y="3868067"/>
            <a:ext cx="4119563"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dirty="0" smtClean="0"/>
              <a:t>Click to add quote</a:t>
            </a:r>
          </a:p>
        </p:txBody>
      </p:sp>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8" name="Straight Connector 7"/>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38426141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Brand_Itemized Divider White">
    <p:spTree>
      <p:nvGrpSpPr>
        <p:cNvPr id="1" name=""/>
        <p:cNvGrpSpPr/>
        <p:nvPr/>
      </p:nvGrpSpPr>
      <p:grpSpPr>
        <a:xfrm>
          <a:off x="0" y="0"/>
          <a:ext cx="0" cy="0"/>
          <a:chOff x="0" y="0"/>
          <a:chExt cx="0" cy="0"/>
        </a:xfrm>
      </p:grpSpPr>
      <p:sp>
        <p:nvSpPr>
          <p:cNvPr id="6" name="Rectangle 3"/>
          <p:cNvSpPr>
            <a:spLocks noGrp="1" noChangeArrowheads="1"/>
          </p:cNvSpPr>
          <p:nvPr>
            <p:ph type="subTitle" idx="1" hasCustomPrompt="1"/>
          </p:nvPr>
        </p:nvSpPr>
        <p:spPr>
          <a:xfrm>
            <a:off x="454706" y="2329543"/>
            <a:ext cx="8178754" cy="3377838"/>
          </a:xfrm>
          <a:prstGeom prst="rect">
            <a:avLst/>
          </a:prstGeom>
        </p:spPr>
        <p:txBody>
          <a:bodyPr/>
          <a:lstStyle>
            <a:lvl1pPr marL="171450" indent="-171450" algn="l" rtl="0" fontAlgn="base">
              <a:lnSpc>
                <a:spcPct val="133000"/>
              </a:lnSpc>
              <a:spcBef>
                <a:spcPct val="21000"/>
              </a:spcBef>
              <a:spcAft>
                <a:spcPct val="0"/>
              </a:spcAft>
              <a:buClr>
                <a:srgbClr val="4D4F53"/>
              </a:buClr>
              <a:buFont typeface="Wingdings" charset="2"/>
              <a:buChar char="§"/>
              <a:defRPr lang="en-GB" sz="1800" dirty="0">
                <a:solidFill>
                  <a:schemeClr val="tx1"/>
                </a:solidFill>
                <a:latin typeface="Arial"/>
                <a:ea typeface="+mn-ea"/>
                <a:cs typeface="Arial"/>
              </a:defRPr>
            </a:lvl1pPr>
          </a:lstStyle>
          <a:p>
            <a:r>
              <a:rPr lang="en-GB" dirty="0"/>
              <a:t>Click to</a:t>
            </a:r>
            <a:r>
              <a:rPr lang="en-GB" dirty="0" smtClean="0"/>
              <a:t> enter itemized divider text</a:t>
            </a:r>
            <a:endParaRPr lang="en-GB" dirty="0"/>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5" name="Straight Connector 4"/>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7"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417100197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Brand_End Page (color)">
    <p:bg>
      <p:bgPr>
        <a:solidFill>
          <a:schemeClr val="accent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Name</a:t>
            </a:r>
          </a:p>
        </p:txBody>
      </p:sp>
      <p:sp>
        <p:nvSpPr>
          <p:cNvPr id="19"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Title, CEB</a:t>
            </a:r>
          </a:p>
        </p:txBody>
      </p:sp>
      <p:sp>
        <p:nvSpPr>
          <p:cNvPr id="20"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Phone</a:t>
            </a:r>
          </a:p>
          <a:p>
            <a:pPr lvl="0"/>
            <a:endParaRPr lang="en-US" dirty="0" smtClean="0"/>
          </a:p>
        </p:txBody>
      </p:sp>
      <p:sp>
        <p:nvSpPr>
          <p:cNvPr id="21"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E-Mail Address</a:t>
            </a:r>
          </a:p>
        </p:txBody>
      </p:sp>
      <p:sp>
        <p:nvSpPr>
          <p:cNvPr id="2" name="TextBox 1"/>
          <p:cNvSpPr txBox="1"/>
          <p:nvPr userDrawn="1"/>
        </p:nvSpPr>
        <p:spPr>
          <a:xfrm>
            <a:off x="461963" y="1144362"/>
            <a:ext cx="2576286" cy="523220"/>
          </a:xfrm>
          <a:prstGeom prst="rect">
            <a:avLst/>
          </a:prstGeom>
          <a:noFill/>
        </p:spPr>
        <p:txBody>
          <a:bodyPr wrap="square" lIns="0" rtlCol="0">
            <a:spAutoFit/>
          </a:bodyPr>
          <a:lstStyle/>
          <a:p>
            <a:pPr algn="l" defTabSz="457200" fontAlgn="auto">
              <a:spcBef>
                <a:spcPct val="20000"/>
              </a:spcBef>
              <a:spcAft>
                <a:spcPts val="0"/>
              </a:spcAft>
              <a:defRPr/>
            </a:pPr>
            <a:r>
              <a:rPr lang="en-US" sz="2800" b="1" dirty="0" smtClean="0">
                <a:solidFill>
                  <a:srgbClr val="FFFFFF"/>
                </a:solidFill>
                <a:latin typeface="Arial"/>
                <a:cs typeface="Arial" panose="020B0604020202020204" pitchFamily="34" charset="0"/>
              </a:rPr>
              <a:t>Thank You</a:t>
            </a:r>
          </a:p>
        </p:txBody>
      </p:sp>
      <p:cxnSp>
        <p:nvCxnSpPr>
          <p:cNvPr id="12" name="Straight Connector 11"/>
          <p:cNvCxnSpPr/>
          <p:nvPr userDrawn="1"/>
        </p:nvCxnSpPr>
        <p:spPr>
          <a:xfrm>
            <a:off x="461817" y="1806963"/>
            <a:ext cx="1795154"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0"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79970742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Brand_End Page (White)">
    <p:spTree>
      <p:nvGrpSpPr>
        <p:cNvPr id="1" name=""/>
        <p:cNvGrpSpPr/>
        <p:nvPr/>
      </p:nvGrpSpPr>
      <p:grpSpPr>
        <a:xfrm>
          <a:off x="0" y="0"/>
          <a:ext cx="0" cy="0"/>
          <a:chOff x="0" y="0"/>
          <a:chExt cx="0" cy="0"/>
        </a:xfrm>
      </p:grpSpPr>
      <p:sp>
        <p:nvSpPr>
          <p:cNvPr id="9"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Name</a:t>
            </a:r>
          </a:p>
        </p:txBody>
      </p:sp>
      <p:sp>
        <p:nvSpPr>
          <p:cNvPr id="12"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Title, CEB</a:t>
            </a:r>
          </a:p>
        </p:txBody>
      </p:sp>
      <p:sp>
        <p:nvSpPr>
          <p:cNvPr id="13"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Phone</a:t>
            </a:r>
          </a:p>
          <a:p>
            <a:pPr lvl="0"/>
            <a:endParaRPr lang="en-US" dirty="0" smtClean="0"/>
          </a:p>
        </p:txBody>
      </p:sp>
      <p:sp>
        <p:nvSpPr>
          <p:cNvPr id="14"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E-Mail Address</a:t>
            </a:r>
          </a:p>
        </p:txBody>
      </p:sp>
      <p:sp>
        <p:nvSpPr>
          <p:cNvPr id="15" name="TextBox 14"/>
          <p:cNvSpPr txBox="1"/>
          <p:nvPr userDrawn="1"/>
        </p:nvSpPr>
        <p:spPr>
          <a:xfrm>
            <a:off x="461963" y="1144362"/>
            <a:ext cx="2576286" cy="523220"/>
          </a:xfrm>
          <a:prstGeom prst="rect">
            <a:avLst/>
          </a:prstGeom>
          <a:noFill/>
        </p:spPr>
        <p:txBody>
          <a:bodyPr wrap="square" lIns="0" rtlCol="0">
            <a:spAutoFit/>
          </a:bodyPr>
          <a:lstStyle/>
          <a:p>
            <a:pPr algn="l" defTabSz="457200" fontAlgn="auto">
              <a:spcBef>
                <a:spcPct val="20000"/>
              </a:spcBef>
              <a:spcAft>
                <a:spcPts val="0"/>
              </a:spcAft>
              <a:defRPr/>
            </a:pPr>
            <a:r>
              <a:rPr lang="en-US" sz="2800" b="1" dirty="0" smtClean="0">
                <a:solidFill>
                  <a:srgbClr val="0A3F6B"/>
                </a:solidFill>
                <a:latin typeface="Arial"/>
                <a:cs typeface="Arial" panose="020B0604020202020204" pitchFamily="34" charset="0"/>
              </a:rPr>
              <a:t>Thank You</a:t>
            </a:r>
          </a:p>
        </p:txBody>
      </p:sp>
      <p:cxnSp>
        <p:nvCxnSpPr>
          <p:cNvPr id="17" name="Straight Connector 16"/>
          <p:cNvCxnSpPr/>
          <p:nvPr userDrawn="1"/>
        </p:nvCxnSpPr>
        <p:spPr>
          <a:xfrm>
            <a:off x="461817" y="1806963"/>
            <a:ext cx="1795154"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122335155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 line title-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457202" y="1629112"/>
            <a:ext cx="8228011" cy="4288277"/>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dirty="0" smtClean="0"/>
              <a:t>Click to enter text</a:t>
            </a:r>
          </a:p>
        </p:txBody>
      </p:sp>
      <p:sp>
        <p:nvSpPr>
          <p:cNvPr id="18" name="Footer Placeholder 4"/>
          <p:cNvSpPr txBox="1">
            <a:spLocks/>
          </p:cNvSpPr>
          <p:nvPr userDrawn="1"/>
        </p:nvSpPr>
        <p:spPr bwMode="auto">
          <a:xfrm>
            <a:off x="4401150" y="6432162"/>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defTabSz="898905">
              <a:lnSpc>
                <a:spcPts val="885"/>
              </a:lnSpc>
              <a:defRPr/>
            </a:pPr>
            <a:fld id="{B482A681-4B47-2142-BE3B-540FB37443A1}" type="slidenum">
              <a:rPr lang="en-GB" sz="971" kern="0" smtClean="0">
                <a:solidFill>
                  <a:srgbClr val="7F7F7F"/>
                </a:solidFill>
                <a:latin typeface="Arial"/>
                <a:cs typeface="Arial"/>
              </a:rPr>
              <a:pPr defTabSz="898905">
                <a:lnSpc>
                  <a:spcPts val="885"/>
                </a:lnSpc>
                <a:defRPr/>
              </a:pPr>
              <a:t>‹#›</a:t>
            </a:fld>
            <a:endParaRPr lang="en-US" sz="794" dirty="0" smtClean="0">
              <a:solidFill>
                <a:srgbClr val="7F7F7F"/>
              </a:solidFill>
              <a:latin typeface="Arial"/>
              <a:cs typeface="Aria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965" y="6292739"/>
            <a:ext cx="1066799" cy="290624"/>
          </a:xfrm>
          <a:prstGeom prst="rect">
            <a:avLst/>
          </a:prstGeom>
        </p:spPr>
      </p:pic>
      <p:cxnSp>
        <p:nvCxnSpPr>
          <p:cNvPr id="11" name="Straight Connector 10"/>
          <p:cNvCxnSpPr/>
          <p:nvPr userDrawn="1"/>
        </p:nvCxnSpPr>
        <p:spPr>
          <a:xfrm>
            <a:off x="452292" y="1300363"/>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Title 1"/>
          <p:cNvSpPr>
            <a:spLocks noGrp="1"/>
          </p:cNvSpPr>
          <p:nvPr>
            <p:ph type="title" hasCustomPrompt="1"/>
          </p:nvPr>
        </p:nvSpPr>
        <p:spPr>
          <a:xfrm>
            <a:off x="457200" y="637780"/>
            <a:ext cx="8228012" cy="593869"/>
          </a:xfrm>
          <a:prstGeom prst="rect">
            <a:avLst/>
          </a:prstGeom>
        </p:spPr>
        <p:txBody>
          <a:bodyPr lIns="0" tIns="50935" rIns="101870" bIns="50935" anchor="b" anchorCtr="0"/>
          <a:lstStyle>
            <a:lvl1pPr>
              <a:defRPr sz="2382">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spTree>
    <p:extLst>
      <p:ext uri="{BB962C8B-B14F-4D97-AF65-F5344CB8AC3E}">
        <p14:creationId xmlns:p14="http://schemas.microsoft.com/office/powerpoint/2010/main" val="118310005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457202" y="1355636"/>
            <a:ext cx="822801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dirty="0" smtClean="0"/>
              <a:t>Click to enter text</a:t>
            </a:r>
          </a:p>
        </p:txBody>
      </p:sp>
      <p:sp>
        <p:nvSpPr>
          <p:cNvPr id="5" name="Title 1"/>
          <p:cNvSpPr>
            <a:spLocks noGrp="1"/>
          </p:cNvSpPr>
          <p:nvPr>
            <p:ph type="title" hasCustomPrompt="1"/>
          </p:nvPr>
        </p:nvSpPr>
        <p:spPr>
          <a:xfrm>
            <a:off x="457200" y="361949"/>
            <a:ext cx="8228012" cy="593869"/>
          </a:xfrm>
          <a:prstGeom prst="rect">
            <a:avLst/>
          </a:prstGeom>
        </p:spPr>
        <p:txBody>
          <a:bodyPr lIns="0" tIns="50935" rIns="101870" bIns="50935" anchor="b" anchorCtr="0"/>
          <a:lstStyle>
            <a:lvl1pPr>
              <a:defRPr sz="2382">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7" name="Straight Connector 16"/>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userDrawn="1"/>
        </p:nvSpPr>
        <p:spPr bwMode="auto">
          <a:xfrm>
            <a:off x="4401150" y="6432162"/>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defTabSz="898905">
              <a:lnSpc>
                <a:spcPts val="885"/>
              </a:lnSpc>
              <a:defRPr/>
            </a:pPr>
            <a:fld id="{B482A681-4B47-2142-BE3B-540FB37443A1}" type="slidenum">
              <a:rPr lang="en-GB" sz="971" kern="0" smtClean="0">
                <a:solidFill>
                  <a:srgbClr val="7F7F7F"/>
                </a:solidFill>
                <a:latin typeface="Arial"/>
                <a:cs typeface="Arial"/>
              </a:rPr>
              <a:pPr defTabSz="898905">
                <a:lnSpc>
                  <a:spcPts val="885"/>
                </a:lnSpc>
                <a:defRPr/>
              </a:pPr>
              <a:t>‹#›</a:t>
            </a:fld>
            <a:endParaRPr lang="en-US" sz="794" dirty="0" smtClean="0">
              <a:solidFill>
                <a:srgbClr val="7F7F7F"/>
              </a:solidFill>
              <a:latin typeface="Arial"/>
              <a:cs typeface="Aria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965" y="6292739"/>
            <a:ext cx="1066799" cy="290624"/>
          </a:xfrm>
          <a:prstGeom prst="rect">
            <a:avLst/>
          </a:prstGeom>
        </p:spPr>
      </p:pic>
    </p:spTree>
    <p:extLst>
      <p:ext uri="{BB962C8B-B14F-4D97-AF65-F5344CB8AC3E}">
        <p14:creationId xmlns:p14="http://schemas.microsoft.com/office/powerpoint/2010/main" val="22378357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Text_Sidebar">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9"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0" name="Rectangle 3"/>
          <p:cNvSpPr>
            <a:spLocks noGrp="1" noChangeArrowheads="1"/>
          </p:cNvSpPr>
          <p:nvPr>
            <p:ph idx="14" hasCustomPrompt="1"/>
          </p:nvPr>
        </p:nvSpPr>
        <p:spPr bwMode="auto">
          <a:xfrm>
            <a:off x="2727960" y="1355634"/>
            <a:ext cx="595725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vl2pPr marL="209550" indent="0">
              <a:buNone/>
              <a:defRPr/>
            </a:lvl2pPr>
            <a:lvl3pPr marL="400050" indent="0">
              <a:buNone/>
              <a:defRPr/>
            </a:lvl3pPr>
            <a:lvl4pPr marL="595313" indent="0">
              <a:buNone/>
              <a:defRPr/>
            </a:lvl4pPr>
            <a:lvl5pPr marL="790575" indent="0">
              <a:buNone/>
              <a:defRPr/>
            </a:lvl5pPr>
          </a:lstStyle>
          <a:p>
            <a:pPr lvl="0"/>
            <a:r>
              <a:rPr lang="en-US" dirty="0" smtClean="0"/>
              <a:t>Click to enter text</a:t>
            </a:r>
          </a:p>
        </p:txBody>
      </p:sp>
      <p:sp>
        <p:nvSpPr>
          <p:cNvPr id="11"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pic>
        <p:nvPicPr>
          <p:cNvPr id="14" name="Picture 13"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pic>
        <p:nvPicPr>
          <p:cNvPr id="15" name="Picture 1034" descr="Graphic of Agency Seal and Link to the Office of Personnel Management Home Page">
            <a:hlinkClick r:id="rId3" action="ppaction://hlinksldjump"/>
          </p:cNvPr>
          <p:cNvPicPr>
            <a:picLocks noChangeAspect="1" noChangeArrowheads="1"/>
          </p:cNvPicPr>
          <p:nvPr userDrawn="1"/>
        </p:nvPicPr>
        <p:blipFill>
          <a:blip r:embed="rId4" cstate="print"/>
          <a:srcRect/>
          <a:stretch>
            <a:fillRect/>
          </a:stretch>
        </p:blipFill>
        <p:spPr bwMode="auto">
          <a:xfrm>
            <a:off x="1459579" y="6093822"/>
            <a:ext cx="671299" cy="676676"/>
          </a:xfrm>
          <a:prstGeom prst="rect">
            <a:avLst/>
          </a:prstGeom>
          <a:noFill/>
          <a:ln w="38100">
            <a:noFill/>
            <a:miter lim="800000"/>
            <a:headEnd/>
            <a:tailEnd/>
          </a:ln>
        </p:spPr>
      </p:pic>
    </p:spTree>
    <p:extLst>
      <p:ext uri="{BB962C8B-B14F-4D97-AF65-F5344CB8AC3E}">
        <p14:creationId xmlns:p14="http://schemas.microsoft.com/office/powerpoint/2010/main" val="212936484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asic text/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49" y="428625"/>
            <a:ext cx="7554913" cy="431800"/>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6" name="Content Placeholder 2"/>
          <p:cNvSpPr>
            <a:spLocks noGrp="1"/>
          </p:cNvSpPr>
          <p:nvPr>
            <p:ph idx="1"/>
          </p:nvPr>
        </p:nvSpPr>
        <p:spPr>
          <a:xfrm>
            <a:off x="763200" y="1289050"/>
            <a:ext cx="7545600" cy="45466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dirty="0" smtClean="0">
                <a:solidFill>
                  <a:schemeClr val="tx1"/>
                </a:solidFill>
                <a:latin typeface="Arial"/>
                <a:ea typeface="+mn-ea"/>
                <a:cs typeface="Arial"/>
              </a:defRPr>
            </a:lvl1pPr>
            <a:lvl2pPr marL="209550" indent="0">
              <a:lnSpc>
                <a:spcPct val="110000"/>
              </a:lnSpc>
              <a:spcBef>
                <a:spcPts val="600"/>
              </a:spcBef>
              <a:buNone/>
              <a:defRPr>
                <a:latin typeface="Arial"/>
                <a:cs typeface="Arial"/>
              </a:defRPr>
            </a:lvl2pPr>
            <a:lvl3pPr marL="400050" indent="0">
              <a:lnSpc>
                <a:spcPct val="110000"/>
              </a:lnSpc>
              <a:spcBef>
                <a:spcPts val="500"/>
              </a:spcBef>
              <a:buNone/>
              <a:defRPr sz="1600">
                <a:latin typeface="Arial"/>
                <a:cs typeface="Arial"/>
              </a:defRPr>
            </a:lvl3pPr>
            <a:lvl4pPr marL="596900" indent="0">
              <a:lnSpc>
                <a:spcPct val="110000"/>
              </a:lnSpc>
              <a:spcBef>
                <a:spcPts val="500"/>
              </a:spcBef>
              <a:buNone/>
              <a:defRPr sz="1400">
                <a:latin typeface="Arial"/>
                <a:cs typeface="Arial"/>
              </a:defRPr>
            </a:lvl4pPr>
            <a:lvl5pPr marL="790575" indent="0">
              <a:lnSpc>
                <a:spcPct val="110000"/>
              </a:lnSpc>
              <a:spcBef>
                <a:spcPts val="500"/>
              </a:spcBef>
              <a:buNone/>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Line 30"/>
          <p:cNvSpPr>
            <a:spLocks noChangeShapeType="1"/>
          </p:cNvSpPr>
          <p:nvPr userDrawn="1"/>
        </p:nvSpPr>
        <p:spPr bwMode="auto">
          <a:xfrm>
            <a:off x="762000" y="6251981"/>
            <a:ext cx="7550150" cy="0"/>
          </a:xfrm>
          <a:prstGeom prst="line">
            <a:avLst/>
          </a:prstGeom>
          <a:ln>
            <a:solidFill>
              <a:schemeClr val="bg1">
                <a:lumMod val="50000"/>
              </a:schemeClr>
            </a:solidFill>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n-GB" kern="0">
              <a:ln>
                <a:solidFill>
                  <a:srgbClr val="000000"/>
                </a:solidFill>
              </a:ln>
              <a:solidFill>
                <a:sysClr val="windowText" lastClr="000000"/>
              </a:solidFill>
            </a:endParaRPr>
          </a:p>
        </p:txBody>
      </p:sp>
      <p:pic>
        <p:nvPicPr>
          <p:cNvPr id="8" name="Picture 7" descr="SHL_Signatu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57" y="6378694"/>
            <a:ext cx="2201743" cy="303797"/>
          </a:xfrm>
          <a:prstGeom prst="rect">
            <a:avLst/>
          </a:prstGeom>
        </p:spPr>
      </p:pic>
    </p:spTree>
    <p:extLst>
      <p:ext uri="{BB962C8B-B14F-4D97-AF65-F5344CB8AC3E}">
        <p14:creationId xmlns:p14="http://schemas.microsoft.com/office/powerpoint/2010/main" val="306774808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asic Bullet Poi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61963" y="1339186"/>
            <a:ext cx="8229600" cy="4546600"/>
          </a:xfrm>
          <a:prstGeom prst="rect">
            <a:avLst/>
          </a:prstGeom>
        </p:spPr>
        <p:txBody>
          <a:bodyPr/>
          <a:lstStyle>
            <a:lvl1pPr>
              <a:lnSpc>
                <a:spcPct val="110000"/>
              </a:lnSpc>
              <a:spcBef>
                <a:spcPts val="700"/>
              </a:spcBef>
              <a:defRPr>
                <a:latin typeface="Arial"/>
                <a:cs typeface="Arial"/>
              </a:defRPr>
            </a:lvl1pPr>
            <a:lvl2pPr>
              <a:lnSpc>
                <a:spcPct val="110000"/>
              </a:lnSpc>
              <a:spcBef>
                <a:spcPts val="700"/>
              </a:spcBef>
              <a:defRPr>
                <a:latin typeface="Arial"/>
                <a:cs typeface="Arial"/>
              </a:defRPr>
            </a:lvl2pPr>
            <a:lvl3pPr>
              <a:lnSpc>
                <a:spcPct val="110000"/>
              </a:lnSpc>
              <a:spcBef>
                <a:spcPts val="500"/>
              </a:spcBef>
              <a:defRPr sz="1600">
                <a:latin typeface="Arial"/>
                <a:cs typeface="Arial"/>
              </a:defRPr>
            </a:lvl3pPr>
            <a:lvl4pPr marL="788988" indent="-193675">
              <a:lnSpc>
                <a:spcPct val="110000"/>
              </a:lnSpc>
              <a:spcBef>
                <a:spcPts val="500"/>
              </a:spcBef>
              <a:buFont typeface="Lucida Grande"/>
              <a:buChar char="−"/>
              <a:defRPr sz="1400">
                <a:latin typeface="Arial"/>
                <a:cs typeface="Arial"/>
              </a:defRPr>
            </a:lvl4pPr>
            <a:lvl5pPr>
              <a:lnSpc>
                <a:spcPct val="110000"/>
              </a:lnSpc>
              <a:spcBef>
                <a:spcPts val="500"/>
              </a:spcBef>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3" name="Title 2"/>
          <p:cNvSpPr>
            <a:spLocks noGrp="1"/>
          </p:cNvSpPr>
          <p:nvPr>
            <p:ph type="title"/>
          </p:nvPr>
        </p:nvSpPr>
        <p:spPr>
          <a:xfrm>
            <a:off x="461963" y="470958"/>
            <a:ext cx="8228012" cy="431800"/>
          </a:xfrm>
          <a:prstGeom prst="rect">
            <a:avLst/>
          </a:prstGeom>
        </p:spPr>
        <p:txBody>
          <a:bodyPr/>
          <a:lstStyle/>
          <a:p>
            <a:r>
              <a:rPr lang="en-US" smtClean="0"/>
              <a:t>Click to edit Master title style</a:t>
            </a:r>
            <a:endParaRPr lang="en-US"/>
          </a:p>
        </p:txBody>
      </p:sp>
      <p:pic>
        <p:nvPicPr>
          <p:cNvPr id="7" name="Picture 6" descr="SHL_Signatu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3390" y="6350144"/>
            <a:ext cx="2201743" cy="303797"/>
          </a:xfrm>
          <a:prstGeom prst="rect">
            <a:avLst/>
          </a:prstGeom>
        </p:spPr>
      </p:pic>
    </p:spTree>
    <p:extLst>
      <p:ext uri="{BB962C8B-B14F-4D97-AF65-F5344CB8AC3E}">
        <p14:creationId xmlns:p14="http://schemas.microsoft.com/office/powerpoint/2010/main" val="5451148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5" name="Content Placeholder 2"/>
          <p:cNvSpPr>
            <a:spLocks noGrp="1"/>
          </p:cNvSpPr>
          <p:nvPr>
            <p:ph idx="1" hasCustomPrompt="1"/>
          </p:nvPr>
        </p:nvSpPr>
        <p:spPr>
          <a:xfrm>
            <a:off x="457200" y="1355634"/>
            <a:ext cx="8217654" cy="4876799"/>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9"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5203766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Bullet_Sidebar">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735581" y="1339185"/>
            <a:ext cx="5955982" cy="4610201"/>
          </a:xfrm>
          <a:prstGeom prst="rect">
            <a:avLst/>
          </a:prstGeom>
        </p:spPr>
        <p:txBody>
          <a:bodyPr/>
          <a:lstStyle>
            <a:lvl1pPr marL="207963" marR="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lang="en-US" sz="2000" dirty="0" smtClean="0">
                <a:solidFill>
                  <a:schemeClr val="tx1"/>
                </a:solidFill>
                <a:latin typeface="Arial"/>
                <a:ea typeface="+mn-ea"/>
                <a:cs typeface="Arial"/>
              </a:defRPr>
            </a:lvl1pPr>
            <a:lvl2pPr marL="398463" marR="0"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latin typeface="Arial"/>
                <a:cs typeface="Arial"/>
              </a:defRPr>
            </a:lvl2pPr>
            <a:lvl3pPr marL="593725" marR="0"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sz="1600">
                <a:latin typeface="Arial"/>
                <a:cs typeface="Arial"/>
              </a:defRPr>
            </a:lvl3pPr>
            <a:lvl4pPr marL="788988" marR="0"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sz="1400">
                <a:latin typeface="Arial"/>
                <a:cs typeface="Arial"/>
              </a:defRPr>
            </a:lvl4pPr>
            <a:lvl5pPr marL="985838" marR="0"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sz="1400">
                <a:latin typeface="Arial"/>
                <a:cs typeface="Arial"/>
              </a:defRPr>
            </a:lvl5pPr>
          </a:lstStyle>
          <a:p>
            <a:pPr marL="207963" marR="0" lvl="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Click to enter text</a:t>
            </a:r>
          </a:p>
          <a:p>
            <a:pPr marL="398463" marR="0" lvl="1"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Second level</a:t>
            </a:r>
          </a:p>
          <a:p>
            <a:pPr marL="593725" marR="0" lvl="2"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rPr>
              <a:t>Third level</a:t>
            </a:r>
          </a:p>
          <a:p>
            <a:pPr marL="788988" marR="0" lvl="3"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Fourth level</a:t>
            </a:r>
          </a:p>
          <a:p>
            <a:pPr marL="985838" marR="0" lvl="4"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Fifth level</a:t>
            </a:r>
            <a:endParaRPr kumimoji="0" lang="en-GB" sz="1400" b="0" i="0" u="none" strike="noStrike" kern="0" cap="none" spc="0" normalizeH="0" baseline="0" noProof="0" dirty="0">
              <a:ln>
                <a:noFill/>
              </a:ln>
              <a:solidFill>
                <a:srgbClr val="000000"/>
              </a:solidFill>
              <a:effectLst/>
              <a:uLnTx/>
              <a:uFillTx/>
              <a:latin typeface="Arial"/>
              <a:cs typeface="Arial"/>
            </a:endParaRPr>
          </a:p>
        </p:txBody>
      </p:sp>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0"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1" name="Straight Connector 10"/>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pic>
        <p:nvPicPr>
          <p:cNvPr id="13" name="Picture 12"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6488042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Bullet w/ Intro Text ">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2138765"/>
            <a:ext cx="8217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457200" y="1338936"/>
            <a:ext cx="8206431" cy="7200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pic>
        <p:nvPicPr>
          <p:cNvPr id="10" name="Picture 9"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13528404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Bullet w/ Intro Text_Sidebar">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2743200" y="2138765"/>
            <a:ext cx="5931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2740078" y="1371600"/>
            <a:ext cx="5923553" cy="687335"/>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1" name="Text Placeholder 2"/>
          <p:cNvSpPr>
            <a:spLocks noGrp="1"/>
          </p:cNvSpPr>
          <p:nvPr>
            <p:ph type="body" idx="14"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8"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pic>
        <p:nvPicPr>
          <p:cNvPr id="14" name="Picture 13"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pic>
        <p:nvPicPr>
          <p:cNvPr id="10" name="Picture 1034" descr="Graphic of Agency Seal and Link to the Office of Personnel Management Home Page">
            <a:hlinkClick r:id="rId3" action="ppaction://hlinksldjump"/>
          </p:cNvPr>
          <p:cNvPicPr>
            <a:picLocks noChangeAspect="1" noChangeArrowheads="1"/>
          </p:cNvPicPr>
          <p:nvPr userDrawn="1"/>
        </p:nvPicPr>
        <p:blipFill>
          <a:blip r:embed="rId4" cstate="print"/>
          <a:srcRect/>
          <a:stretch>
            <a:fillRect/>
          </a:stretch>
        </p:blipFill>
        <p:spPr bwMode="auto">
          <a:xfrm>
            <a:off x="1459579" y="6093822"/>
            <a:ext cx="671299" cy="676676"/>
          </a:xfrm>
          <a:prstGeom prst="rect">
            <a:avLst/>
          </a:prstGeom>
          <a:noFill/>
          <a:ln w="38100">
            <a:noFill/>
            <a:miter lim="800000"/>
            <a:headEnd/>
            <a:tailEnd/>
          </a:ln>
        </p:spPr>
      </p:pic>
    </p:spTree>
    <p:extLst>
      <p:ext uri="{BB962C8B-B14F-4D97-AF65-F5344CB8AC3E}">
        <p14:creationId xmlns:p14="http://schemas.microsoft.com/office/powerpoint/2010/main" val="3052788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
    <p:spTree>
      <p:nvGrpSpPr>
        <p:cNvPr id="1" name=""/>
        <p:cNvGrpSpPr/>
        <p:nvPr/>
      </p:nvGrpSpPr>
      <p:grpSpPr>
        <a:xfrm>
          <a:off x="0" y="0"/>
          <a:ext cx="0" cy="0"/>
          <a:chOff x="0" y="0"/>
          <a:chExt cx="0" cy="0"/>
        </a:xfrm>
      </p:grpSpPr>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11" name="Content Placeholder 2"/>
          <p:cNvSpPr>
            <a:spLocks noGrp="1"/>
          </p:cNvSpPr>
          <p:nvPr>
            <p:ph idx="14" hasCustomPrompt="1"/>
          </p:nvPr>
        </p:nvSpPr>
        <p:spPr>
          <a:xfrm>
            <a:off x="461964"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5" hasCustomPrompt="1"/>
          </p:nvPr>
        </p:nvSpPr>
        <p:spPr>
          <a:xfrm>
            <a:off x="4811396"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12"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137261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137160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3"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4" name="Straight Connector 13"/>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6" name="Picture 15"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17568045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Column w/ Int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1962" y="1355634"/>
            <a:ext cx="3875919" cy="58880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4" name="Content Placeholder 3"/>
          <p:cNvSpPr>
            <a:spLocks noGrp="1"/>
          </p:cNvSpPr>
          <p:nvPr>
            <p:ph sz="half" idx="2" hasCustomPrompt="1"/>
          </p:nvPr>
        </p:nvSpPr>
        <p:spPr>
          <a:xfrm>
            <a:off x="461963" y="2092271"/>
            <a:ext cx="3875919" cy="3857116"/>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04573" y="1355634"/>
            <a:ext cx="3879370" cy="585216"/>
          </a:xfrm>
          <a:prstGeom prst="rect">
            <a:avLst/>
          </a:prstGeom>
        </p:spPr>
        <p:txBody>
          <a:bodyPr anchor="t" anchorCtr="0"/>
          <a:lstStyle>
            <a:lvl1pPr marL="0" indent="0">
              <a:buNone/>
              <a:defRPr sz="2000" b="1" cap="none"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base" latinLnBrk="0" hangingPunct="1">
              <a:lnSpc>
                <a:spcPct val="110000"/>
              </a:lnSpc>
              <a:spcBef>
                <a:spcPts val="700"/>
              </a:spcBef>
              <a:spcAft>
                <a:spcPct val="0"/>
              </a:spcAft>
              <a:buClr>
                <a:schemeClr val="bg2"/>
              </a:buClr>
              <a:buSzTx/>
              <a:buFontTx/>
              <a:buNone/>
              <a:tabLst/>
              <a:defRPr/>
            </a:pPr>
            <a:r>
              <a:rPr lang="en-US" dirty="0" smtClean="0"/>
              <a:t>Click to enter text</a:t>
            </a:r>
          </a:p>
        </p:txBody>
      </p:sp>
      <p:sp>
        <p:nvSpPr>
          <p:cNvPr id="6" name="Content Placeholder 5"/>
          <p:cNvSpPr>
            <a:spLocks noGrp="1"/>
          </p:cNvSpPr>
          <p:nvPr>
            <p:ph sz="quarter" idx="4" hasCustomPrompt="1"/>
          </p:nvPr>
        </p:nvSpPr>
        <p:spPr>
          <a:xfrm>
            <a:off x="4804573" y="2076772"/>
            <a:ext cx="3879370" cy="3872184"/>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0" name="Straight Connector 9"/>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12"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w/ Intro Text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250799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250698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3" name="Text Placeholder 2"/>
          <p:cNvSpPr>
            <a:spLocks noGrp="1"/>
          </p:cNvSpPr>
          <p:nvPr>
            <p:ph type="body" idx="1" hasCustomPrompt="1"/>
          </p:nvPr>
        </p:nvSpPr>
        <p:spPr>
          <a:xfrm>
            <a:off x="2732723"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4" name="Text Placeholder 2"/>
          <p:cNvSpPr>
            <a:spLocks noGrp="1"/>
          </p:cNvSpPr>
          <p:nvPr>
            <p:ph type="body" idx="17" hasCustomPrompt="1"/>
          </p:nvPr>
        </p:nvSpPr>
        <p:spPr>
          <a:xfrm>
            <a:off x="5926772"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5"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8" name="Straight Connector 1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7" name="Picture 16"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40924597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hort Title (Full Color)">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473195" y="5686437"/>
            <a:ext cx="3360339"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userDrawn="1"/>
        </p:nvSpPr>
        <p:spPr>
          <a:xfrm>
            <a:off x="288636" y="254000"/>
            <a:ext cx="3544455"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461817"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rgbClr val="0A3F6B"/>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817" y="1982341"/>
            <a:ext cx="3216563" cy="722249"/>
          </a:xfrm>
          <a:prstGeom prst="rect">
            <a:avLst/>
          </a:prstGeom>
        </p:spPr>
        <p:txBody>
          <a:bodyPr vert="horz" lIns="0" anchor="t"/>
          <a:lstStyle>
            <a:lvl1pPr marL="0" indent="0">
              <a:buFontTx/>
              <a:buNone/>
              <a:defRPr sz="1600" b="0"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sp>
        <p:nvSpPr>
          <p:cNvPr id="10" name="Text Placeholder 2"/>
          <p:cNvSpPr>
            <a:spLocks noGrp="1"/>
          </p:cNvSpPr>
          <p:nvPr>
            <p:ph type="body" sz="quarter" idx="13" hasCustomPrompt="1"/>
          </p:nvPr>
        </p:nvSpPr>
        <p:spPr>
          <a:xfrm>
            <a:off x="461817" y="3346291"/>
            <a:ext cx="3216563" cy="342019"/>
          </a:xfrm>
          <a:prstGeom prst="rect">
            <a:avLst/>
          </a:prstGeom>
        </p:spPr>
        <p:txBody>
          <a:bodyPr vert="horz" lIns="0" anchor="t"/>
          <a:lstStyle>
            <a:lvl1pPr marL="0" indent="0">
              <a:buFontTx/>
              <a:buNone/>
              <a:defRPr sz="1200" b="1"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cxnSp>
        <p:nvCxnSpPr>
          <p:cNvPr id="8" name="Straight Connector 7"/>
          <p:cNvCxnSpPr/>
          <p:nvPr userDrawn="1"/>
        </p:nvCxnSpPr>
        <p:spPr>
          <a:xfrm>
            <a:off x="461817" y="1806963"/>
            <a:ext cx="3230952"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2" name="Picture 11"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5261" y="5951538"/>
            <a:ext cx="1316302" cy="631825"/>
          </a:xfrm>
          <a:prstGeom prst="rect">
            <a:avLst/>
          </a:prstGeom>
        </p:spPr>
      </p:pic>
    </p:spTree>
    <p:extLst>
      <p:ext uri="{BB962C8B-B14F-4D97-AF65-F5344CB8AC3E}">
        <p14:creationId xmlns:p14="http://schemas.microsoft.com/office/powerpoint/2010/main" val="38080813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Gold">
    <p:bg>
      <p:bgPr>
        <a:solidFill>
          <a:schemeClr val="accent2"/>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29118515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3"/>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8" name="Picture 7"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26055377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Mint">
    <p:bg>
      <p:bgPr>
        <a:solidFill>
          <a:srgbClr val="00B0F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8" name="Picture 7"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120941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8" name="Picture 7"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167929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461963" y="3868067"/>
            <a:ext cx="4119563"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dirty="0" smtClean="0"/>
              <a:t>Click to add quote</a:t>
            </a:r>
          </a:p>
        </p:txBody>
      </p:sp>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8" name="Straight Connector 7"/>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7" name="Picture 6"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26260283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temized Divider White">
    <p:spTree>
      <p:nvGrpSpPr>
        <p:cNvPr id="1" name=""/>
        <p:cNvGrpSpPr/>
        <p:nvPr/>
      </p:nvGrpSpPr>
      <p:grpSpPr>
        <a:xfrm>
          <a:off x="0" y="0"/>
          <a:ext cx="0" cy="0"/>
          <a:chOff x="0" y="0"/>
          <a:chExt cx="0" cy="0"/>
        </a:xfrm>
      </p:grpSpPr>
      <p:sp>
        <p:nvSpPr>
          <p:cNvPr id="6" name="Rectangle 3"/>
          <p:cNvSpPr>
            <a:spLocks noGrp="1" noChangeArrowheads="1"/>
          </p:cNvSpPr>
          <p:nvPr>
            <p:ph type="subTitle" idx="1" hasCustomPrompt="1"/>
          </p:nvPr>
        </p:nvSpPr>
        <p:spPr>
          <a:xfrm>
            <a:off x="454706" y="2329543"/>
            <a:ext cx="8178754" cy="3377838"/>
          </a:xfrm>
          <a:prstGeom prst="rect">
            <a:avLst/>
          </a:prstGeom>
        </p:spPr>
        <p:txBody>
          <a:bodyPr/>
          <a:lstStyle>
            <a:lvl1pPr marL="171450" indent="-171450" algn="l" rtl="0" fontAlgn="base">
              <a:lnSpc>
                <a:spcPct val="133000"/>
              </a:lnSpc>
              <a:spcBef>
                <a:spcPct val="21000"/>
              </a:spcBef>
              <a:spcAft>
                <a:spcPct val="0"/>
              </a:spcAft>
              <a:buClr>
                <a:srgbClr val="4D4F53"/>
              </a:buClr>
              <a:buFont typeface="Wingdings" charset="2"/>
              <a:buChar char="§"/>
              <a:defRPr lang="en-GB" sz="1800" dirty="0">
                <a:solidFill>
                  <a:schemeClr val="tx1"/>
                </a:solidFill>
                <a:latin typeface="Arial"/>
                <a:ea typeface="+mn-ea"/>
                <a:cs typeface="Arial"/>
              </a:defRPr>
            </a:lvl1pPr>
          </a:lstStyle>
          <a:p>
            <a:r>
              <a:rPr lang="en-GB" dirty="0"/>
              <a:t>Click to</a:t>
            </a:r>
            <a:r>
              <a:rPr lang="en-GB" dirty="0" smtClean="0"/>
              <a:t> enter itemized divider text</a:t>
            </a:r>
            <a:endParaRPr lang="en-GB" dirty="0"/>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5" name="Straight Connector 4"/>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7" name="Picture 6"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16607561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age (color)">
    <p:bg>
      <p:bgPr>
        <a:solidFill>
          <a:schemeClr val="accent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Name</a:t>
            </a:r>
          </a:p>
        </p:txBody>
      </p:sp>
      <p:sp>
        <p:nvSpPr>
          <p:cNvPr id="19"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Title, CEB</a:t>
            </a:r>
          </a:p>
        </p:txBody>
      </p:sp>
      <p:sp>
        <p:nvSpPr>
          <p:cNvPr id="20"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Phone</a:t>
            </a:r>
          </a:p>
          <a:p>
            <a:pPr lvl="0"/>
            <a:endParaRPr lang="en-US" dirty="0" smtClean="0"/>
          </a:p>
        </p:txBody>
      </p:sp>
      <p:sp>
        <p:nvSpPr>
          <p:cNvPr id="21"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E-Mail Address</a:t>
            </a:r>
          </a:p>
        </p:txBody>
      </p:sp>
      <p:sp>
        <p:nvSpPr>
          <p:cNvPr id="2" name="TextBox 1"/>
          <p:cNvSpPr txBox="1"/>
          <p:nvPr userDrawn="1"/>
        </p:nvSpPr>
        <p:spPr>
          <a:xfrm>
            <a:off x="461963" y="1144362"/>
            <a:ext cx="2576286" cy="52322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Thank You</a:t>
            </a:r>
          </a:p>
        </p:txBody>
      </p:sp>
      <p:cxnSp>
        <p:nvCxnSpPr>
          <p:cNvPr id="12" name="Straight Connector 11"/>
          <p:cNvCxnSpPr/>
          <p:nvPr userDrawn="1"/>
        </p:nvCxnSpPr>
        <p:spPr>
          <a:xfrm>
            <a:off x="461817" y="1806963"/>
            <a:ext cx="1795154"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0460955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age (White)">
    <p:spTree>
      <p:nvGrpSpPr>
        <p:cNvPr id="1" name=""/>
        <p:cNvGrpSpPr/>
        <p:nvPr/>
      </p:nvGrpSpPr>
      <p:grpSpPr>
        <a:xfrm>
          <a:off x="0" y="0"/>
          <a:ext cx="0" cy="0"/>
          <a:chOff x="0" y="0"/>
          <a:chExt cx="0" cy="0"/>
        </a:xfrm>
      </p:grpSpPr>
      <p:sp>
        <p:nvSpPr>
          <p:cNvPr id="9"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Name</a:t>
            </a:r>
          </a:p>
        </p:txBody>
      </p:sp>
      <p:sp>
        <p:nvSpPr>
          <p:cNvPr id="12"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Title, CEB</a:t>
            </a:r>
          </a:p>
        </p:txBody>
      </p:sp>
      <p:sp>
        <p:nvSpPr>
          <p:cNvPr id="13"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Phone</a:t>
            </a:r>
          </a:p>
          <a:p>
            <a:pPr lvl="0"/>
            <a:endParaRPr lang="en-US" dirty="0" smtClean="0"/>
          </a:p>
        </p:txBody>
      </p:sp>
      <p:sp>
        <p:nvSpPr>
          <p:cNvPr id="14"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E-Mail Address</a:t>
            </a:r>
          </a:p>
        </p:txBody>
      </p:sp>
      <p:sp>
        <p:nvSpPr>
          <p:cNvPr id="15" name="TextBox 14"/>
          <p:cNvSpPr txBox="1"/>
          <p:nvPr userDrawn="1"/>
        </p:nvSpPr>
        <p:spPr>
          <a:xfrm>
            <a:off x="461963" y="1144362"/>
            <a:ext cx="2576286" cy="52322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Thank You</a:t>
            </a:r>
          </a:p>
        </p:txBody>
      </p:sp>
      <p:cxnSp>
        <p:nvCxnSpPr>
          <p:cNvPr id="17" name="Straight Connector 16"/>
          <p:cNvCxnSpPr/>
          <p:nvPr userDrawn="1"/>
        </p:nvCxnSpPr>
        <p:spPr>
          <a:xfrm>
            <a:off x="461817" y="1806963"/>
            <a:ext cx="1795154"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9"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33426792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Brand_Cover Short Title (Full Color)">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473195" y="5686437"/>
            <a:ext cx="3360339"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userDrawn="1"/>
        </p:nvSpPr>
        <p:spPr>
          <a:xfrm>
            <a:off x="288636" y="254000"/>
            <a:ext cx="3544455"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hasCustomPrompt="1"/>
          </p:nvPr>
        </p:nvSpPr>
        <p:spPr>
          <a:xfrm>
            <a:off x="461817"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rgbClr val="0A3F6B"/>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817" y="1982341"/>
            <a:ext cx="3216563" cy="722249"/>
          </a:xfrm>
          <a:prstGeom prst="rect">
            <a:avLst/>
          </a:prstGeom>
        </p:spPr>
        <p:txBody>
          <a:bodyPr vert="horz" lIns="0" anchor="t"/>
          <a:lstStyle>
            <a:lvl1pPr marL="0" indent="0">
              <a:buFontTx/>
              <a:buNone/>
              <a:defRPr sz="1600" b="0"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sp>
        <p:nvSpPr>
          <p:cNvPr id="10" name="Text Placeholder 2"/>
          <p:cNvSpPr>
            <a:spLocks noGrp="1"/>
          </p:cNvSpPr>
          <p:nvPr>
            <p:ph type="body" sz="quarter" idx="13" hasCustomPrompt="1"/>
          </p:nvPr>
        </p:nvSpPr>
        <p:spPr>
          <a:xfrm>
            <a:off x="461817" y="3346291"/>
            <a:ext cx="3216563" cy="342019"/>
          </a:xfrm>
          <a:prstGeom prst="rect">
            <a:avLst/>
          </a:prstGeom>
        </p:spPr>
        <p:txBody>
          <a:bodyPr vert="horz" lIns="0" anchor="t"/>
          <a:lstStyle>
            <a:lvl1pPr marL="0" indent="0">
              <a:buFontTx/>
              <a:buNone/>
              <a:defRPr sz="1200" b="1"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cxnSp>
        <p:nvCxnSpPr>
          <p:cNvPr id="8" name="Straight Connector 7"/>
          <p:cNvCxnSpPr/>
          <p:nvPr userDrawn="1"/>
        </p:nvCxnSpPr>
        <p:spPr>
          <a:xfrm>
            <a:off x="461817" y="1806963"/>
            <a:ext cx="3230952"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3" name="Picture 12"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5951538"/>
            <a:ext cx="1316302" cy="631825"/>
          </a:xfrm>
          <a:prstGeom prst="rect">
            <a:avLst/>
          </a:prstGeom>
        </p:spPr>
      </p:pic>
    </p:spTree>
    <p:extLst>
      <p:ext uri="{BB962C8B-B14F-4D97-AF65-F5344CB8AC3E}">
        <p14:creationId xmlns:p14="http://schemas.microsoft.com/office/powerpoint/2010/main" val="17365821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Brand_Cover Short Title (White)">
    <p:spTree>
      <p:nvGrpSpPr>
        <p:cNvPr id="1" name=""/>
        <p:cNvGrpSpPr/>
        <p:nvPr/>
      </p:nvGrpSpPr>
      <p:grpSpPr>
        <a:xfrm>
          <a:off x="0" y="0"/>
          <a:ext cx="0" cy="0"/>
          <a:chOff x="0" y="0"/>
          <a:chExt cx="0" cy="0"/>
        </a:xfrm>
      </p:grpSpPr>
      <p:sp>
        <p:nvSpPr>
          <p:cNvPr id="12" name="Rectangle 11"/>
          <p:cNvSpPr/>
          <p:nvPr userDrawn="1"/>
        </p:nvSpPr>
        <p:spPr bwMode="auto">
          <a:xfrm>
            <a:off x="5473195" y="5686437"/>
            <a:ext cx="3360339" cy="1171563"/>
          </a:xfrm>
          <a:prstGeom prst="rect">
            <a:avLst/>
          </a:prstGeom>
          <a:solidFill>
            <a:schemeClr val="bg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userDrawn="1"/>
        </p:nvSpPr>
        <p:spPr>
          <a:xfrm>
            <a:off x="288636" y="254000"/>
            <a:ext cx="3544455"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sp>
        <p:nvSpPr>
          <p:cNvPr id="10" name="Text Placeholder 2"/>
          <p:cNvSpPr>
            <a:spLocks noGrp="1"/>
          </p:cNvSpPr>
          <p:nvPr>
            <p:ph type="body" sz="quarter" idx="13" hasCustomPrompt="1"/>
          </p:nvPr>
        </p:nvSpPr>
        <p:spPr>
          <a:xfrm>
            <a:off x="461963" y="3346291"/>
            <a:ext cx="3216563" cy="25034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cxnSp>
        <p:nvCxnSpPr>
          <p:cNvPr id="11" name="Straight Connector 10"/>
          <p:cNvCxnSpPr/>
          <p:nvPr userDrawn="1"/>
        </p:nvCxnSpPr>
        <p:spPr>
          <a:xfrm>
            <a:off x="461817" y="1799343"/>
            <a:ext cx="3230952"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13"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5" name="Picture 14"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5962355"/>
            <a:ext cx="1297687" cy="622890"/>
          </a:xfrm>
          <a:prstGeom prst="rect">
            <a:avLst/>
          </a:prstGeom>
        </p:spPr>
      </p:pic>
    </p:spTree>
    <p:extLst>
      <p:ext uri="{BB962C8B-B14F-4D97-AF65-F5344CB8AC3E}">
        <p14:creationId xmlns:p14="http://schemas.microsoft.com/office/powerpoint/2010/main" val="3499092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hort Title (White)">
    <p:spTree>
      <p:nvGrpSpPr>
        <p:cNvPr id="1" name=""/>
        <p:cNvGrpSpPr/>
        <p:nvPr/>
      </p:nvGrpSpPr>
      <p:grpSpPr>
        <a:xfrm>
          <a:off x="0" y="0"/>
          <a:ext cx="0" cy="0"/>
          <a:chOff x="0" y="0"/>
          <a:chExt cx="0" cy="0"/>
        </a:xfrm>
      </p:grpSpPr>
      <p:sp>
        <p:nvSpPr>
          <p:cNvPr id="12" name="Rectangle 11"/>
          <p:cNvSpPr/>
          <p:nvPr userDrawn="1"/>
        </p:nvSpPr>
        <p:spPr bwMode="auto">
          <a:xfrm>
            <a:off x="5473195" y="5686437"/>
            <a:ext cx="3360339" cy="1171563"/>
          </a:xfrm>
          <a:prstGeom prst="rect">
            <a:avLst/>
          </a:prstGeom>
          <a:solidFill>
            <a:schemeClr val="bg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sp>
        <p:nvSpPr>
          <p:cNvPr id="10" name="Text Placeholder 2"/>
          <p:cNvSpPr>
            <a:spLocks noGrp="1"/>
          </p:cNvSpPr>
          <p:nvPr>
            <p:ph type="body" sz="quarter" idx="13" hasCustomPrompt="1"/>
          </p:nvPr>
        </p:nvSpPr>
        <p:spPr>
          <a:xfrm>
            <a:off x="461963" y="3346291"/>
            <a:ext cx="3216563" cy="25034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cxnSp>
        <p:nvCxnSpPr>
          <p:cNvPr id="11" name="Straight Connector 10"/>
          <p:cNvCxnSpPr/>
          <p:nvPr userDrawn="1"/>
        </p:nvCxnSpPr>
        <p:spPr>
          <a:xfrm>
            <a:off x="461817" y="1799343"/>
            <a:ext cx="3230952"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3876" y="5960473"/>
            <a:ext cx="1297687" cy="622890"/>
          </a:xfrm>
          <a:prstGeom prst="rect">
            <a:avLst/>
          </a:prstGeom>
        </p:spPr>
      </p:pic>
      <p:sp>
        <p:nvSpPr>
          <p:cNvPr id="5" name="Rectangle 4"/>
          <p:cNvSpPr/>
          <p:nvPr userDrawn="1"/>
        </p:nvSpPr>
        <p:spPr>
          <a:xfrm>
            <a:off x="288636" y="254000"/>
            <a:ext cx="3544455"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46630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Brand_Cover Short Title (White; No Box)">
    <p:spTree>
      <p:nvGrpSpPr>
        <p:cNvPr id="1" name=""/>
        <p:cNvGrpSpPr/>
        <p:nvPr/>
      </p:nvGrpSpPr>
      <p:grpSpPr>
        <a:xfrm>
          <a:off x="0" y="0"/>
          <a:ext cx="0" cy="0"/>
          <a:chOff x="0" y="0"/>
          <a:chExt cx="0" cy="0"/>
        </a:xfrm>
      </p:grpSpPr>
      <p:sp>
        <p:nvSpPr>
          <p:cNvPr id="11" name="Rectangle 10"/>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8"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sp>
        <p:nvSpPr>
          <p:cNvPr id="9" name="Text Placeholder 2"/>
          <p:cNvSpPr>
            <a:spLocks noGrp="1"/>
          </p:cNvSpPr>
          <p:nvPr>
            <p:ph type="body" sz="quarter" idx="13" hasCustomPrompt="1"/>
          </p:nvPr>
        </p:nvSpPr>
        <p:spPr>
          <a:xfrm>
            <a:off x="461963" y="3391243"/>
            <a:ext cx="3216563" cy="27320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cxnSp>
        <p:nvCxnSpPr>
          <p:cNvPr id="10" name="Straight Connector 9"/>
          <p:cNvCxnSpPr/>
          <p:nvPr userDrawn="1"/>
        </p:nvCxnSpPr>
        <p:spPr>
          <a:xfrm>
            <a:off x="461817" y="1806963"/>
            <a:ext cx="3230952"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14"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2" name="Picture 11"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5962355"/>
            <a:ext cx="1297687" cy="622890"/>
          </a:xfrm>
          <a:prstGeom prst="rect">
            <a:avLst/>
          </a:prstGeom>
        </p:spPr>
      </p:pic>
    </p:spTree>
    <p:extLst>
      <p:ext uri="{BB962C8B-B14F-4D97-AF65-F5344CB8AC3E}">
        <p14:creationId xmlns:p14="http://schemas.microsoft.com/office/powerpoint/2010/main" val="127736456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Brand_Cover Long Title (Full Color)">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5473195" y="5686437"/>
            <a:ext cx="3360339"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 name="Rectangle 2"/>
          <p:cNvSpPr/>
          <p:nvPr userDrawn="1"/>
        </p:nvSpPr>
        <p:spPr>
          <a:xfrm>
            <a:off x="288636" y="254000"/>
            <a:ext cx="8547353"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3" hasCustomPrompt="1"/>
          </p:nvPr>
        </p:nvSpPr>
        <p:spPr>
          <a:xfrm>
            <a:off x="464262" y="3386761"/>
            <a:ext cx="8227301" cy="325730"/>
          </a:xfrm>
          <a:prstGeom prst="rect">
            <a:avLst/>
          </a:prstGeom>
        </p:spPr>
        <p:txBody>
          <a:bodyPr vert="horz" lIns="0" anchor="t">
            <a:spAutoFit/>
          </a:bodyPr>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
        <p:nvSpPr>
          <p:cNvPr id="10"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4"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cxnSp>
        <p:nvCxnSpPr>
          <p:cNvPr id="11" name="Straight Connector 10"/>
          <p:cNvCxnSpPr/>
          <p:nvPr userDrawn="1"/>
        </p:nvCxnSpPr>
        <p:spPr>
          <a:xfrm>
            <a:off x="461817"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16"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3" name="Picture 12"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5951538"/>
            <a:ext cx="1316302" cy="631825"/>
          </a:xfrm>
          <a:prstGeom prst="rect">
            <a:avLst/>
          </a:prstGeom>
        </p:spPr>
      </p:pic>
    </p:spTree>
    <p:extLst>
      <p:ext uri="{BB962C8B-B14F-4D97-AF65-F5344CB8AC3E}">
        <p14:creationId xmlns:p14="http://schemas.microsoft.com/office/powerpoint/2010/main" val="29265882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Brand_Cover Long Title (White)">
    <p:spTree>
      <p:nvGrpSpPr>
        <p:cNvPr id="1" name=""/>
        <p:cNvGrpSpPr/>
        <p:nvPr/>
      </p:nvGrpSpPr>
      <p:grpSpPr>
        <a:xfrm>
          <a:off x="0" y="0"/>
          <a:ext cx="0" cy="0"/>
          <a:chOff x="0" y="0"/>
          <a:chExt cx="0" cy="0"/>
        </a:xfrm>
      </p:grpSpPr>
      <p:sp>
        <p:nvSpPr>
          <p:cNvPr id="10" name="Rectangle 9"/>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 name="Rectangle 2"/>
          <p:cNvSpPr/>
          <p:nvPr userDrawn="1"/>
        </p:nvSpPr>
        <p:spPr>
          <a:xfrm>
            <a:off x="288636" y="254000"/>
            <a:ext cx="8547353"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 Placeholder 2"/>
          <p:cNvSpPr>
            <a:spLocks noGrp="1"/>
          </p:cNvSpPr>
          <p:nvPr>
            <p:ph type="body" sz="quarter" idx="13" hasCustomPrompt="1"/>
          </p:nvPr>
        </p:nvSpPr>
        <p:spPr>
          <a:xfrm>
            <a:off x="464262" y="3386761"/>
            <a:ext cx="8227301" cy="325730"/>
          </a:xfrm>
          <a:prstGeom prst="rect">
            <a:avLst/>
          </a:prstGeom>
        </p:spPr>
        <p:txBody>
          <a:bodyPr vert="horz" lIns="0" anchor="t">
            <a:spAutoFit/>
          </a:bodyPr>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
        <p:nvSpPr>
          <p:cNvPr id="11"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1"/>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2"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cxnSp>
        <p:nvCxnSpPr>
          <p:cNvPr id="9" name="Straight Connector 8"/>
          <p:cNvCxnSpPr/>
          <p:nvPr userDrawn="1"/>
        </p:nvCxnSpPr>
        <p:spPr>
          <a:xfrm>
            <a:off x="461817" y="1806963"/>
            <a:ext cx="8229746"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15"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3" name="Picture 12"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5962355"/>
            <a:ext cx="1297687" cy="622890"/>
          </a:xfrm>
          <a:prstGeom prst="rect">
            <a:avLst/>
          </a:prstGeom>
        </p:spPr>
      </p:pic>
    </p:spTree>
    <p:extLst>
      <p:ext uri="{BB962C8B-B14F-4D97-AF65-F5344CB8AC3E}">
        <p14:creationId xmlns:p14="http://schemas.microsoft.com/office/powerpoint/2010/main" val="39145547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Brand_Cover Long Title (White; no box)">
    <p:spTree>
      <p:nvGrpSpPr>
        <p:cNvPr id="1" name=""/>
        <p:cNvGrpSpPr/>
        <p:nvPr/>
      </p:nvGrpSpPr>
      <p:grpSpPr>
        <a:xfrm>
          <a:off x="0" y="0"/>
          <a:ext cx="0" cy="0"/>
          <a:chOff x="0" y="0"/>
          <a:chExt cx="0" cy="0"/>
        </a:xfrm>
      </p:grpSpPr>
      <p:sp>
        <p:nvSpPr>
          <p:cNvPr id="8" name="Rectangle 7"/>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 Placeholder 2"/>
          <p:cNvSpPr>
            <a:spLocks noGrp="1"/>
          </p:cNvSpPr>
          <p:nvPr>
            <p:ph type="body" sz="quarter" idx="13" hasCustomPrompt="1"/>
          </p:nvPr>
        </p:nvSpPr>
        <p:spPr>
          <a:xfrm>
            <a:off x="451920" y="3386761"/>
            <a:ext cx="8227301" cy="25559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
        <p:nvSpPr>
          <p:cNvPr id="9" name="Text Placeholder 2"/>
          <p:cNvSpPr>
            <a:spLocks noGrp="1"/>
          </p:cNvSpPr>
          <p:nvPr>
            <p:ph type="body" sz="quarter" idx="10" hasCustomPrompt="1"/>
          </p:nvPr>
        </p:nvSpPr>
        <p:spPr>
          <a:xfrm>
            <a:off x="451920"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0" name="Text Placeholder 2"/>
          <p:cNvSpPr>
            <a:spLocks noGrp="1"/>
          </p:cNvSpPr>
          <p:nvPr>
            <p:ph type="body" sz="quarter" idx="12" hasCustomPrompt="1"/>
          </p:nvPr>
        </p:nvSpPr>
        <p:spPr>
          <a:xfrm>
            <a:off x="451920"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cxnSp>
        <p:nvCxnSpPr>
          <p:cNvPr id="7" name="Straight Connector 6"/>
          <p:cNvCxnSpPr/>
          <p:nvPr userDrawn="1"/>
        </p:nvCxnSpPr>
        <p:spPr>
          <a:xfrm>
            <a:off x="451920"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2" name="Picture 11"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5962355"/>
            <a:ext cx="1297687" cy="622890"/>
          </a:xfrm>
          <a:prstGeom prst="rect">
            <a:avLst/>
          </a:prstGeom>
        </p:spPr>
      </p:pic>
    </p:spTree>
    <p:extLst>
      <p:ext uri="{BB962C8B-B14F-4D97-AF65-F5344CB8AC3E}">
        <p14:creationId xmlns:p14="http://schemas.microsoft.com/office/powerpoint/2010/main" val="35821567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Brand_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chemeClr val="accent6"/>
                </a:solidFill>
                <a:latin typeface="Arial" panose="020B0604020202020204" pitchFamily="34" charset="0"/>
                <a:cs typeface="Arial" panose="020B0604020202020204" pitchFamily="34" charset="0"/>
              </a:defRPr>
            </a:lvl1pPr>
          </a:lstStyle>
          <a:p>
            <a:r>
              <a:rPr lang="en-US" dirty="0" smtClean="0"/>
              <a:t>Include This Roadmap Layout or the Agenda Layout</a:t>
            </a:r>
            <a:endParaRPr lang="en-US" dirty="0"/>
          </a:p>
        </p:txBody>
      </p:sp>
      <p:sp>
        <p:nvSpPr>
          <p:cNvPr id="7" name="Text Placeholder 6"/>
          <p:cNvSpPr>
            <a:spLocks noGrp="1"/>
          </p:cNvSpPr>
          <p:nvPr>
            <p:ph type="body" sz="quarter" idx="19" hasCustomPrompt="1"/>
          </p:nvPr>
        </p:nvSpPr>
        <p:spPr>
          <a:xfrm>
            <a:off x="2564946"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4" name="Text Placeholder 6"/>
          <p:cNvSpPr>
            <a:spLocks noGrp="1"/>
          </p:cNvSpPr>
          <p:nvPr>
            <p:ph type="body" sz="quarter" idx="20" hasCustomPrompt="1"/>
          </p:nvPr>
        </p:nvSpPr>
        <p:spPr>
          <a:xfrm>
            <a:off x="4672691"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5" name="Text Placeholder 6"/>
          <p:cNvSpPr>
            <a:spLocks noGrp="1"/>
          </p:cNvSpPr>
          <p:nvPr>
            <p:ph type="body" sz="quarter" idx="21" hasCustomPrompt="1"/>
          </p:nvPr>
        </p:nvSpPr>
        <p:spPr>
          <a:xfrm>
            <a:off x="6780437"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6" name="Text Placeholder 6"/>
          <p:cNvSpPr>
            <a:spLocks noGrp="1"/>
          </p:cNvSpPr>
          <p:nvPr>
            <p:ph type="body" sz="quarter" idx="22" hasCustomPrompt="1"/>
          </p:nvPr>
        </p:nvSpPr>
        <p:spPr>
          <a:xfrm>
            <a:off x="461817" y="2466975"/>
            <a:ext cx="1904775" cy="1038225"/>
          </a:xfrm>
          <a:prstGeom prst="rect">
            <a:avLst/>
          </a:prstGeom>
          <a:solidFill>
            <a:schemeClr val="accent1"/>
          </a:solidFill>
          <a:ln>
            <a:solidFill>
              <a:schemeClr val="accent1"/>
            </a:solidFill>
          </a:ln>
        </p:spPr>
        <p:txBody>
          <a:bodyPr lIns="91440" tIns="91440" rIns="91440" bIns="91440" anchor="t" anchorCtr="0"/>
          <a:lstStyle>
            <a:lvl1pPr marL="0" indent="0" algn="l">
              <a:buNone/>
              <a:defRPr sz="1600" b="1">
                <a:solidFill>
                  <a:schemeClr val="bg1"/>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cxnSp>
        <p:nvCxnSpPr>
          <p:cNvPr id="13" name="Straight Connector 12"/>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11"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2" name="Picture 11"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34130752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Brand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601663"/>
          </a:xfrm>
          <a:prstGeom prst="rect">
            <a:avLst/>
          </a:prstGeom>
        </p:spPr>
        <p:txBody>
          <a:bodyPr lIns="0" rIns="0" anchor="b" anchorCtr="0"/>
          <a:lstStyle>
            <a:lvl1pPr>
              <a:defRPr>
                <a:solidFill>
                  <a:srgbClr val="0A3F6B"/>
                </a:solidFill>
              </a:defRPr>
            </a:lvl1pPr>
          </a:lstStyle>
          <a:p>
            <a:r>
              <a:rPr lang="en-US" dirty="0" smtClean="0"/>
              <a:t>Agenda</a:t>
            </a:r>
            <a:endParaRPr lang="en-US" dirty="0"/>
          </a:p>
        </p:txBody>
      </p:sp>
      <p:sp>
        <p:nvSpPr>
          <p:cNvPr id="5" name="Content Placeholder 2"/>
          <p:cNvSpPr>
            <a:spLocks noGrp="1"/>
          </p:cNvSpPr>
          <p:nvPr>
            <p:ph idx="1" hasCustomPrompt="1"/>
          </p:nvPr>
        </p:nvSpPr>
        <p:spPr>
          <a:xfrm>
            <a:off x="461963" y="1355634"/>
            <a:ext cx="8229600" cy="4610202"/>
          </a:xfrm>
          <a:prstGeom prst="rect">
            <a:avLst/>
          </a:prstGeom>
        </p:spPr>
        <p:txBody>
          <a:bodyPr/>
          <a:lstStyle>
            <a:lvl1pPr marL="0" indent="0">
              <a:lnSpc>
                <a:spcPct val="110000"/>
              </a:lnSpc>
              <a:spcBef>
                <a:spcPts val="700"/>
              </a:spcBef>
              <a:buNone/>
              <a:defRPr>
                <a:latin typeface="Arial"/>
                <a:cs typeface="Arial"/>
              </a:defRPr>
            </a:lvl1pPr>
            <a:lvl2pPr marL="209550" indent="0">
              <a:lnSpc>
                <a:spcPct val="110000"/>
              </a:lnSpc>
              <a:spcBef>
                <a:spcPts val="700"/>
              </a:spcBef>
              <a:buNone/>
              <a:defRPr>
                <a:latin typeface="Arial"/>
                <a:cs typeface="Arial"/>
              </a:defRPr>
            </a:lvl2pPr>
            <a:lvl3pPr marL="400050" indent="0">
              <a:lnSpc>
                <a:spcPct val="110000"/>
              </a:lnSpc>
              <a:spcBef>
                <a:spcPts val="500"/>
              </a:spcBef>
              <a:buNone/>
              <a:defRPr sz="1600">
                <a:latin typeface="Arial"/>
                <a:cs typeface="Arial"/>
              </a:defRPr>
            </a:lvl3pPr>
            <a:lvl4pPr marL="595313" indent="0">
              <a:lnSpc>
                <a:spcPct val="110000"/>
              </a:lnSpc>
              <a:spcBef>
                <a:spcPts val="500"/>
              </a:spcBef>
              <a:buFont typeface="Lucida Grande"/>
              <a:buNone/>
              <a:defRPr sz="1400">
                <a:latin typeface="Arial"/>
                <a:cs typeface="Arial"/>
              </a:defRPr>
            </a:lvl4pPr>
            <a:lvl5pPr marL="790575" indent="0">
              <a:lnSpc>
                <a:spcPct val="110000"/>
              </a:lnSpc>
              <a:spcBef>
                <a:spcPts val="500"/>
              </a:spcBef>
              <a:buNone/>
              <a:defRPr sz="1400">
                <a:latin typeface="Arial"/>
                <a:cs typeface="Arial"/>
              </a:defRPr>
            </a:lvl5pPr>
          </a:lstStyle>
          <a:p>
            <a:pPr lvl="0"/>
            <a:r>
              <a:rPr lang="en-US" dirty="0" smtClean="0"/>
              <a:t>Click to enter text</a:t>
            </a:r>
          </a:p>
        </p:txBody>
      </p:sp>
      <p:sp>
        <p:nvSpPr>
          <p:cNvPr id="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0"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1" name="Picture 10"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2159789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Brand_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457200" y="1355634"/>
            <a:ext cx="822801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dirty="0" smtClean="0"/>
              <a:t>Click to enter text</a:t>
            </a:r>
          </a:p>
        </p:txBody>
      </p:sp>
      <p:sp>
        <p:nvSpPr>
          <p:cNvPr id="5"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7" name="Straight Connector 16"/>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8"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0" name="Picture 9"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32129086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Brand_Basic Text_Sidebar">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9"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0" name="Rectangle 3"/>
          <p:cNvSpPr>
            <a:spLocks noGrp="1" noChangeArrowheads="1"/>
          </p:cNvSpPr>
          <p:nvPr>
            <p:ph idx="14" hasCustomPrompt="1"/>
          </p:nvPr>
        </p:nvSpPr>
        <p:spPr bwMode="auto">
          <a:xfrm>
            <a:off x="2727960" y="1355634"/>
            <a:ext cx="595725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vl2pPr marL="209550" indent="0">
              <a:buNone/>
              <a:defRPr/>
            </a:lvl2pPr>
            <a:lvl3pPr marL="400050" indent="0">
              <a:buNone/>
              <a:defRPr/>
            </a:lvl3pPr>
            <a:lvl4pPr marL="595313" indent="0">
              <a:buNone/>
              <a:defRPr/>
            </a:lvl4pPr>
            <a:lvl5pPr marL="790575" indent="0">
              <a:buNone/>
              <a:defRPr/>
            </a:lvl5pPr>
          </a:lstStyle>
          <a:p>
            <a:pPr lvl="0"/>
            <a:r>
              <a:rPr lang="en-US" dirty="0" smtClean="0"/>
              <a:t>Click to enter text</a:t>
            </a:r>
          </a:p>
        </p:txBody>
      </p:sp>
      <p:sp>
        <p:nvSpPr>
          <p:cNvPr id="11"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14"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6" name="Picture 15"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33883428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Brand_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5" name="Content Placeholder 2"/>
          <p:cNvSpPr>
            <a:spLocks noGrp="1"/>
          </p:cNvSpPr>
          <p:nvPr>
            <p:ph idx="1" hasCustomPrompt="1"/>
          </p:nvPr>
        </p:nvSpPr>
        <p:spPr>
          <a:xfrm>
            <a:off x="457200" y="1355634"/>
            <a:ext cx="8217654" cy="4876799"/>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0"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1" name="Picture 10"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7822037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Brand_Basic Bullet_Sidebar">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735581" y="1339185"/>
            <a:ext cx="5955982" cy="4610201"/>
          </a:xfrm>
          <a:prstGeom prst="rect">
            <a:avLst/>
          </a:prstGeom>
        </p:spPr>
        <p:txBody>
          <a:bodyPr/>
          <a:lstStyle>
            <a:lvl1pPr marL="207963" marR="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lang="en-US" sz="2000" dirty="0" smtClean="0">
                <a:solidFill>
                  <a:schemeClr val="tx1"/>
                </a:solidFill>
                <a:latin typeface="Arial"/>
                <a:ea typeface="+mn-ea"/>
                <a:cs typeface="Arial"/>
              </a:defRPr>
            </a:lvl1pPr>
            <a:lvl2pPr marL="398463" marR="0"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latin typeface="Arial"/>
                <a:cs typeface="Arial"/>
              </a:defRPr>
            </a:lvl2pPr>
            <a:lvl3pPr marL="593725" marR="0"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sz="1600">
                <a:latin typeface="Arial"/>
                <a:cs typeface="Arial"/>
              </a:defRPr>
            </a:lvl3pPr>
            <a:lvl4pPr marL="788988" marR="0"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sz="1400">
                <a:latin typeface="Arial"/>
                <a:cs typeface="Arial"/>
              </a:defRPr>
            </a:lvl4pPr>
            <a:lvl5pPr marL="985838" marR="0"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sz="1400">
                <a:latin typeface="Arial"/>
                <a:cs typeface="Arial"/>
              </a:defRPr>
            </a:lvl5pPr>
          </a:lstStyle>
          <a:p>
            <a:pPr marL="207963" marR="0" lvl="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Click to enter text</a:t>
            </a:r>
          </a:p>
          <a:p>
            <a:pPr marL="398463" marR="0" lvl="1"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Second level</a:t>
            </a:r>
          </a:p>
          <a:p>
            <a:pPr marL="593725" marR="0" lvl="2"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rPr>
              <a:t>Third level</a:t>
            </a:r>
          </a:p>
          <a:p>
            <a:pPr marL="788988" marR="0" lvl="3"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Fourth level</a:t>
            </a:r>
          </a:p>
          <a:p>
            <a:pPr marL="985838" marR="0" lvl="4"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Fifth level</a:t>
            </a:r>
            <a:endParaRPr kumimoji="0" lang="en-GB" sz="1400" b="0" i="0" u="none" strike="noStrike" kern="0" cap="none" spc="0" normalizeH="0" baseline="0" noProof="0" dirty="0">
              <a:ln>
                <a:noFill/>
              </a:ln>
              <a:solidFill>
                <a:srgbClr val="000000"/>
              </a:solidFill>
              <a:effectLst/>
              <a:uLnTx/>
              <a:uFillTx/>
              <a:latin typeface="Arial"/>
              <a:cs typeface="Arial"/>
            </a:endParaRPr>
          </a:p>
        </p:txBody>
      </p:sp>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0"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1" name="Straight Connector 10"/>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13"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5" name="Picture 14"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28961313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hort Title (White; No Box)">
    <p:spTree>
      <p:nvGrpSpPr>
        <p:cNvPr id="1" name=""/>
        <p:cNvGrpSpPr/>
        <p:nvPr/>
      </p:nvGrpSpPr>
      <p:grpSpPr>
        <a:xfrm>
          <a:off x="0" y="0"/>
          <a:ext cx="0" cy="0"/>
          <a:chOff x="0" y="0"/>
          <a:chExt cx="0" cy="0"/>
        </a:xfrm>
      </p:grpSpPr>
      <p:sp>
        <p:nvSpPr>
          <p:cNvPr id="11" name="Rectangle 10"/>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8"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sp>
        <p:nvSpPr>
          <p:cNvPr id="9" name="Text Placeholder 2"/>
          <p:cNvSpPr>
            <a:spLocks noGrp="1"/>
          </p:cNvSpPr>
          <p:nvPr>
            <p:ph type="body" sz="quarter" idx="13" hasCustomPrompt="1"/>
          </p:nvPr>
        </p:nvSpPr>
        <p:spPr>
          <a:xfrm>
            <a:off x="461963" y="3391243"/>
            <a:ext cx="3216563" cy="27320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cxnSp>
        <p:nvCxnSpPr>
          <p:cNvPr id="10" name="Straight Connector 9"/>
          <p:cNvCxnSpPr/>
          <p:nvPr userDrawn="1"/>
        </p:nvCxnSpPr>
        <p:spPr>
          <a:xfrm>
            <a:off x="461817" y="1806963"/>
            <a:ext cx="3230952"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12"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3876" y="5960473"/>
            <a:ext cx="1297687" cy="622890"/>
          </a:xfrm>
          <a:prstGeom prst="rect">
            <a:avLst/>
          </a:prstGeom>
        </p:spPr>
      </p:pic>
    </p:spTree>
    <p:extLst>
      <p:ext uri="{BB962C8B-B14F-4D97-AF65-F5344CB8AC3E}">
        <p14:creationId xmlns:p14="http://schemas.microsoft.com/office/powerpoint/2010/main" val="86105688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Brand_Basic Bullet w/ Intro Text ">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2138765"/>
            <a:ext cx="8217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457200" y="1338936"/>
            <a:ext cx="8206431" cy="7200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10"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2" name="Picture 11"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37914479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Brand_Basic Bullet w/ Intro Text_Sidebar">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2743200" y="2138765"/>
            <a:ext cx="5931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2740078" y="1371600"/>
            <a:ext cx="5923553" cy="687335"/>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1" name="Text Placeholder 2"/>
          <p:cNvSpPr>
            <a:spLocks noGrp="1"/>
          </p:cNvSpPr>
          <p:nvPr>
            <p:ph type="body" idx="14"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8"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14"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5" name="Picture 14"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21911851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Brand_Two Column ">
    <p:spTree>
      <p:nvGrpSpPr>
        <p:cNvPr id="1" name=""/>
        <p:cNvGrpSpPr/>
        <p:nvPr/>
      </p:nvGrpSpPr>
      <p:grpSpPr>
        <a:xfrm>
          <a:off x="0" y="0"/>
          <a:ext cx="0" cy="0"/>
          <a:chOff x="0" y="0"/>
          <a:chExt cx="0" cy="0"/>
        </a:xfrm>
      </p:grpSpPr>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11" name="Content Placeholder 2"/>
          <p:cNvSpPr>
            <a:spLocks noGrp="1"/>
          </p:cNvSpPr>
          <p:nvPr>
            <p:ph idx="14" hasCustomPrompt="1"/>
          </p:nvPr>
        </p:nvSpPr>
        <p:spPr>
          <a:xfrm>
            <a:off x="461964"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5" hasCustomPrompt="1"/>
          </p:nvPr>
        </p:nvSpPr>
        <p:spPr>
          <a:xfrm>
            <a:off x="4811396"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4" name="Picture 13"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3447211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Brand_Two Column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137261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137160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3"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4" name="Straight Connector 13"/>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6"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7" name="Picture 16"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387175065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Brand_Two-Column w/ Int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1962" y="1355634"/>
            <a:ext cx="3875919" cy="58880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4" name="Content Placeholder 3"/>
          <p:cNvSpPr>
            <a:spLocks noGrp="1"/>
          </p:cNvSpPr>
          <p:nvPr>
            <p:ph sz="half" idx="2" hasCustomPrompt="1"/>
          </p:nvPr>
        </p:nvSpPr>
        <p:spPr>
          <a:xfrm>
            <a:off x="461963" y="2092271"/>
            <a:ext cx="3875919" cy="3857116"/>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04573" y="1355634"/>
            <a:ext cx="3879370" cy="585216"/>
          </a:xfrm>
          <a:prstGeom prst="rect">
            <a:avLst/>
          </a:prstGeom>
        </p:spPr>
        <p:txBody>
          <a:bodyPr anchor="t" anchorCtr="0"/>
          <a:lstStyle>
            <a:lvl1pPr marL="0" indent="0">
              <a:buNone/>
              <a:defRPr sz="2000" b="1" cap="none"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base" latinLnBrk="0" hangingPunct="1">
              <a:lnSpc>
                <a:spcPct val="110000"/>
              </a:lnSpc>
              <a:spcBef>
                <a:spcPts val="700"/>
              </a:spcBef>
              <a:spcAft>
                <a:spcPct val="0"/>
              </a:spcAft>
              <a:buClr>
                <a:schemeClr val="bg2"/>
              </a:buClr>
              <a:buSzTx/>
              <a:buFontTx/>
              <a:buNone/>
              <a:tabLst/>
              <a:defRPr/>
            </a:pPr>
            <a:r>
              <a:rPr lang="en-US" dirty="0" smtClean="0"/>
              <a:t>Click to enter text</a:t>
            </a:r>
          </a:p>
        </p:txBody>
      </p:sp>
      <p:sp>
        <p:nvSpPr>
          <p:cNvPr id="6" name="Content Placeholder 5"/>
          <p:cNvSpPr>
            <a:spLocks noGrp="1"/>
          </p:cNvSpPr>
          <p:nvPr>
            <p:ph sz="quarter" idx="4" hasCustomPrompt="1"/>
          </p:nvPr>
        </p:nvSpPr>
        <p:spPr>
          <a:xfrm>
            <a:off x="4804573" y="2076772"/>
            <a:ext cx="3879370" cy="3872184"/>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0" name="Straight Connector 9"/>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4" name="Picture 13"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288265878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Brand_Two-Column w/ Intro Text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250799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250698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effectLst>
                <a:outerShdw blurRad="38100" dist="38100" dir="2700000" algn="tl">
                  <a:srgbClr val="000000">
                    <a:alpha val="43137"/>
                  </a:srgbClr>
                </a:outerShdw>
              </a:effectLst>
              <a:latin typeface="Arial" pitchFamily="57" charset="0"/>
              <a:ea typeface="ＭＳ Ｐゴシック" pitchFamily="57" charset="-128"/>
              <a:cs typeface="ＭＳ Ｐゴシック" pitchFamily="57" charset="-128"/>
            </a:endParaRPr>
          </a:p>
        </p:txBody>
      </p:sp>
      <p:sp>
        <p:nvSpPr>
          <p:cNvPr id="13" name="Text Placeholder 2"/>
          <p:cNvSpPr>
            <a:spLocks noGrp="1"/>
          </p:cNvSpPr>
          <p:nvPr>
            <p:ph type="body" idx="1" hasCustomPrompt="1"/>
          </p:nvPr>
        </p:nvSpPr>
        <p:spPr>
          <a:xfrm>
            <a:off x="2732723"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4" name="Text Placeholder 2"/>
          <p:cNvSpPr>
            <a:spLocks noGrp="1"/>
          </p:cNvSpPr>
          <p:nvPr>
            <p:ph type="body" idx="17" hasCustomPrompt="1"/>
          </p:nvPr>
        </p:nvSpPr>
        <p:spPr>
          <a:xfrm>
            <a:off x="5926772"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5"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8" name="Straight Connector 1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Picture Placeholder 5"/>
          <p:cNvSpPr>
            <a:spLocks noGrp="1"/>
          </p:cNvSpPr>
          <p:nvPr>
            <p:ph type="pic" sz="quarter" idx="18"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9" name="Picture 18"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40067521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Brand_Divider Gold">
    <p:bg>
      <p:bgPr>
        <a:solidFill>
          <a:schemeClr val="accent2"/>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8"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9" name="Picture 8"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39892410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Brand_Divider Green">
    <p:bg>
      <p:bgPr>
        <a:solidFill>
          <a:schemeClr val="accent3"/>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8"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9" name="Picture 8"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2966524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Brand_Divider Mint">
    <p:bg>
      <p:bgPr>
        <a:solidFill>
          <a:schemeClr val="accent4"/>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8"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9" name="Picture 8"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358892221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Brand_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8"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9" name="Picture 8"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267375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Long Title (Full Color)">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5473195" y="5686437"/>
            <a:ext cx="3360339"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 name="Rectangle 2"/>
          <p:cNvSpPr/>
          <p:nvPr userDrawn="1"/>
        </p:nvSpPr>
        <p:spPr>
          <a:xfrm>
            <a:off x="288636" y="254000"/>
            <a:ext cx="8547353"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3" hasCustomPrompt="1"/>
          </p:nvPr>
        </p:nvSpPr>
        <p:spPr>
          <a:xfrm>
            <a:off x="464262" y="3386761"/>
            <a:ext cx="8227301" cy="325730"/>
          </a:xfrm>
          <a:prstGeom prst="rect">
            <a:avLst/>
          </a:prstGeom>
        </p:spPr>
        <p:txBody>
          <a:bodyPr vert="horz" lIns="0" anchor="t">
            <a:spAutoFit/>
          </a:bodyPr>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
        <p:nvSpPr>
          <p:cNvPr id="10"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4"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cxnSp>
        <p:nvCxnSpPr>
          <p:cNvPr id="11" name="Straight Connector 10"/>
          <p:cNvCxnSpPr/>
          <p:nvPr userDrawn="1"/>
        </p:nvCxnSpPr>
        <p:spPr>
          <a:xfrm>
            <a:off x="461817"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5" name="Picture 14"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5261" y="5951538"/>
            <a:ext cx="1316302" cy="631825"/>
          </a:xfrm>
          <a:prstGeom prst="rect">
            <a:avLst/>
          </a:prstGeom>
        </p:spPr>
      </p:pic>
    </p:spTree>
    <p:extLst>
      <p:ext uri="{BB962C8B-B14F-4D97-AF65-F5344CB8AC3E}">
        <p14:creationId xmlns:p14="http://schemas.microsoft.com/office/powerpoint/2010/main" val="8978067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Brand_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461963" y="3868067"/>
            <a:ext cx="4119563"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dirty="0" smtClean="0"/>
              <a:t>Click to add quote</a:t>
            </a:r>
          </a:p>
        </p:txBody>
      </p:sp>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8" name="Straight Connector 7"/>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7"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0" name="Picture 9"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53971819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Brand_Itemized Divider White">
    <p:spTree>
      <p:nvGrpSpPr>
        <p:cNvPr id="1" name=""/>
        <p:cNvGrpSpPr/>
        <p:nvPr/>
      </p:nvGrpSpPr>
      <p:grpSpPr>
        <a:xfrm>
          <a:off x="0" y="0"/>
          <a:ext cx="0" cy="0"/>
          <a:chOff x="0" y="0"/>
          <a:chExt cx="0" cy="0"/>
        </a:xfrm>
      </p:grpSpPr>
      <p:sp>
        <p:nvSpPr>
          <p:cNvPr id="6" name="Rectangle 3"/>
          <p:cNvSpPr>
            <a:spLocks noGrp="1" noChangeArrowheads="1"/>
          </p:cNvSpPr>
          <p:nvPr>
            <p:ph type="subTitle" idx="1" hasCustomPrompt="1"/>
          </p:nvPr>
        </p:nvSpPr>
        <p:spPr>
          <a:xfrm>
            <a:off x="454706" y="2329543"/>
            <a:ext cx="8178754" cy="3377838"/>
          </a:xfrm>
          <a:prstGeom prst="rect">
            <a:avLst/>
          </a:prstGeom>
        </p:spPr>
        <p:txBody>
          <a:bodyPr/>
          <a:lstStyle>
            <a:lvl1pPr marL="171450" indent="-171450" algn="l" rtl="0" fontAlgn="base">
              <a:lnSpc>
                <a:spcPct val="133000"/>
              </a:lnSpc>
              <a:spcBef>
                <a:spcPct val="21000"/>
              </a:spcBef>
              <a:spcAft>
                <a:spcPct val="0"/>
              </a:spcAft>
              <a:buClr>
                <a:srgbClr val="4D4F53"/>
              </a:buClr>
              <a:buFont typeface="Wingdings" charset="2"/>
              <a:buChar char="§"/>
              <a:defRPr lang="en-GB" sz="1800" dirty="0">
                <a:solidFill>
                  <a:schemeClr val="tx1"/>
                </a:solidFill>
                <a:latin typeface="Arial"/>
                <a:ea typeface="+mn-ea"/>
                <a:cs typeface="Arial"/>
              </a:defRPr>
            </a:lvl1pPr>
          </a:lstStyle>
          <a:p>
            <a:r>
              <a:rPr lang="en-GB" dirty="0"/>
              <a:t>Click to</a:t>
            </a:r>
            <a:r>
              <a:rPr lang="en-GB" dirty="0" smtClean="0"/>
              <a:t> enter itemized divider text</a:t>
            </a:r>
            <a:endParaRPr lang="en-GB" dirty="0"/>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5" name="Straight Connector 4"/>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7"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0" name="Picture 9"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17633186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Brand_End Page (color)">
    <p:bg>
      <p:bgPr>
        <a:solidFill>
          <a:schemeClr val="accent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Name</a:t>
            </a:r>
          </a:p>
        </p:txBody>
      </p:sp>
      <p:sp>
        <p:nvSpPr>
          <p:cNvPr id="19"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Title, CEB</a:t>
            </a:r>
          </a:p>
        </p:txBody>
      </p:sp>
      <p:sp>
        <p:nvSpPr>
          <p:cNvPr id="20"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Phone</a:t>
            </a:r>
          </a:p>
          <a:p>
            <a:pPr lvl="0"/>
            <a:endParaRPr lang="en-US" dirty="0" smtClean="0"/>
          </a:p>
        </p:txBody>
      </p:sp>
      <p:sp>
        <p:nvSpPr>
          <p:cNvPr id="21"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E-Mail Address</a:t>
            </a:r>
          </a:p>
        </p:txBody>
      </p:sp>
      <p:sp>
        <p:nvSpPr>
          <p:cNvPr id="2" name="TextBox 1"/>
          <p:cNvSpPr txBox="1"/>
          <p:nvPr userDrawn="1"/>
        </p:nvSpPr>
        <p:spPr>
          <a:xfrm>
            <a:off x="461963" y="1144362"/>
            <a:ext cx="2576286" cy="52322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Thank You</a:t>
            </a:r>
          </a:p>
        </p:txBody>
      </p:sp>
      <p:cxnSp>
        <p:nvCxnSpPr>
          <p:cNvPr id="12" name="Straight Connector 11"/>
          <p:cNvCxnSpPr/>
          <p:nvPr userDrawn="1"/>
        </p:nvCxnSpPr>
        <p:spPr>
          <a:xfrm>
            <a:off x="461817" y="1806963"/>
            <a:ext cx="1795154"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9"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0" name="Picture 9" descr="PDRI-Logo_RGB_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36742795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Brand_End Page (White)">
    <p:spTree>
      <p:nvGrpSpPr>
        <p:cNvPr id="1" name=""/>
        <p:cNvGrpSpPr/>
        <p:nvPr/>
      </p:nvGrpSpPr>
      <p:grpSpPr>
        <a:xfrm>
          <a:off x="0" y="0"/>
          <a:ext cx="0" cy="0"/>
          <a:chOff x="0" y="0"/>
          <a:chExt cx="0" cy="0"/>
        </a:xfrm>
      </p:grpSpPr>
      <p:sp>
        <p:nvSpPr>
          <p:cNvPr id="9"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Name</a:t>
            </a:r>
          </a:p>
        </p:txBody>
      </p:sp>
      <p:sp>
        <p:nvSpPr>
          <p:cNvPr id="12"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Title, CEB</a:t>
            </a:r>
          </a:p>
        </p:txBody>
      </p:sp>
      <p:sp>
        <p:nvSpPr>
          <p:cNvPr id="13"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Phone</a:t>
            </a:r>
          </a:p>
          <a:p>
            <a:pPr lvl="0"/>
            <a:endParaRPr lang="en-US" dirty="0" smtClean="0"/>
          </a:p>
        </p:txBody>
      </p:sp>
      <p:sp>
        <p:nvSpPr>
          <p:cNvPr id="14"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E-Mail Address</a:t>
            </a:r>
          </a:p>
        </p:txBody>
      </p:sp>
      <p:sp>
        <p:nvSpPr>
          <p:cNvPr id="15" name="TextBox 14"/>
          <p:cNvSpPr txBox="1"/>
          <p:nvPr userDrawn="1"/>
        </p:nvSpPr>
        <p:spPr>
          <a:xfrm>
            <a:off x="461963" y="1144362"/>
            <a:ext cx="2576286" cy="52322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chemeClr val="accent6"/>
                </a:solidFill>
                <a:effectLst/>
                <a:uLnTx/>
                <a:uFillTx/>
                <a:latin typeface="Arial" panose="020B0604020202020204" pitchFamily="34" charset="0"/>
                <a:cs typeface="Arial" panose="020B0604020202020204" pitchFamily="34" charset="0"/>
              </a:rPr>
              <a:t>Thank You</a:t>
            </a:r>
          </a:p>
        </p:txBody>
      </p:sp>
      <p:cxnSp>
        <p:nvCxnSpPr>
          <p:cNvPr id="17" name="Straight Connector 16"/>
          <p:cNvCxnSpPr/>
          <p:nvPr userDrawn="1"/>
        </p:nvCxnSpPr>
        <p:spPr>
          <a:xfrm>
            <a:off x="461817" y="1806963"/>
            <a:ext cx="1795154"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10" name="Picture Placeholder 5"/>
          <p:cNvSpPr>
            <a:spLocks noGrp="1"/>
          </p:cNvSpPr>
          <p:nvPr>
            <p:ph type="pic" sz="quarter" idx="17" hasCustomPrompt="1"/>
          </p:nvPr>
        </p:nvSpPr>
        <p:spPr>
          <a:xfrm>
            <a:off x="238479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pic>
        <p:nvPicPr>
          <p:cNvPr id="16" name="Picture 15"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52071"/>
            <a:ext cx="898525" cy="431292"/>
          </a:xfrm>
          <a:prstGeom prst="rect">
            <a:avLst/>
          </a:prstGeom>
        </p:spPr>
      </p:pic>
    </p:spTree>
    <p:extLst>
      <p:ext uri="{BB962C8B-B14F-4D97-AF65-F5344CB8AC3E}">
        <p14:creationId xmlns:p14="http://schemas.microsoft.com/office/powerpoint/2010/main" val="29701241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509" y="424865"/>
            <a:ext cx="7886700" cy="507831"/>
          </a:xfrm>
          <a:prstGeom prst="rect">
            <a:avLst/>
          </a:prstGeom>
          <a:noFill/>
        </p:spPr>
        <p:txBody>
          <a:bodyPr wrap="square" rtlCol="0">
            <a:spAutoFit/>
          </a:bodyPr>
          <a:lstStyle>
            <a:lvl1pPr>
              <a:defRPr lang="en-US" sz="2700" baseline="0">
                <a:solidFill>
                  <a:schemeClr val="tx1">
                    <a:lumMod val="50000"/>
                    <a:lumOff val="50000"/>
                  </a:schemeClr>
                </a:solidFill>
                <a:ea typeface="+mn-ea"/>
                <a:cs typeface="+mn-cs"/>
              </a:defRPr>
            </a:lvl1pPr>
          </a:lstStyle>
          <a:p>
            <a:pPr marL="0" lvl="0"/>
            <a:r>
              <a:rPr lang="en-US" dirty="0" smtClean="0"/>
              <a:t>LOREM IPSUM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dirty="0" smtClean="0"/>
              <a:t>Company Logo</a:t>
            </a:r>
            <a:endParaRPr lang="en-US" dirty="0"/>
          </a:p>
        </p:txBody>
      </p:sp>
      <p:sp>
        <p:nvSpPr>
          <p:cNvPr id="5" name="Footer Placeholder 4"/>
          <p:cNvSpPr>
            <a:spLocks noGrp="1"/>
          </p:cNvSpPr>
          <p:nvPr>
            <p:ph type="ftr" sz="quarter" idx="11"/>
          </p:nvPr>
        </p:nvSpPr>
        <p:spPr>
          <a:xfrm>
            <a:off x="6178492" y="6356351"/>
            <a:ext cx="2336858" cy="365125"/>
          </a:xfrm>
          <a:prstGeom prst="rect">
            <a:avLst/>
          </a:prstGeom>
        </p:spPr>
        <p:txBody>
          <a:bodyPr/>
          <a:lstStyle>
            <a:lvl1pPr algn="r">
              <a:defRPr/>
            </a:lvl1pPr>
          </a:lstStyle>
          <a:p>
            <a:r>
              <a:rPr lang="en-US" dirty="0" smtClean="0"/>
              <a:t>www.domain.com</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3D7FBCD5-A183-468F-86D5-E20CBF398243}" type="slidenum">
              <a:rPr lang="en-US" smtClean="0"/>
              <a:pPr/>
              <a:t>‹#›</a:t>
            </a:fld>
            <a:endParaRPr lang="en-US" dirty="0"/>
          </a:p>
        </p:txBody>
      </p:sp>
      <p:sp>
        <p:nvSpPr>
          <p:cNvPr id="14" name="Text Placeholder 13"/>
          <p:cNvSpPr>
            <a:spLocks noGrp="1"/>
          </p:cNvSpPr>
          <p:nvPr>
            <p:ph type="body" sz="quarter" idx="14" hasCustomPrompt="1"/>
          </p:nvPr>
        </p:nvSpPr>
        <p:spPr>
          <a:xfrm>
            <a:off x="332509" y="1024171"/>
            <a:ext cx="3600450" cy="428625"/>
          </a:xfrm>
          <a:prstGeom prst="rect">
            <a:avLst/>
          </a:prstGeom>
        </p:spPr>
        <p:txBody>
          <a:bodyPr anchor="ctr">
            <a:normAutofit/>
          </a:bodyPr>
          <a:lstStyle>
            <a:lvl1pPr marL="0" indent="0">
              <a:buNone/>
              <a:defRPr sz="1500" baseline="0">
                <a:solidFill>
                  <a:schemeClr val="tx1">
                    <a:lumMod val="50000"/>
                    <a:lumOff val="50000"/>
                  </a:schemeClr>
                </a:solidFill>
                <a:latin typeface="+mj-lt"/>
              </a:defRPr>
            </a:lvl1pPr>
          </a:lstStyle>
          <a:p>
            <a:pPr lvl="0"/>
            <a:r>
              <a:rPr lang="en-US" dirty="0" smtClean="0"/>
              <a:t>REPLACE THIS TEXT</a:t>
            </a:r>
            <a:endParaRPr lang="en-US" dirty="0"/>
          </a:p>
        </p:txBody>
      </p:sp>
    </p:spTree>
    <p:extLst>
      <p:ext uri="{BB962C8B-B14F-4D97-AF65-F5344CB8AC3E}">
        <p14:creationId xmlns:p14="http://schemas.microsoft.com/office/powerpoint/2010/main" val="2037777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45685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hort Title (Full Color)">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473195" y="5686437"/>
            <a:ext cx="3360339"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pic>
        <p:nvPicPr>
          <p:cNvPr id="1027"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0998" y="6225862"/>
            <a:ext cx="2987040" cy="4096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288636" y="254000"/>
            <a:ext cx="3544455"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3" name="Text Placeholder 2"/>
          <p:cNvSpPr>
            <a:spLocks noGrp="1"/>
          </p:cNvSpPr>
          <p:nvPr>
            <p:ph type="body" sz="quarter" idx="10" hasCustomPrompt="1"/>
          </p:nvPr>
        </p:nvSpPr>
        <p:spPr>
          <a:xfrm>
            <a:off x="461817"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rgbClr val="0A3F6B"/>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817" y="1982341"/>
            <a:ext cx="3216563" cy="722249"/>
          </a:xfrm>
          <a:prstGeom prst="rect">
            <a:avLst/>
          </a:prstGeom>
        </p:spPr>
        <p:txBody>
          <a:bodyPr vert="horz" lIns="0" anchor="t"/>
          <a:lstStyle>
            <a:lvl1pPr marL="0" indent="0">
              <a:buFontTx/>
              <a:buNone/>
              <a:defRPr sz="1600" b="0"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8" name="Straight Connector 7"/>
          <p:cNvCxnSpPr/>
          <p:nvPr userDrawn="1"/>
        </p:nvCxnSpPr>
        <p:spPr>
          <a:xfrm>
            <a:off x="461817" y="1806963"/>
            <a:ext cx="3230952"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11" name="Text Placeholder 2"/>
          <p:cNvSpPr>
            <a:spLocks noGrp="1"/>
          </p:cNvSpPr>
          <p:nvPr>
            <p:ph type="body" sz="quarter" idx="13" hasCustomPrompt="1"/>
          </p:nvPr>
        </p:nvSpPr>
        <p:spPr>
          <a:xfrm>
            <a:off x="461817" y="3346291"/>
            <a:ext cx="3216563" cy="342019"/>
          </a:xfrm>
          <a:prstGeom prst="rect">
            <a:avLst/>
          </a:prstGeom>
        </p:spPr>
        <p:txBody>
          <a:bodyPr vert="horz" lIns="0" anchor="t"/>
          <a:lstStyle>
            <a:lvl1pPr marL="0" indent="0">
              <a:buFontTx/>
              <a:buNone/>
              <a:defRPr sz="1400" b="1"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292997047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hort Title (White)">
    <p:spTree>
      <p:nvGrpSpPr>
        <p:cNvPr id="1" name=""/>
        <p:cNvGrpSpPr/>
        <p:nvPr/>
      </p:nvGrpSpPr>
      <p:grpSpPr>
        <a:xfrm>
          <a:off x="0" y="0"/>
          <a:ext cx="0" cy="0"/>
          <a:chOff x="0" y="0"/>
          <a:chExt cx="0" cy="0"/>
        </a:xfrm>
      </p:grpSpPr>
      <p:sp>
        <p:nvSpPr>
          <p:cNvPr id="12" name="Rectangle 11"/>
          <p:cNvSpPr/>
          <p:nvPr userDrawn="1"/>
        </p:nvSpPr>
        <p:spPr bwMode="auto">
          <a:xfrm>
            <a:off x="5473195" y="5686437"/>
            <a:ext cx="3360339" cy="1171563"/>
          </a:xfrm>
          <a:prstGeom prst="rect">
            <a:avLst/>
          </a:prstGeom>
          <a:solidFill>
            <a:schemeClr val="bg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5" name="Rectangle 4"/>
          <p:cNvSpPr/>
          <p:nvPr userDrawn="1"/>
        </p:nvSpPr>
        <p:spPr>
          <a:xfrm>
            <a:off x="288636" y="254000"/>
            <a:ext cx="3544455"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04001" y="6190781"/>
            <a:ext cx="2987040" cy="3925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461817" y="1799343"/>
            <a:ext cx="3230952"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14" name="Text Placeholder 2"/>
          <p:cNvSpPr>
            <a:spLocks noGrp="1"/>
          </p:cNvSpPr>
          <p:nvPr>
            <p:ph type="body" sz="quarter" idx="13" hasCustomPrompt="1"/>
          </p:nvPr>
        </p:nvSpPr>
        <p:spPr>
          <a:xfrm>
            <a:off x="461963" y="3346291"/>
            <a:ext cx="3216563" cy="34201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271817819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hort Title (White; No Box)">
    <p:spTree>
      <p:nvGrpSpPr>
        <p:cNvPr id="1" name=""/>
        <p:cNvGrpSpPr/>
        <p:nvPr/>
      </p:nvGrpSpPr>
      <p:grpSpPr>
        <a:xfrm>
          <a:off x="0" y="0"/>
          <a:ext cx="0" cy="0"/>
          <a:chOff x="0" y="0"/>
          <a:chExt cx="0" cy="0"/>
        </a:xfrm>
      </p:grpSpPr>
      <p:sp>
        <p:nvSpPr>
          <p:cNvPr id="11" name="Rectangle 10"/>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6"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8"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sp>
        <p:nvSpPr>
          <p:cNvPr id="12" name="Text Placeholder 2"/>
          <p:cNvSpPr>
            <a:spLocks noGrp="1"/>
          </p:cNvSpPr>
          <p:nvPr>
            <p:ph type="body" sz="quarter" idx="13" hasCustomPrompt="1"/>
          </p:nvPr>
        </p:nvSpPr>
        <p:spPr>
          <a:xfrm>
            <a:off x="461963" y="3346291"/>
            <a:ext cx="3216563" cy="34201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cxnSp>
        <p:nvCxnSpPr>
          <p:cNvPr id="10" name="Straight Connector 9"/>
          <p:cNvCxnSpPr/>
          <p:nvPr userDrawn="1"/>
        </p:nvCxnSpPr>
        <p:spPr>
          <a:xfrm>
            <a:off x="461817" y="1806963"/>
            <a:ext cx="3230952"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048362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Long Title (Full Color)">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5473195" y="5686437"/>
            <a:ext cx="3360339"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pic>
        <p:nvPicPr>
          <p:cNvPr id="15"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70998" y="6225862"/>
            <a:ext cx="2987040" cy="409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userDrawn="1"/>
        </p:nvSpPr>
        <p:spPr>
          <a:xfrm>
            <a:off x="288636" y="254000"/>
            <a:ext cx="8547353" cy="282944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10"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4"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11" name="Straight Connector 10"/>
          <p:cNvCxnSpPr/>
          <p:nvPr userDrawn="1"/>
        </p:nvCxnSpPr>
        <p:spPr>
          <a:xfrm>
            <a:off x="461817"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Text Placeholder 2"/>
          <p:cNvSpPr>
            <a:spLocks noGrp="1"/>
          </p:cNvSpPr>
          <p:nvPr>
            <p:ph type="body" sz="quarter" idx="13" hasCustomPrompt="1"/>
          </p:nvPr>
        </p:nvSpPr>
        <p:spPr>
          <a:xfrm>
            <a:off x="464262" y="3386761"/>
            <a:ext cx="8227301" cy="304178"/>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36742559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Long Title (White)">
    <p:spTree>
      <p:nvGrpSpPr>
        <p:cNvPr id="1" name=""/>
        <p:cNvGrpSpPr/>
        <p:nvPr/>
      </p:nvGrpSpPr>
      <p:grpSpPr>
        <a:xfrm>
          <a:off x="0" y="0"/>
          <a:ext cx="0" cy="0"/>
          <a:chOff x="0" y="0"/>
          <a:chExt cx="0" cy="0"/>
        </a:xfrm>
      </p:grpSpPr>
      <p:sp>
        <p:nvSpPr>
          <p:cNvPr id="10" name="Rectangle 9"/>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 name="Rectangle 2"/>
          <p:cNvSpPr/>
          <p:nvPr userDrawn="1"/>
        </p:nvSpPr>
        <p:spPr>
          <a:xfrm>
            <a:off x="288636" y="254000"/>
            <a:ext cx="8547353"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 Placeholder 2"/>
          <p:cNvSpPr>
            <a:spLocks noGrp="1"/>
          </p:cNvSpPr>
          <p:nvPr>
            <p:ph type="body" sz="quarter" idx="13" hasCustomPrompt="1"/>
          </p:nvPr>
        </p:nvSpPr>
        <p:spPr>
          <a:xfrm>
            <a:off x="464262" y="3386761"/>
            <a:ext cx="8227301" cy="325730"/>
          </a:xfrm>
          <a:prstGeom prst="rect">
            <a:avLst/>
          </a:prstGeom>
        </p:spPr>
        <p:txBody>
          <a:bodyPr vert="horz" lIns="0" anchor="t">
            <a:spAutoFit/>
          </a:bodyPr>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
        <p:nvSpPr>
          <p:cNvPr id="11"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1"/>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2"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cxnSp>
        <p:nvCxnSpPr>
          <p:cNvPr id="9" name="Straight Connector 8"/>
          <p:cNvCxnSpPr/>
          <p:nvPr userDrawn="1"/>
        </p:nvCxnSpPr>
        <p:spPr>
          <a:xfrm>
            <a:off x="461817" y="1806963"/>
            <a:ext cx="8229746"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4" name="Picture 13"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3876" y="5960473"/>
            <a:ext cx="1297687" cy="622890"/>
          </a:xfrm>
          <a:prstGeom prst="rect">
            <a:avLst/>
          </a:prstGeom>
        </p:spPr>
      </p:pic>
    </p:spTree>
    <p:extLst>
      <p:ext uri="{BB962C8B-B14F-4D97-AF65-F5344CB8AC3E}">
        <p14:creationId xmlns:p14="http://schemas.microsoft.com/office/powerpoint/2010/main" val="328161883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Long Title (White)">
    <p:spTree>
      <p:nvGrpSpPr>
        <p:cNvPr id="1" name=""/>
        <p:cNvGrpSpPr/>
        <p:nvPr/>
      </p:nvGrpSpPr>
      <p:grpSpPr>
        <a:xfrm>
          <a:off x="0" y="0"/>
          <a:ext cx="0" cy="0"/>
          <a:chOff x="0" y="0"/>
          <a:chExt cx="0" cy="0"/>
        </a:xfrm>
      </p:grpSpPr>
      <p:sp>
        <p:nvSpPr>
          <p:cNvPr id="10" name="Rectangle 9"/>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3" name="Rectangle 2"/>
          <p:cNvSpPr/>
          <p:nvPr userDrawn="1"/>
        </p:nvSpPr>
        <p:spPr>
          <a:xfrm>
            <a:off x="288636" y="254000"/>
            <a:ext cx="8547353"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11"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1"/>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2"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9" name="Straight Connector 8"/>
          <p:cNvCxnSpPr/>
          <p:nvPr userDrawn="1"/>
        </p:nvCxnSpPr>
        <p:spPr>
          <a:xfrm>
            <a:off x="461817" y="1806963"/>
            <a:ext cx="8229746"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4"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04001" y="6190781"/>
            <a:ext cx="2987040" cy="3925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p:cNvSpPr>
            <a:spLocks noGrp="1"/>
          </p:cNvSpPr>
          <p:nvPr>
            <p:ph type="body" sz="quarter" idx="13" hasCustomPrompt="1"/>
          </p:nvPr>
        </p:nvSpPr>
        <p:spPr>
          <a:xfrm>
            <a:off x="464262" y="3386761"/>
            <a:ext cx="8227301" cy="304178"/>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36159719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Long Title (White; no box)">
    <p:spTree>
      <p:nvGrpSpPr>
        <p:cNvPr id="1" name=""/>
        <p:cNvGrpSpPr/>
        <p:nvPr/>
      </p:nvGrpSpPr>
      <p:grpSpPr>
        <a:xfrm>
          <a:off x="0" y="0"/>
          <a:ext cx="0" cy="0"/>
          <a:chOff x="0" y="0"/>
          <a:chExt cx="0" cy="0"/>
        </a:xfrm>
      </p:grpSpPr>
      <p:sp>
        <p:nvSpPr>
          <p:cNvPr id="8" name="Rectangle 7"/>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9" name="Text Placeholder 2"/>
          <p:cNvSpPr>
            <a:spLocks noGrp="1"/>
          </p:cNvSpPr>
          <p:nvPr>
            <p:ph type="body" sz="quarter" idx="10" hasCustomPrompt="1"/>
          </p:nvPr>
        </p:nvSpPr>
        <p:spPr>
          <a:xfrm>
            <a:off x="451920"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0" name="Text Placeholder 2"/>
          <p:cNvSpPr>
            <a:spLocks noGrp="1"/>
          </p:cNvSpPr>
          <p:nvPr>
            <p:ph type="body" sz="quarter" idx="12" hasCustomPrompt="1"/>
          </p:nvPr>
        </p:nvSpPr>
        <p:spPr>
          <a:xfrm>
            <a:off x="451920"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7" name="Straight Connector 6"/>
          <p:cNvCxnSpPr/>
          <p:nvPr userDrawn="1"/>
        </p:nvCxnSpPr>
        <p:spPr>
          <a:xfrm>
            <a:off x="451920"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04001" y="6190781"/>
            <a:ext cx="2987040" cy="3925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a:spLocks noGrp="1"/>
          </p:cNvSpPr>
          <p:nvPr>
            <p:ph type="body" sz="quarter" idx="13" hasCustomPrompt="1"/>
          </p:nvPr>
        </p:nvSpPr>
        <p:spPr>
          <a:xfrm>
            <a:off x="451920" y="3386761"/>
            <a:ext cx="8227301" cy="304178"/>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2577329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chemeClr val="accent6"/>
                </a:solidFill>
                <a:latin typeface="Arial" panose="020B0604020202020204" pitchFamily="34" charset="0"/>
                <a:cs typeface="Arial" panose="020B0604020202020204" pitchFamily="34" charset="0"/>
              </a:defRPr>
            </a:lvl1pPr>
          </a:lstStyle>
          <a:p>
            <a:r>
              <a:rPr lang="en-US" dirty="0" smtClean="0"/>
              <a:t>Include This Roadmap Layout or the Agenda Layout</a:t>
            </a:r>
            <a:endParaRPr lang="en-US" dirty="0"/>
          </a:p>
        </p:txBody>
      </p:sp>
      <p:sp>
        <p:nvSpPr>
          <p:cNvPr id="7" name="Text Placeholder 6"/>
          <p:cNvSpPr>
            <a:spLocks noGrp="1"/>
          </p:cNvSpPr>
          <p:nvPr>
            <p:ph type="body" sz="quarter" idx="19" hasCustomPrompt="1"/>
          </p:nvPr>
        </p:nvSpPr>
        <p:spPr>
          <a:xfrm>
            <a:off x="2564946"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4" name="Text Placeholder 6"/>
          <p:cNvSpPr>
            <a:spLocks noGrp="1"/>
          </p:cNvSpPr>
          <p:nvPr>
            <p:ph type="body" sz="quarter" idx="20" hasCustomPrompt="1"/>
          </p:nvPr>
        </p:nvSpPr>
        <p:spPr>
          <a:xfrm>
            <a:off x="4672691"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5" name="Text Placeholder 6"/>
          <p:cNvSpPr>
            <a:spLocks noGrp="1"/>
          </p:cNvSpPr>
          <p:nvPr>
            <p:ph type="body" sz="quarter" idx="21" hasCustomPrompt="1"/>
          </p:nvPr>
        </p:nvSpPr>
        <p:spPr>
          <a:xfrm>
            <a:off x="6780437"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6" name="Text Placeholder 6"/>
          <p:cNvSpPr>
            <a:spLocks noGrp="1"/>
          </p:cNvSpPr>
          <p:nvPr>
            <p:ph type="body" sz="quarter" idx="22" hasCustomPrompt="1"/>
          </p:nvPr>
        </p:nvSpPr>
        <p:spPr>
          <a:xfrm>
            <a:off x="461817" y="2466975"/>
            <a:ext cx="1904775" cy="1038225"/>
          </a:xfrm>
          <a:prstGeom prst="rect">
            <a:avLst/>
          </a:prstGeom>
          <a:solidFill>
            <a:schemeClr val="accent1"/>
          </a:solidFill>
          <a:ln>
            <a:solidFill>
              <a:schemeClr val="accent1"/>
            </a:solidFill>
          </a:ln>
        </p:spPr>
        <p:txBody>
          <a:bodyPr lIns="91440" tIns="91440" rIns="91440" bIns="91440" anchor="t" anchorCtr="0"/>
          <a:lstStyle>
            <a:lvl1pPr marL="0" indent="0" algn="l">
              <a:buNone/>
              <a:defRPr sz="1600" b="1">
                <a:solidFill>
                  <a:schemeClr val="bg1"/>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cxnSp>
        <p:nvCxnSpPr>
          <p:cNvPr id="13" name="Straight Connector 12"/>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8"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468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601663"/>
          </a:xfrm>
          <a:prstGeom prst="rect">
            <a:avLst/>
          </a:prstGeom>
        </p:spPr>
        <p:txBody>
          <a:bodyPr lIns="0" rIns="0" anchor="b" anchorCtr="0"/>
          <a:lstStyle>
            <a:lvl1pPr>
              <a:defRPr>
                <a:solidFill>
                  <a:srgbClr val="0A3F6B"/>
                </a:solidFill>
              </a:defRPr>
            </a:lvl1pPr>
          </a:lstStyle>
          <a:p>
            <a:r>
              <a:rPr lang="en-US" dirty="0" smtClean="0"/>
              <a:t>Agenda</a:t>
            </a:r>
            <a:endParaRPr lang="en-US" dirty="0"/>
          </a:p>
        </p:txBody>
      </p:sp>
      <p:sp>
        <p:nvSpPr>
          <p:cNvPr id="5" name="Content Placeholder 2"/>
          <p:cNvSpPr>
            <a:spLocks noGrp="1"/>
          </p:cNvSpPr>
          <p:nvPr>
            <p:ph idx="1" hasCustomPrompt="1"/>
          </p:nvPr>
        </p:nvSpPr>
        <p:spPr>
          <a:xfrm>
            <a:off x="461963" y="1355634"/>
            <a:ext cx="8229600" cy="4610202"/>
          </a:xfrm>
          <a:prstGeom prst="rect">
            <a:avLst/>
          </a:prstGeom>
        </p:spPr>
        <p:txBody>
          <a:bodyPr/>
          <a:lstStyle>
            <a:lvl1pPr marL="0" indent="0">
              <a:lnSpc>
                <a:spcPct val="110000"/>
              </a:lnSpc>
              <a:spcBef>
                <a:spcPts val="700"/>
              </a:spcBef>
              <a:buNone/>
              <a:defRPr>
                <a:latin typeface="Arial"/>
                <a:cs typeface="Arial"/>
              </a:defRPr>
            </a:lvl1pPr>
            <a:lvl2pPr marL="209550" indent="0">
              <a:lnSpc>
                <a:spcPct val="110000"/>
              </a:lnSpc>
              <a:spcBef>
                <a:spcPts val="700"/>
              </a:spcBef>
              <a:buNone/>
              <a:defRPr>
                <a:latin typeface="Arial"/>
                <a:cs typeface="Arial"/>
              </a:defRPr>
            </a:lvl2pPr>
            <a:lvl3pPr marL="400050" indent="0">
              <a:lnSpc>
                <a:spcPct val="110000"/>
              </a:lnSpc>
              <a:spcBef>
                <a:spcPts val="500"/>
              </a:spcBef>
              <a:buNone/>
              <a:defRPr sz="1600">
                <a:latin typeface="Arial"/>
                <a:cs typeface="Arial"/>
              </a:defRPr>
            </a:lvl3pPr>
            <a:lvl4pPr marL="595313" indent="0">
              <a:lnSpc>
                <a:spcPct val="110000"/>
              </a:lnSpc>
              <a:spcBef>
                <a:spcPts val="500"/>
              </a:spcBef>
              <a:buFont typeface="Lucida Grande"/>
              <a:buNone/>
              <a:defRPr sz="1400">
                <a:latin typeface="Arial"/>
                <a:cs typeface="Arial"/>
              </a:defRPr>
            </a:lvl4pPr>
            <a:lvl5pPr marL="790575" indent="0">
              <a:lnSpc>
                <a:spcPct val="110000"/>
              </a:lnSpc>
              <a:spcBef>
                <a:spcPts val="500"/>
              </a:spcBef>
              <a:buNone/>
              <a:defRPr sz="1400">
                <a:latin typeface="Arial"/>
                <a:cs typeface="Arial"/>
              </a:defRPr>
            </a:lvl5pPr>
          </a:lstStyle>
          <a:p>
            <a:pPr lvl="0"/>
            <a:r>
              <a:rPr lang="en-US" dirty="0" smtClean="0"/>
              <a:t>Click to enter text</a:t>
            </a:r>
          </a:p>
        </p:txBody>
      </p:sp>
      <p:sp>
        <p:nvSpPr>
          <p:cNvPr id="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87585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457200" y="1355634"/>
            <a:ext cx="822801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dirty="0" smtClean="0"/>
              <a:t>Click to enter text</a:t>
            </a:r>
          </a:p>
        </p:txBody>
      </p:sp>
      <p:sp>
        <p:nvSpPr>
          <p:cNvPr id="5"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7" name="Straight Connector 16"/>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8"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2178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Text_Sidebar">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9"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0" name="Rectangle 3"/>
          <p:cNvSpPr>
            <a:spLocks noGrp="1" noChangeArrowheads="1"/>
          </p:cNvSpPr>
          <p:nvPr>
            <p:ph idx="14" hasCustomPrompt="1"/>
          </p:nvPr>
        </p:nvSpPr>
        <p:spPr bwMode="auto">
          <a:xfrm>
            <a:off x="2727960" y="1355634"/>
            <a:ext cx="595725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vl2pPr marL="209550" indent="0">
              <a:buNone/>
              <a:defRPr/>
            </a:lvl2pPr>
            <a:lvl3pPr marL="400050" indent="0">
              <a:buNone/>
              <a:defRPr/>
            </a:lvl3pPr>
            <a:lvl4pPr marL="595313" indent="0">
              <a:buNone/>
              <a:defRPr/>
            </a:lvl4pPr>
            <a:lvl5pPr marL="790575" indent="0">
              <a:buNone/>
              <a:defRPr/>
            </a:lvl5pPr>
          </a:lstStyle>
          <a:p>
            <a:pPr lvl="0"/>
            <a:r>
              <a:rPr lang="en-US" dirty="0" smtClean="0"/>
              <a:t>Click to enter text</a:t>
            </a:r>
          </a:p>
        </p:txBody>
      </p:sp>
      <p:sp>
        <p:nvSpPr>
          <p:cNvPr id="11"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4"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627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5" name="Content Placeholder 2"/>
          <p:cNvSpPr>
            <a:spLocks noGrp="1"/>
          </p:cNvSpPr>
          <p:nvPr>
            <p:ph idx="1" hasCustomPrompt="1"/>
          </p:nvPr>
        </p:nvSpPr>
        <p:spPr>
          <a:xfrm>
            <a:off x="457200" y="1355634"/>
            <a:ext cx="8217654" cy="4876799"/>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769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Bullet_Sidebar">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735581" y="1339185"/>
            <a:ext cx="5955982" cy="4610201"/>
          </a:xfrm>
          <a:prstGeom prst="rect">
            <a:avLst/>
          </a:prstGeom>
        </p:spPr>
        <p:txBody>
          <a:bodyPr/>
          <a:lstStyle>
            <a:lvl1pPr marL="207963" marR="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lang="en-US" sz="2000" dirty="0" smtClean="0">
                <a:solidFill>
                  <a:schemeClr val="tx1"/>
                </a:solidFill>
                <a:latin typeface="Arial"/>
                <a:ea typeface="+mn-ea"/>
                <a:cs typeface="Arial"/>
              </a:defRPr>
            </a:lvl1pPr>
            <a:lvl2pPr marL="398463" marR="0"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latin typeface="Arial"/>
                <a:cs typeface="Arial"/>
              </a:defRPr>
            </a:lvl2pPr>
            <a:lvl3pPr marL="593725" marR="0"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sz="1600">
                <a:latin typeface="Arial"/>
                <a:cs typeface="Arial"/>
              </a:defRPr>
            </a:lvl3pPr>
            <a:lvl4pPr marL="788988" marR="0"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sz="1400">
                <a:latin typeface="Arial"/>
                <a:cs typeface="Arial"/>
              </a:defRPr>
            </a:lvl4pPr>
            <a:lvl5pPr marL="985838" marR="0"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sz="1400">
                <a:latin typeface="Arial"/>
                <a:cs typeface="Arial"/>
              </a:defRPr>
            </a:lvl5pPr>
          </a:lstStyle>
          <a:p>
            <a:pPr marL="207963" marR="0" lvl="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Click to enter text</a:t>
            </a:r>
          </a:p>
          <a:p>
            <a:pPr marL="398463" marR="0" lvl="1"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Second level</a:t>
            </a:r>
          </a:p>
          <a:p>
            <a:pPr marL="593725" marR="0" lvl="2"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rPr>
              <a:t>Third level</a:t>
            </a:r>
          </a:p>
          <a:p>
            <a:pPr marL="788988" marR="0" lvl="3"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Fourth level</a:t>
            </a:r>
          </a:p>
          <a:p>
            <a:pPr marL="985838" marR="0" lvl="4"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Fifth level</a:t>
            </a:r>
            <a:endParaRPr kumimoji="0" lang="en-GB" sz="1400" b="0" i="0" u="none" strike="noStrike" kern="0" cap="none" spc="0" normalizeH="0" baseline="0" noProof="0" dirty="0">
              <a:ln>
                <a:noFill/>
              </a:ln>
              <a:solidFill>
                <a:srgbClr val="000000"/>
              </a:solidFill>
              <a:effectLst/>
              <a:uLnTx/>
              <a:uFillTx/>
              <a:latin typeface="Arial"/>
              <a:cs typeface="Arial"/>
            </a:endParaRPr>
          </a:p>
        </p:txBody>
      </p:sp>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0"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1" name="Straight Connector 10"/>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6159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Bullet w/ Intro Text ">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2138765"/>
            <a:ext cx="8217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457200" y="1338936"/>
            <a:ext cx="8206431" cy="7200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6324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Bullet w/ Intro Text_Sidebar">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2743200" y="2138765"/>
            <a:ext cx="5931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2740078" y="1371600"/>
            <a:ext cx="5923553" cy="687335"/>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1" name="Text Placeholder 2"/>
          <p:cNvSpPr>
            <a:spLocks noGrp="1"/>
          </p:cNvSpPr>
          <p:nvPr>
            <p:ph type="body" idx="14"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8"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4"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760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Long Title (White; no box)">
    <p:spTree>
      <p:nvGrpSpPr>
        <p:cNvPr id="1" name=""/>
        <p:cNvGrpSpPr/>
        <p:nvPr/>
      </p:nvGrpSpPr>
      <p:grpSpPr>
        <a:xfrm>
          <a:off x="0" y="0"/>
          <a:ext cx="0" cy="0"/>
          <a:chOff x="0" y="0"/>
          <a:chExt cx="0" cy="0"/>
        </a:xfrm>
      </p:grpSpPr>
      <p:sp>
        <p:nvSpPr>
          <p:cNvPr id="8" name="Rectangle 7"/>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 Placeholder 2"/>
          <p:cNvSpPr>
            <a:spLocks noGrp="1"/>
          </p:cNvSpPr>
          <p:nvPr>
            <p:ph type="body" sz="quarter" idx="13" hasCustomPrompt="1"/>
          </p:nvPr>
        </p:nvSpPr>
        <p:spPr>
          <a:xfrm>
            <a:off x="451920" y="3386761"/>
            <a:ext cx="8227301" cy="25559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
        <p:nvSpPr>
          <p:cNvPr id="9" name="Text Placeholder 2"/>
          <p:cNvSpPr>
            <a:spLocks noGrp="1"/>
          </p:cNvSpPr>
          <p:nvPr>
            <p:ph type="body" sz="quarter" idx="10" hasCustomPrompt="1"/>
          </p:nvPr>
        </p:nvSpPr>
        <p:spPr>
          <a:xfrm>
            <a:off x="451920"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0" name="Text Placeholder 2"/>
          <p:cNvSpPr>
            <a:spLocks noGrp="1"/>
          </p:cNvSpPr>
          <p:nvPr>
            <p:ph type="body" sz="quarter" idx="12" hasCustomPrompt="1"/>
          </p:nvPr>
        </p:nvSpPr>
        <p:spPr>
          <a:xfrm>
            <a:off x="451920"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a:t>
            </a:r>
            <a:endParaRPr lang="en-US" dirty="0"/>
          </a:p>
        </p:txBody>
      </p:sp>
      <p:cxnSp>
        <p:nvCxnSpPr>
          <p:cNvPr id="7" name="Straight Connector 6"/>
          <p:cNvCxnSpPr/>
          <p:nvPr userDrawn="1"/>
        </p:nvCxnSpPr>
        <p:spPr>
          <a:xfrm>
            <a:off x="451920"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3876" y="5960473"/>
            <a:ext cx="1297687" cy="622890"/>
          </a:xfrm>
          <a:prstGeom prst="rect">
            <a:avLst/>
          </a:prstGeom>
        </p:spPr>
      </p:pic>
    </p:spTree>
    <p:extLst>
      <p:ext uri="{BB962C8B-B14F-4D97-AF65-F5344CB8AC3E}">
        <p14:creationId xmlns:p14="http://schemas.microsoft.com/office/powerpoint/2010/main" val="17067344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
    <p:spTree>
      <p:nvGrpSpPr>
        <p:cNvPr id="1" name=""/>
        <p:cNvGrpSpPr/>
        <p:nvPr/>
      </p:nvGrpSpPr>
      <p:grpSpPr>
        <a:xfrm>
          <a:off x="0" y="0"/>
          <a:ext cx="0" cy="0"/>
          <a:chOff x="0" y="0"/>
          <a:chExt cx="0" cy="0"/>
        </a:xfrm>
      </p:grpSpPr>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11" name="Content Placeholder 2"/>
          <p:cNvSpPr>
            <a:spLocks noGrp="1"/>
          </p:cNvSpPr>
          <p:nvPr>
            <p:ph idx="14" hasCustomPrompt="1"/>
          </p:nvPr>
        </p:nvSpPr>
        <p:spPr>
          <a:xfrm>
            <a:off x="461964"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5" hasCustomPrompt="1"/>
          </p:nvPr>
        </p:nvSpPr>
        <p:spPr>
          <a:xfrm>
            <a:off x="4811396"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760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137261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137160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3"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4" name="Straight Connector 13"/>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6"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6987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Column w/ Int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1962" y="1355634"/>
            <a:ext cx="3875919" cy="58880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4" name="Content Placeholder 3"/>
          <p:cNvSpPr>
            <a:spLocks noGrp="1"/>
          </p:cNvSpPr>
          <p:nvPr>
            <p:ph sz="half" idx="2" hasCustomPrompt="1"/>
          </p:nvPr>
        </p:nvSpPr>
        <p:spPr>
          <a:xfrm>
            <a:off x="461963" y="2092271"/>
            <a:ext cx="3875919" cy="3857116"/>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04573" y="1355634"/>
            <a:ext cx="3879370" cy="585216"/>
          </a:xfrm>
          <a:prstGeom prst="rect">
            <a:avLst/>
          </a:prstGeom>
        </p:spPr>
        <p:txBody>
          <a:bodyPr anchor="t" anchorCtr="0"/>
          <a:lstStyle>
            <a:lvl1pPr marL="0" indent="0">
              <a:buNone/>
              <a:defRPr sz="2000" b="1" cap="none"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base" latinLnBrk="0" hangingPunct="1">
              <a:lnSpc>
                <a:spcPct val="110000"/>
              </a:lnSpc>
              <a:spcBef>
                <a:spcPts val="700"/>
              </a:spcBef>
              <a:spcAft>
                <a:spcPct val="0"/>
              </a:spcAft>
              <a:buClr>
                <a:schemeClr val="bg2"/>
              </a:buClr>
              <a:buSzTx/>
              <a:buFontTx/>
              <a:buNone/>
              <a:tabLst/>
              <a:defRPr/>
            </a:pPr>
            <a:r>
              <a:rPr lang="en-US" dirty="0" smtClean="0"/>
              <a:t>Click to enter text</a:t>
            </a:r>
          </a:p>
        </p:txBody>
      </p:sp>
      <p:sp>
        <p:nvSpPr>
          <p:cNvPr id="6" name="Content Placeholder 5"/>
          <p:cNvSpPr>
            <a:spLocks noGrp="1"/>
          </p:cNvSpPr>
          <p:nvPr>
            <p:ph sz="quarter" idx="4" hasCustomPrompt="1"/>
          </p:nvPr>
        </p:nvSpPr>
        <p:spPr>
          <a:xfrm>
            <a:off x="4804573" y="2076772"/>
            <a:ext cx="3879370" cy="3872184"/>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0" name="Straight Connector 9"/>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44588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Column w/ Intro Text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250799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250698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3" name="Text Placeholder 2"/>
          <p:cNvSpPr>
            <a:spLocks noGrp="1"/>
          </p:cNvSpPr>
          <p:nvPr>
            <p:ph type="body" idx="1" hasCustomPrompt="1"/>
          </p:nvPr>
        </p:nvSpPr>
        <p:spPr>
          <a:xfrm>
            <a:off x="2732723"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4" name="Text Placeholder 2"/>
          <p:cNvSpPr>
            <a:spLocks noGrp="1"/>
          </p:cNvSpPr>
          <p:nvPr>
            <p:ph type="body" idx="17" hasCustomPrompt="1"/>
          </p:nvPr>
        </p:nvSpPr>
        <p:spPr>
          <a:xfrm>
            <a:off x="5926772"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5"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8" name="Straight Connector 1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2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6068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Gold">
    <p:bg>
      <p:bgPr>
        <a:solidFill>
          <a:schemeClr val="accent2"/>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8"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0044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3"/>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0"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8297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Mint">
    <p:bg>
      <p:bgPr>
        <a:solidFill>
          <a:schemeClr val="accent4"/>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7931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6" name="Straight Connector 5"/>
          <p:cNvCxnSpPr/>
          <p:nvPr userDrawn="1"/>
        </p:nvCxnSpPr>
        <p:spPr>
          <a:xfrm>
            <a:off x="461817" y="1806963"/>
            <a:ext cx="324267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83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461963" y="3868067"/>
            <a:ext cx="4119563"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dirty="0" smtClean="0"/>
              <a:t>Click to add quote</a:t>
            </a:r>
          </a:p>
        </p:txBody>
      </p:sp>
      <p:sp>
        <p:nvSpPr>
          <p:cNvPr id="5"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8" name="Straight Connector 7"/>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9860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temized Divider White">
    <p:spTree>
      <p:nvGrpSpPr>
        <p:cNvPr id="1" name=""/>
        <p:cNvGrpSpPr/>
        <p:nvPr/>
      </p:nvGrpSpPr>
      <p:grpSpPr>
        <a:xfrm>
          <a:off x="0" y="0"/>
          <a:ext cx="0" cy="0"/>
          <a:chOff x="0" y="0"/>
          <a:chExt cx="0" cy="0"/>
        </a:xfrm>
      </p:grpSpPr>
      <p:sp>
        <p:nvSpPr>
          <p:cNvPr id="6" name="Rectangle 3"/>
          <p:cNvSpPr>
            <a:spLocks noGrp="1" noChangeArrowheads="1"/>
          </p:cNvSpPr>
          <p:nvPr>
            <p:ph type="subTitle" idx="1" hasCustomPrompt="1"/>
          </p:nvPr>
        </p:nvSpPr>
        <p:spPr>
          <a:xfrm>
            <a:off x="454706" y="2329543"/>
            <a:ext cx="8178754" cy="3377838"/>
          </a:xfrm>
          <a:prstGeom prst="rect">
            <a:avLst/>
          </a:prstGeom>
        </p:spPr>
        <p:txBody>
          <a:bodyPr/>
          <a:lstStyle>
            <a:lvl1pPr marL="171450" indent="-171450" algn="l" rtl="0" fontAlgn="base">
              <a:lnSpc>
                <a:spcPct val="133000"/>
              </a:lnSpc>
              <a:spcBef>
                <a:spcPct val="21000"/>
              </a:spcBef>
              <a:spcAft>
                <a:spcPct val="0"/>
              </a:spcAft>
              <a:buClr>
                <a:srgbClr val="4D4F53"/>
              </a:buClr>
              <a:buFont typeface="Wingdings" charset="2"/>
              <a:buChar char="§"/>
              <a:defRPr lang="en-GB" sz="1800" dirty="0">
                <a:solidFill>
                  <a:schemeClr val="tx1"/>
                </a:solidFill>
                <a:latin typeface="Arial"/>
                <a:ea typeface="+mn-ea"/>
                <a:cs typeface="Arial"/>
              </a:defRPr>
            </a:lvl1pPr>
          </a:lstStyle>
          <a:p>
            <a:r>
              <a:rPr lang="en-GB" dirty="0"/>
              <a:t>Click to</a:t>
            </a:r>
            <a:r>
              <a:rPr lang="en-GB" dirty="0" smtClean="0"/>
              <a:t> enter itemized divider text</a:t>
            </a:r>
            <a:endParaRPr lang="en-GB" dirty="0"/>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cxnSp>
        <p:nvCxnSpPr>
          <p:cNvPr id="5" name="Straight Connector 4"/>
          <p:cNvCxnSpPr/>
          <p:nvPr userDrawn="1"/>
        </p:nvCxnSpPr>
        <p:spPr>
          <a:xfrm>
            <a:off x="461817" y="1806963"/>
            <a:ext cx="324267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7"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12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chemeClr val="accent6"/>
                </a:solidFill>
                <a:latin typeface="Arial" panose="020B0604020202020204" pitchFamily="34" charset="0"/>
                <a:cs typeface="Arial" panose="020B0604020202020204" pitchFamily="34" charset="0"/>
              </a:defRPr>
            </a:lvl1pPr>
          </a:lstStyle>
          <a:p>
            <a:r>
              <a:rPr lang="en-US" dirty="0" smtClean="0"/>
              <a:t>Include This Roadmap Layout or the Agenda Layout</a:t>
            </a:r>
            <a:endParaRPr lang="en-US" dirty="0"/>
          </a:p>
        </p:txBody>
      </p:sp>
      <p:sp>
        <p:nvSpPr>
          <p:cNvPr id="7" name="Text Placeholder 6"/>
          <p:cNvSpPr>
            <a:spLocks noGrp="1"/>
          </p:cNvSpPr>
          <p:nvPr>
            <p:ph type="body" sz="quarter" idx="19" hasCustomPrompt="1"/>
          </p:nvPr>
        </p:nvSpPr>
        <p:spPr>
          <a:xfrm>
            <a:off x="2564946"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4" name="Text Placeholder 6"/>
          <p:cNvSpPr>
            <a:spLocks noGrp="1"/>
          </p:cNvSpPr>
          <p:nvPr>
            <p:ph type="body" sz="quarter" idx="20" hasCustomPrompt="1"/>
          </p:nvPr>
        </p:nvSpPr>
        <p:spPr>
          <a:xfrm>
            <a:off x="4672691"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5" name="Text Placeholder 6"/>
          <p:cNvSpPr>
            <a:spLocks noGrp="1"/>
          </p:cNvSpPr>
          <p:nvPr>
            <p:ph type="body" sz="quarter" idx="21" hasCustomPrompt="1"/>
          </p:nvPr>
        </p:nvSpPr>
        <p:spPr>
          <a:xfrm>
            <a:off x="6780437"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6" name="Text Placeholder 6"/>
          <p:cNvSpPr>
            <a:spLocks noGrp="1"/>
          </p:cNvSpPr>
          <p:nvPr>
            <p:ph type="body" sz="quarter" idx="22" hasCustomPrompt="1"/>
          </p:nvPr>
        </p:nvSpPr>
        <p:spPr>
          <a:xfrm>
            <a:off x="461817" y="2466975"/>
            <a:ext cx="1904775" cy="1038225"/>
          </a:xfrm>
          <a:prstGeom prst="rect">
            <a:avLst/>
          </a:prstGeom>
          <a:solidFill>
            <a:schemeClr val="accent1"/>
          </a:solidFill>
          <a:ln>
            <a:solidFill>
              <a:schemeClr val="accent1"/>
            </a:solidFill>
          </a:ln>
        </p:spPr>
        <p:txBody>
          <a:bodyPr lIns="91440" tIns="91440" rIns="91440" bIns="91440" anchor="t" anchorCtr="0"/>
          <a:lstStyle>
            <a:lvl1pPr marL="0" indent="0" algn="l">
              <a:buNone/>
              <a:defRPr sz="1600" b="1">
                <a:solidFill>
                  <a:schemeClr val="bg1"/>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cxnSp>
        <p:nvCxnSpPr>
          <p:cNvPr id="13" name="Straight Connector 12"/>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pic>
        <p:nvPicPr>
          <p:cNvPr id="18" name="Picture 17"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spTree>
    <p:extLst>
      <p:ext uri="{BB962C8B-B14F-4D97-AF65-F5344CB8AC3E}">
        <p14:creationId xmlns:p14="http://schemas.microsoft.com/office/powerpoint/2010/main" val="3127497557"/>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Page (color)">
    <p:bg>
      <p:bgPr>
        <a:solidFill>
          <a:schemeClr val="accent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Name</a:t>
            </a:r>
          </a:p>
        </p:txBody>
      </p:sp>
      <p:sp>
        <p:nvSpPr>
          <p:cNvPr id="19"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Title, CEB</a:t>
            </a:r>
          </a:p>
        </p:txBody>
      </p:sp>
      <p:sp>
        <p:nvSpPr>
          <p:cNvPr id="20"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Phone</a:t>
            </a:r>
          </a:p>
          <a:p>
            <a:pPr lvl="0"/>
            <a:endParaRPr lang="en-US" dirty="0" smtClean="0"/>
          </a:p>
        </p:txBody>
      </p:sp>
      <p:sp>
        <p:nvSpPr>
          <p:cNvPr id="21"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smtClean="0"/>
              <a:t>E-Mail Address</a:t>
            </a:r>
          </a:p>
        </p:txBody>
      </p:sp>
      <p:sp>
        <p:nvSpPr>
          <p:cNvPr id="2" name="TextBox 1"/>
          <p:cNvSpPr txBox="1"/>
          <p:nvPr userDrawn="1"/>
        </p:nvSpPr>
        <p:spPr>
          <a:xfrm>
            <a:off x="461963" y="1144362"/>
            <a:ext cx="2576286" cy="523220"/>
          </a:xfrm>
          <a:prstGeom prst="rect">
            <a:avLst/>
          </a:prstGeom>
          <a:noFill/>
        </p:spPr>
        <p:txBody>
          <a:bodyPr wrap="square" lIns="0" rtlCol="0">
            <a:spAutoFit/>
          </a:bodyPr>
          <a:lstStyle/>
          <a:p>
            <a:pPr algn="l" defTabSz="457200" fontAlgn="auto">
              <a:spcBef>
                <a:spcPct val="20000"/>
              </a:spcBef>
              <a:spcAft>
                <a:spcPts val="0"/>
              </a:spcAft>
              <a:defRPr/>
            </a:pPr>
            <a:r>
              <a:rPr lang="en-US" sz="2800" b="1" dirty="0" smtClean="0">
                <a:solidFill>
                  <a:srgbClr val="FFFFFF"/>
                </a:solidFill>
                <a:latin typeface="Arial"/>
                <a:cs typeface="Arial" panose="020B0604020202020204" pitchFamily="34" charset="0"/>
              </a:rPr>
              <a:t>Thank You</a:t>
            </a:r>
          </a:p>
        </p:txBody>
      </p:sp>
      <p:cxnSp>
        <p:nvCxnSpPr>
          <p:cNvPr id="12" name="Straight Connector 11"/>
          <p:cNvCxnSpPr/>
          <p:nvPr userDrawn="1"/>
        </p:nvCxnSpPr>
        <p:spPr>
          <a:xfrm>
            <a:off x="461817" y="1806963"/>
            <a:ext cx="1795154"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0"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0755"/>
            <a:ext cx="2133600" cy="2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899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Page (White)">
    <p:spTree>
      <p:nvGrpSpPr>
        <p:cNvPr id="1" name=""/>
        <p:cNvGrpSpPr/>
        <p:nvPr/>
      </p:nvGrpSpPr>
      <p:grpSpPr>
        <a:xfrm>
          <a:off x="0" y="0"/>
          <a:ext cx="0" cy="0"/>
          <a:chOff x="0" y="0"/>
          <a:chExt cx="0" cy="0"/>
        </a:xfrm>
      </p:grpSpPr>
      <p:sp>
        <p:nvSpPr>
          <p:cNvPr id="9" name="Text Placeholder 15"/>
          <p:cNvSpPr>
            <a:spLocks noGrp="1"/>
          </p:cNvSpPr>
          <p:nvPr>
            <p:ph type="body" sz="quarter" idx="11" hasCustomPrompt="1"/>
          </p:nvPr>
        </p:nvSpPr>
        <p:spPr>
          <a:xfrm>
            <a:off x="461963" y="2727063"/>
            <a:ext cx="5913720" cy="34483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Name</a:t>
            </a:r>
          </a:p>
        </p:txBody>
      </p:sp>
      <p:sp>
        <p:nvSpPr>
          <p:cNvPr id="12" name="Text Placeholder 15"/>
          <p:cNvSpPr>
            <a:spLocks noGrp="1"/>
          </p:cNvSpPr>
          <p:nvPr>
            <p:ph type="body" sz="quarter" idx="12" hasCustomPrompt="1"/>
          </p:nvPr>
        </p:nvSpPr>
        <p:spPr>
          <a:xfrm>
            <a:off x="461963" y="3054162"/>
            <a:ext cx="5913720" cy="32511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Title, CEB</a:t>
            </a:r>
          </a:p>
        </p:txBody>
      </p:sp>
      <p:sp>
        <p:nvSpPr>
          <p:cNvPr id="13" name="Text Placeholder 15"/>
          <p:cNvSpPr>
            <a:spLocks noGrp="1"/>
          </p:cNvSpPr>
          <p:nvPr>
            <p:ph type="body" sz="quarter" idx="13" hasCustomPrompt="1"/>
          </p:nvPr>
        </p:nvSpPr>
        <p:spPr>
          <a:xfrm>
            <a:off x="461963" y="3363333"/>
            <a:ext cx="5913720" cy="371131"/>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Phone</a:t>
            </a:r>
          </a:p>
          <a:p>
            <a:pPr lvl="0"/>
            <a:endParaRPr lang="en-US" dirty="0" smtClean="0"/>
          </a:p>
        </p:txBody>
      </p:sp>
      <p:sp>
        <p:nvSpPr>
          <p:cNvPr id="14" name="Text Placeholder 15"/>
          <p:cNvSpPr>
            <a:spLocks noGrp="1"/>
          </p:cNvSpPr>
          <p:nvPr>
            <p:ph type="body" sz="quarter" idx="14" hasCustomPrompt="1"/>
          </p:nvPr>
        </p:nvSpPr>
        <p:spPr>
          <a:xfrm>
            <a:off x="461963" y="3693419"/>
            <a:ext cx="5913720" cy="614376"/>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dirty="0" smtClean="0"/>
              <a:t>E-Mail Address</a:t>
            </a:r>
          </a:p>
        </p:txBody>
      </p:sp>
      <p:sp>
        <p:nvSpPr>
          <p:cNvPr id="15" name="TextBox 14"/>
          <p:cNvSpPr txBox="1"/>
          <p:nvPr userDrawn="1"/>
        </p:nvSpPr>
        <p:spPr>
          <a:xfrm>
            <a:off x="461963" y="1144362"/>
            <a:ext cx="2576286" cy="523220"/>
          </a:xfrm>
          <a:prstGeom prst="rect">
            <a:avLst/>
          </a:prstGeom>
          <a:noFill/>
        </p:spPr>
        <p:txBody>
          <a:bodyPr wrap="square" lIns="0" rtlCol="0">
            <a:spAutoFit/>
          </a:bodyPr>
          <a:lstStyle/>
          <a:p>
            <a:pPr algn="l" defTabSz="457200" fontAlgn="auto">
              <a:spcBef>
                <a:spcPct val="20000"/>
              </a:spcBef>
              <a:spcAft>
                <a:spcPts val="0"/>
              </a:spcAft>
              <a:defRPr/>
            </a:pPr>
            <a:r>
              <a:rPr lang="en-US" sz="2800" b="1" dirty="0" smtClean="0">
                <a:solidFill>
                  <a:srgbClr val="0A3F6B"/>
                </a:solidFill>
                <a:latin typeface="Arial"/>
                <a:cs typeface="Arial" panose="020B0604020202020204" pitchFamily="34" charset="0"/>
              </a:rPr>
              <a:t>Thank You</a:t>
            </a:r>
          </a:p>
        </p:txBody>
      </p:sp>
      <p:cxnSp>
        <p:nvCxnSpPr>
          <p:cNvPr id="17" name="Straight Connector 16"/>
          <p:cNvCxnSpPr/>
          <p:nvPr userDrawn="1"/>
        </p:nvCxnSpPr>
        <p:spPr>
          <a:xfrm>
            <a:off x="461817" y="1806963"/>
            <a:ext cx="1795154"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1501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Brand_Cover Short Title (Full Color)">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3697289" y="4764919"/>
            <a:ext cx="5446712" cy="2093081"/>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5" name="Rectangle 4"/>
          <p:cNvSpPr/>
          <p:nvPr userDrawn="1"/>
        </p:nvSpPr>
        <p:spPr>
          <a:xfrm>
            <a:off x="288636" y="254000"/>
            <a:ext cx="3544455"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3" name="Text Placeholder 2"/>
          <p:cNvSpPr>
            <a:spLocks noGrp="1"/>
          </p:cNvSpPr>
          <p:nvPr>
            <p:ph type="body" sz="quarter" idx="10" hasCustomPrompt="1"/>
          </p:nvPr>
        </p:nvSpPr>
        <p:spPr>
          <a:xfrm>
            <a:off x="461817"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rgbClr val="0A3F6B"/>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817" y="1982341"/>
            <a:ext cx="3216563" cy="722249"/>
          </a:xfrm>
          <a:prstGeom prst="rect">
            <a:avLst/>
          </a:prstGeom>
        </p:spPr>
        <p:txBody>
          <a:bodyPr vert="horz" lIns="0" anchor="t"/>
          <a:lstStyle>
            <a:lvl1pPr marL="0" indent="0">
              <a:buFontTx/>
              <a:buNone/>
              <a:defRPr sz="1600" b="0"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8" name="Straight Connector 7"/>
          <p:cNvCxnSpPr/>
          <p:nvPr userDrawn="1"/>
        </p:nvCxnSpPr>
        <p:spPr>
          <a:xfrm>
            <a:off x="461817" y="1806963"/>
            <a:ext cx="3230952"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027"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173712"/>
            <a:ext cx="2987040" cy="40965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
        <p:nvSpPr>
          <p:cNvPr id="11" name="Text Placeholder 2"/>
          <p:cNvSpPr>
            <a:spLocks noGrp="1"/>
          </p:cNvSpPr>
          <p:nvPr>
            <p:ph type="body" sz="quarter" idx="13" hasCustomPrompt="1"/>
          </p:nvPr>
        </p:nvSpPr>
        <p:spPr>
          <a:xfrm>
            <a:off x="461817" y="3346291"/>
            <a:ext cx="3216563" cy="342019"/>
          </a:xfrm>
          <a:prstGeom prst="rect">
            <a:avLst/>
          </a:prstGeom>
        </p:spPr>
        <p:txBody>
          <a:bodyPr vert="horz" lIns="0" anchor="t"/>
          <a:lstStyle>
            <a:lvl1pPr marL="0" indent="0">
              <a:buFontTx/>
              <a:buNone/>
              <a:defRPr sz="1400" b="1"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193251746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Brand_Cover Short Title (White)">
    <p:spTree>
      <p:nvGrpSpPr>
        <p:cNvPr id="1" name=""/>
        <p:cNvGrpSpPr/>
        <p:nvPr/>
      </p:nvGrpSpPr>
      <p:grpSpPr>
        <a:xfrm>
          <a:off x="0" y="0"/>
          <a:ext cx="0" cy="0"/>
          <a:chOff x="0" y="0"/>
          <a:chExt cx="0" cy="0"/>
        </a:xfrm>
      </p:grpSpPr>
      <p:sp>
        <p:nvSpPr>
          <p:cNvPr id="12" name="Rectangle 11"/>
          <p:cNvSpPr/>
          <p:nvPr userDrawn="1"/>
        </p:nvSpPr>
        <p:spPr bwMode="auto">
          <a:xfrm>
            <a:off x="5001174" y="4573873"/>
            <a:ext cx="4142825" cy="2284127"/>
          </a:xfrm>
          <a:prstGeom prst="rect">
            <a:avLst/>
          </a:prstGeom>
          <a:solidFill>
            <a:schemeClr val="bg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5" name="Rectangle 4"/>
          <p:cNvSpPr/>
          <p:nvPr userDrawn="1"/>
        </p:nvSpPr>
        <p:spPr>
          <a:xfrm>
            <a:off x="288636" y="254000"/>
            <a:ext cx="3544455"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8"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9"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190781"/>
            <a:ext cx="2987040" cy="3925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461817" y="1799343"/>
            <a:ext cx="3230952"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
        <p:nvSpPr>
          <p:cNvPr id="14"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
        <p:nvSpPr>
          <p:cNvPr id="15" name="Text Placeholder 2"/>
          <p:cNvSpPr>
            <a:spLocks noGrp="1"/>
          </p:cNvSpPr>
          <p:nvPr>
            <p:ph type="body" sz="quarter" idx="13" hasCustomPrompt="1"/>
          </p:nvPr>
        </p:nvSpPr>
        <p:spPr>
          <a:xfrm>
            <a:off x="461963" y="3346291"/>
            <a:ext cx="3216563" cy="34201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36795592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Brand_Cover Short Title (White; No Box)">
    <p:spTree>
      <p:nvGrpSpPr>
        <p:cNvPr id="1" name=""/>
        <p:cNvGrpSpPr/>
        <p:nvPr/>
      </p:nvGrpSpPr>
      <p:grpSpPr>
        <a:xfrm>
          <a:off x="0" y="0"/>
          <a:ext cx="0" cy="0"/>
          <a:chOff x="0" y="0"/>
          <a:chExt cx="0" cy="0"/>
        </a:xfrm>
      </p:grpSpPr>
      <p:sp>
        <p:nvSpPr>
          <p:cNvPr id="11" name="Rectangle 10"/>
          <p:cNvSpPr/>
          <p:nvPr userDrawn="1"/>
        </p:nvSpPr>
        <p:spPr bwMode="auto">
          <a:xfrm>
            <a:off x="4843833" y="4641301"/>
            <a:ext cx="4300167" cy="2216699"/>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6" name="Text Placeholder 2"/>
          <p:cNvSpPr>
            <a:spLocks noGrp="1"/>
          </p:cNvSpPr>
          <p:nvPr>
            <p:ph type="body" sz="quarter" idx="10" hasCustomPrompt="1"/>
          </p:nvPr>
        </p:nvSpPr>
        <p:spPr>
          <a:xfrm>
            <a:off x="461963" y="373063"/>
            <a:ext cx="3216563"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smtClean="0"/>
              <a:t>Enter Title; Two Lines Only</a:t>
            </a:r>
          </a:p>
        </p:txBody>
      </p:sp>
      <p:sp>
        <p:nvSpPr>
          <p:cNvPr id="8" name="Text Placeholder 2"/>
          <p:cNvSpPr>
            <a:spLocks noGrp="1"/>
          </p:cNvSpPr>
          <p:nvPr>
            <p:ph type="body" sz="quarter" idx="12" hasCustomPrompt="1"/>
          </p:nvPr>
        </p:nvSpPr>
        <p:spPr>
          <a:xfrm>
            <a:off x="461963" y="1982341"/>
            <a:ext cx="3216563" cy="722249"/>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10" name="Straight Connector 9"/>
          <p:cNvCxnSpPr/>
          <p:nvPr userDrawn="1"/>
        </p:nvCxnSpPr>
        <p:spPr>
          <a:xfrm>
            <a:off x="461817" y="1806963"/>
            <a:ext cx="3230952"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190781"/>
            <a:ext cx="2987040" cy="39258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
        <p:nvSpPr>
          <p:cNvPr id="14" name="Text Placeholder 2"/>
          <p:cNvSpPr>
            <a:spLocks noGrp="1"/>
          </p:cNvSpPr>
          <p:nvPr>
            <p:ph type="body" sz="quarter" idx="13" hasCustomPrompt="1"/>
          </p:nvPr>
        </p:nvSpPr>
        <p:spPr>
          <a:xfrm>
            <a:off x="461817" y="3346291"/>
            <a:ext cx="3216563" cy="342019"/>
          </a:xfrm>
          <a:prstGeom prst="rect">
            <a:avLst/>
          </a:prstGeom>
        </p:spPr>
        <p:txBody>
          <a:bodyPr vert="horz" lIns="0" anchor="t"/>
          <a:lstStyle>
            <a:lvl1pPr marL="0" indent="0">
              <a:buFontTx/>
              <a:buNone/>
              <a:defRPr sz="1400" b="1"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327711109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Brand_Cover Long Title (Full Color)">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5214707" y="4899777"/>
            <a:ext cx="3618827" cy="1958224"/>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3" name="Rectangle 2"/>
          <p:cNvSpPr/>
          <p:nvPr userDrawn="1"/>
        </p:nvSpPr>
        <p:spPr>
          <a:xfrm>
            <a:off x="288636" y="254000"/>
            <a:ext cx="8547353"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10"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4"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11" name="Straight Connector 10"/>
          <p:cNvCxnSpPr/>
          <p:nvPr userDrawn="1"/>
        </p:nvCxnSpPr>
        <p:spPr>
          <a:xfrm>
            <a:off x="461817"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5" name="Picture 3" descr="\\prd-inf-cifs-2\CPS_To_US\India Owned Projects\Design Studio\14 3070 CEB143070PPT Corporate PPT Template New VID\Images\SHL_knockout.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173712"/>
            <a:ext cx="2987040" cy="409651"/>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
        <p:nvSpPr>
          <p:cNvPr id="16" name="Text Placeholder 2"/>
          <p:cNvSpPr>
            <a:spLocks noGrp="1"/>
          </p:cNvSpPr>
          <p:nvPr>
            <p:ph type="body" sz="quarter" idx="13" hasCustomPrompt="1"/>
          </p:nvPr>
        </p:nvSpPr>
        <p:spPr>
          <a:xfrm>
            <a:off x="464262" y="3386761"/>
            <a:ext cx="8227301" cy="304178"/>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16939761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Brand_Cover Long Title (White)">
    <p:spTree>
      <p:nvGrpSpPr>
        <p:cNvPr id="1" name=""/>
        <p:cNvGrpSpPr/>
        <p:nvPr/>
      </p:nvGrpSpPr>
      <p:grpSpPr>
        <a:xfrm>
          <a:off x="0" y="0"/>
          <a:ext cx="0" cy="0"/>
          <a:chOff x="0" y="0"/>
          <a:chExt cx="0" cy="0"/>
        </a:xfrm>
      </p:grpSpPr>
      <p:sp>
        <p:nvSpPr>
          <p:cNvPr id="10" name="Rectangle 9"/>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3" name="Rectangle 2"/>
          <p:cNvSpPr/>
          <p:nvPr userDrawn="1"/>
        </p:nvSpPr>
        <p:spPr>
          <a:xfrm>
            <a:off x="288636" y="254000"/>
            <a:ext cx="8547353"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dirty="0">
              <a:solidFill>
                <a:srgbClr val="FFFFFF"/>
              </a:solidFill>
            </a:endParaRPr>
          </a:p>
        </p:txBody>
      </p:sp>
      <p:sp>
        <p:nvSpPr>
          <p:cNvPr id="11" name="Text Placeholder 2"/>
          <p:cNvSpPr>
            <a:spLocks noGrp="1"/>
          </p:cNvSpPr>
          <p:nvPr>
            <p:ph type="body" sz="quarter" idx="10" hasCustomPrompt="1"/>
          </p:nvPr>
        </p:nvSpPr>
        <p:spPr>
          <a:xfrm>
            <a:off x="461962"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1"/>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2" name="Text Placeholder 2"/>
          <p:cNvSpPr>
            <a:spLocks noGrp="1"/>
          </p:cNvSpPr>
          <p:nvPr>
            <p:ph type="body" sz="quarter" idx="12" hasCustomPrompt="1"/>
          </p:nvPr>
        </p:nvSpPr>
        <p:spPr>
          <a:xfrm>
            <a:off x="461962" y="1970322"/>
            <a:ext cx="8229601" cy="744064"/>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9" name="Straight Connector 8"/>
          <p:cNvCxnSpPr/>
          <p:nvPr userDrawn="1"/>
        </p:nvCxnSpPr>
        <p:spPr>
          <a:xfrm>
            <a:off x="461817" y="1806963"/>
            <a:ext cx="8229746"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190781"/>
            <a:ext cx="2987040" cy="392582"/>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
        <p:nvSpPr>
          <p:cNvPr id="14" name="Text Placeholder 2"/>
          <p:cNvSpPr>
            <a:spLocks noGrp="1"/>
          </p:cNvSpPr>
          <p:nvPr>
            <p:ph type="body" sz="quarter" idx="13" hasCustomPrompt="1"/>
          </p:nvPr>
        </p:nvSpPr>
        <p:spPr>
          <a:xfrm>
            <a:off x="464262" y="3386761"/>
            <a:ext cx="8227301" cy="304178"/>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385046167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Brand_Cover Long Title (White; no box)">
    <p:spTree>
      <p:nvGrpSpPr>
        <p:cNvPr id="1" name=""/>
        <p:cNvGrpSpPr/>
        <p:nvPr/>
      </p:nvGrpSpPr>
      <p:grpSpPr>
        <a:xfrm>
          <a:off x="0" y="0"/>
          <a:ext cx="0" cy="0"/>
          <a:chOff x="0" y="0"/>
          <a:chExt cx="0" cy="0"/>
        </a:xfrm>
      </p:grpSpPr>
      <p:sp>
        <p:nvSpPr>
          <p:cNvPr id="8" name="Rectangle 7"/>
          <p:cNvSpPr/>
          <p:nvPr userDrawn="1"/>
        </p:nvSpPr>
        <p:spPr bwMode="auto">
          <a:xfrm>
            <a:off x="5473195" y="5686437"/>
            <a:ext cx="3360339"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latin typeface="Arial"/>
            </a:endParaRPr>
          </a:p>
        </p:txBody>
      </p:sp>
      <p:sp>
        <p:nvSpPr>
          <p:cNvPr id="9" name="Text Placeholder 2"/>
          <p:cNvSpPr>
            <a:spLocks noGrp="1"/>
          </p:cNvSpPr>
          <p:nvPr>
            <p:ph type="body" sz="quarter" idx="10" hasCustomPrompt="1"/>
          </p:nvPr>
        </p:nvSpPr>
        <p:spPr>
          <a:xfrm>
            <a:off x="451920" y="371474"/>
            <a:ext cx="82296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dirty="0" smtClean="0"/>
              <a:t>Use This Layout For Longer Titles; Limit Title to Two Lines</a:t>
            </a:r>
            <a:endParaRPr lang="en-US" dirty="0"/>
          </a:p>
        </p:txBody>
      </p:sp>
      <p:sp>
        <p:nvSpPr>
          <p:cNvPr id="10" name="Text Placeholder 2"/>
          <p:cNvSpPr>
            <a:spLocks noGrp="1"/>
          </p:cNvSpPr>
          <p:nvPr>
            <p:ph type="body" sz="quarter" idx="12" hasCustomPrompt="1"/>
          </p:nvPr>
        </p:nvSpPr>
        <p:spPr>
          <a:xfrm>
            <a:off x="451920" y="1970322"/>
            <a:ext cx="82296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Click to Enter Subtitle If Required</a:t>
            </a:r>
            <a:endParaRPr lang="en-US" dirty="0"/>
          </a:p>
        </p:txBody>
      </p:sp>
      <p:cxnSp>
        <p:nvCxnSpPr>
          <p:cNvPr id="7" name="Straight Connector 6"/>
          <p:cNvCxnSpPr/>
          <p:nvPr userDrawn="1"/>
        </p:nvCxnSpPr>
        <p:spPr>
          <a:xfrm>
            <a:off x="451920" y="1806963"/>
            <a:ext cx="822974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2"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190781"/>
            <a:ext cx="2987040" cy="392582"/>
          </a:xfrm>
          <a:prstGeom prst="rect">
            <a:avLst/>
          </a:prstGeom>
          <a:noFill/>
          <a:extLst>
            <a:ext uri="{909E8E84-426E-40DD-AFC4-6F175D3DCCD1}">
              <a14:hiddenFill xmlns:a14="http://schemas.microsoft.com/office/drawing/2010/main">
                <a:solidFill>
                  <a:srgbClr val="FFFFFF"/>
                </a:solidFill>
              </a14:hiddenFill>
            </a:ext>
          </a:extLst>
        </p:spPr>
      </p:pic>
      <p:sp>
        <p:nvSpPr>
          <p:cNvPr id="13" name="Picture Placeholder 5"/>
          <p:cNvSpPr>
            <a:spLocks noGrp="1"/>
          </p:cNvSpPr>
          <p:nvPr>
            <p:ph type="pic" sz="quarter" idx="17" hasCustomPrompt="1"/>
          </p:nvPr>
        </p:nvSpPr>
        <p:spPr>
          <a:xfrm>
            <a:off x="6833064" y="6161087"/>
            <a:ext cx="18288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
        <p:nvSpPr>
          <p:cNvPr id="11" name="Text Placeholder 2"/>
          <p:cNvSpPr>
            <a:spLocks noGrp="1"/>
          </p:cNvSpPr>
          <p:nvPr>
            <p:ph type="body" sz="quarter" idx="13" hasCustomPrompt="1"/>
          </p:nvPr>
        </p:nvSpPr>
        <p:spPr>
          <a:xfrm>
            <a:off x="464262" y="3386761"/>
            <a:ext cx="8227301" cy="304178"/>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dirty="0" smtClean="0"/>
              <a:t>Additional Detail</a:t>
            </a:r>
            <a:endParaRPr lang="en-US" dirty="0"/>
          </a:p>
        </p:txBody>
      </p:sp>
    </p:spTree>
    <p:extLst>
      <p:ext uri="{BB962C8B-B14F-4D97-AF65-F5344CB8AC3E}">
        <p14:creationId xmlns:p14="http://schemas.microsoft.com/office/powerpoint/2010/main" val="262231627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Brand_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chemeClr val="accent6"/>
                </a:solidFill>
                <a:latin typeface="Arial" panose="020B0604020202020204" pitchFamily="34" charset="0"/>
                <a:cs typeface="Arial" panose="020B0604020202020204" pitchFamily="34" charset="0"/>
              </a:defRPr>
            </a:lvl1pPr>
          </a:lstStyle>
          <a:p>
            <a:r>
              <a:rPr lang="en-US" dirty="0" smtClean="0"/>
              <a:t>Include This Roadmap Layout or the Agenda Layout</a:t>
            </a:r>
            <a:endParaRPr lang="en-US" dirty="0"/>
          </a:p>
        </p:txBody>
      </p:sp>
      <p:sp>
        <p:nvSpPr>
          <p:cNvPr id="7" name="Text Placeholder 6"/>
          <p:cNvSpPr>
            <a:spLocks noGrp="1"/>
          </p:cNvSpPr>
          <p:nvPr>
            <p:ph type="body" sz="quarter" idx="19" hasCustomPrompt="1"/>
          </p:nvPr>
        </p:nvSpPr>
        <p:spPr>
          <a:xfrm>
            <a:off x="2564946"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4" name="Text Placeholder 6"/>
          <p:cNvSpPr>
            <a:spLocks noGrp="1"/>
          </p:cNvSpPr>
          <p:nvPr>
            <p:ph type="body" sz="quarter" idx="20" hasCustomPrompt="1"/>
          </p:nvPr>
        </p:nvSpPr>
        <p:spPr>
          <a:xfrm>
            <a:off x="4672691"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5" name="Text Placeholder 6"/>
          <p:cNvSpPr>
            <a:spLocks noGrp="1"/>
          </p:cNvSpPr>
          <p:nvPr>
            <p:ph type="body" sz="quarter" idx="21" hasCustomPrompt="1"/>
          </p:nvPr>
        </p:nvSpPr>
        <p:spPr>
          <a:xfrm>
            <a:off x="6780437" y="2466975"/>
            <a:ext cx="1904775"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sp>
        <p:nvSpPr>
          <p:cNvPr id="16" name="Text Placeholder 6"/>
          <p:cNvSpPr>
            <a:spLocks noGrp="1"/>
          </p:cNvSpPr>
          <p:nvPr>
            <p:ph type="body" sz="quarter" idx="22" hasCustomPrompt="1"/>
          </p:nvPr>
        </p:nvSpPr>
        <p:spPr>
          <a:xfrm>
            <a:off x="461817" y="2466975"/>
            <a:ext cx="1904775" cy="1038225"/>
          </a:xfrm>
          <a:prstGeom prst="rect">
            <a:avLst/>
          </a:prstGeom>
          <a:solidFill>
            <a:schemeClr val="accent1"/>
          </a:solidFill>
          <a:ln>
            <a:solidFill>
              <a:schemeClr val="accent1"/>
            </a:solidFill>
          </a:ln>
        </p:spPr>
        <p:txBody>
          <a:bodyPr lIns="91440" tIns="91440" rIns="91440" bIns="91440" anchor="t" anchorCtr="0"/>
          <a:lstStyle>
            <a:lvl1pPr marL="0" indent="0" algn="l">
              <a:buNone/>
              <a:defRPr sz="1600" b="1">
                <a:solidFill>
                  <a:schemeClr val="bg1"/>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dirty="0" smtClean="0"/>
              <a:t>Text [Arial 16]</a:t>
            </a:r>
          </a:p>
        </p:txBody>
      </p:sp>
      <p:cxnSp>
        <p:nvCxnSpPr>
          <p:cNvPr id="13" name="Straight Connector 12"/>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8"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130817641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Brand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601663"/>
          </a:xfrm>
          <a:prstGeom prst="rect">
            <a:avLst/>
          </a:prstGeom>
        </p:spPr>
        <p:txBody>
          <a:bodyPr lIns="0" rIns="0" anchor="b" anchorCtr="0"/>
          <a:lstStyle>
            <a:lvl1pPr>
              <a:defRPr>
                <a:solidFill>
                  <a:srgbClr val="0A3F6B"/>
                </a:solidFill>
              </a:defRPr>
            </a:lvl1pPr>
          </a:lstStyle>
          <a:p>
            <a:r>
              <a:rPr lang="en-US" dirty="0" smtClean="0"/>
              <a:t>Agenda</a:t>
            </a:r>
            <a:endParaRPr lang="en-US" dirty="0"/>
          </a:p>
        </p:txBody>
      </p:sp>
      <p:sp>
        <p:nvSpPr>
          <p:cNvPr id="5" name="Content Placeholder 2"/>
          <p:cNvSpPr>
            <a:spLocks noGrp="1"/>
          </p:cNvSpPr>
          <p:nvPr>
            <p:ph idx="1" hasCustomPrompt="1"/>
          </p:nvPr>
        </p:nvSpPr>
        <p:spPr>
          <a:xfrm>
            <a:off x="461963" y="1355634"/>
            <a:ext cx="8229600" cy="4610202"/>
          </a:xfrm>
          <a:prstGeom prst="rect">
            <a:avLst/>
          </a:prstGeom>
        </p:spPr>
        <p:txBody>
          <a:bodyPr/>
          <a:lstStyle>
            <a:lvl1pPr marL="0" indent="0">
              <a:lnSpc>
                <a:spcPct val="110000"/>
              </a:lnSpc>
              <a:spcBef>
                <a:spcPts val="700"/>
              </a:spcBef>
              <a:buNone/>
              <a:defRPr>
                <a:latin typeface="Arial"/>
                <a:cs typeface="Arial"/>
              </a:defRPr>
            </a:lvl1pPr>
            <a:lvl2pPr marL="209550" indent="0">
              <a:lnSpc>
                <a:spcPct val="110000"/>
              </a:lnSpc>
              <a:spcBef>
                <a:spcPts val="700"/>
              </a:spcBef>
              <a:buNone/>
              <a:defRPr>
                <a:latin typeface="Arial"/>
                <a:cs typeface="Arial"/>
              </a:defRPr>
            </a:lvl2pPr>
            <a:lvl3pPr marL="400050" indent="0">
              <a:lnSpc>
                <a:spcPct val="110000"/>
              </a:lnSpc>
              <a:spcBef>
                <a:spcPts val="500"/>
              </a:spcBef>
              <a:buNone/>
              <a:defRPr sz="1600">
                <a:latin typeface="Arial"/>
                <a:cs typeface="Arial"/>
              </a:defRPr>
            </a:lvl3pPr>
            <a:lvl4pPr marL="595313" indent="0">
              <a:lnSpc>
                <a:spcPct val="110000"/>
              </a:lnSpc>
              <a:spcBef>
                <a:spcPts val="500"/>
              </a:spcBef>
              <a:buFont typeface="Lucida Grande"/>
              <a:buNone/>
              <a:defRPr sz="1400">
                <a:latin typeface="Arial"/>
                <a:cs typeface="Arial"/>
              </a:defRPr>
            </a:lvl4pPr>
            <a:lvl5pPr marL="790575" indent="0">
              <a:lnSpc>
                <a:spcPct val="110000"/>
              </a:lnSpc>
              <a:spcBef>
                <a:spcPts val="500"/>
              </a:spcBef>
              <a:buNone/>
              <a:defRPr sz="1400">
                <a:latin typeface="Arial"/>
                <a:cs typeface="Arial"/>
              </a:defRPr>
            </a:lvl5pPr>
          </a:lstStyle>
          <a:p>
            <a:pPr lvl="0"/>
            <a:r>
              <a:rPr lang="en-US" dirty="0" smtClean="0"/>
              <a:t>Click to enter text</a:t>
            </a:r>
          </a:p>
        </p:txBody>
      </p:sp>
      <p:sp>
        <p:nvSpPr>
          <p:cNvPr id="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37034926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49"/>
            <a:ext cx="8228012" cy="601663"/>
          </a:xfrm>
          <a:prstGeom prst="rect">
            <a:avLst/>
          </a:prstGeom>
        </p:spPr>
        <p:txBody>
          <a:bodyPr lIns="0" rIns="0" anchor="b" anchorCtr="0"/>
          <a:lstStyle>
            <a:lvl1pPr>
              <a:defRPr>
                <a:solidFill>
                  <a:srgbClr val="0A3F6B"/>
                </a:solidFill>
              </a:defRPr>
            </a:lvl1pPr>
          </a:lstStyle>
          <a:p>
            <a:r>
              <a:rPr lang="en-US" dirty="0" smtClean="0"/>
              <a:t>Agenda</a:t>
            </a:r>
            <a:endParaRPr lang="en-US" dirty="0"/>
          </a:p>
        </p:txBody>
      </p:sp>
      <p:sp>
        <p:nvSpPr>
          <p:cNvPr id="5" name="Content Placeholder 2"/>
          <p:cNvSpPr>
            <a:spLocks noGrp="1"/>
          </p:cNvSpPr>
          <p:nvPr>
            <p:ph idx="1" hasCustomPrompt="1"/>
          </p:nvPr>
        </p:nvSpPr>
        <p:spPr>
          <a:xfrm>
            <a:off x="461963" y="1355634"/>
            <a:ext cx="8229600" cy="4610202"/>
          </a:xfrm>
          <a:prstGeom prst="rect">
            <a:avLst/>
          </a:prstGeom>
        </p:spPr>
        <p:txBody>
          <a:bodyPr/>
          <a:lstStyle>
            <a:lvl1pPr marL="0" indent="0">
              <a:lnSpc>
                <a:spcPct val="110000"/>
              </a:lnSpc>
              <a:spcBef>
                <a:spcPts val="700"/>
              </a:spcBef>
              <a:buNone/>
              <a:defRPr>
                <a:latin typeface="Arial"/>
                <a:cs typeface="Arial"/>
              </a:defRPr>
            </a:lvl1pPr>
            <a:lvl2pPr marL="209550" indent="0">
              <a:lnSpc>
                <a:spcPct val="110000"/>
              </a:lnSpc>
              <a:spcBef>
                <a:spcPts val="700"/>
              </a:spcBef>
              <a:buNone/>
              <a:defRPr>
                <a:latin typeface="Arial"/>
                <a:cs typeface="Arial"/>
              </a:defRPr>
            </a:lvl2pPr>
            <a:lvl3pPr marL="400050" indent="0">
              <a:lnSpc>
                <a:spcPct val="110000"/>
              </a:lnSpc>
              <a:spcBef>
                <a:spcPts val="500"/>
              </a:spcBef>
              <a:buNone/>
              <a:defRPr sz="1600">
                <a:latin typeface="Arial"/>
                <a:cs typeface="Arial"/>
              </a:defRPr>
            </a:lvl3pPr>
            <a:lvl4pPr marL="595313" indent="0">
              <a:lnSpc>
                <a:spcPct val="110000"/>
              </a:lnSpc>
              <a:spcBef>
                <a:spcPts val="500"/>
              </a:spcBef>
              <a:buFont typeface="Lucida Grande"/>
              <a:buNone/>
              <a:defRPr sz="1400">
                <a:latin typeface="Arial"/>
                <a:cs typeface="Arial"/>
              </a:defRPr>
            </a:lvl4pPr>
            <a:lvl5pPr marL="790575" indent="0">
              <a:lnSpc>
                <a:spcPct val="110000"/>
              </a:lnSpc>
              <a:spcBef>
                <a:spcPts val="500"/>
              </a:spcBef>
              <a:buNone/>
              <a:defRPr sz="1400">
                <a:latin typeface="Arial"/>
                <a:cs typeface="Arial"/>
              </a:defRPr>
            </a:lvl5pPr>
          </a:lstStyle>
          <a:p>
            <a:pPr lvl="0"/>
            <a:r>
              <a:rPr lang="en-US" dirty="0" smtClean="0"/>
              <a:t>Click to enter text</a:t>
            </a:r>
          </a:p>
        </p:txBody>
      </p:sp>
      <p:sp>
        <p:nvSpPr>
          <p:cNvPr id="7"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ts val="900"/>
              </a:lnSpc>
              <a:spcBef>
                <a:spcPct val="0"/>
              </a:spcBef>
              <a:spcAft>
                <a:spcPct val="0"/>
              </a:spcAft>
              <a:buClrTx/>
              <a:buSzTx/>
              <a:buFontTx/>
              <a:buNone/>
              <a:tabLst/>
              <a:defRPr/>
            </a:pPr>
            <a:fld id="{B482A681-4B47-2142-BE3B-540FB37443A1}" type="slidenum">
              <a:rPr kumimoji="0" lang="en-GB" sz="1000" b="0" i="0" u="none" strike="noStrike" kern="0" cap="none" spc="0" normalizeH="0" baseline="0" noProof="0" smtClean="0">
                <a:ln>
                  <a:noFill/>
                </a:ln>
                <a:solidFill>
                  <a:srgbClr val="7F7F7F"/>
                </a:solidFill>
                <a:effectLst/>
                <a:uLnTx/>
                <a:uFillTx/>
                <a:latin typeface="Arial"/>
                <a:ea typeface="+mn-ea"/>
                <a:cs typeface="Arial"/>
              </a:rPr>
              <a:pPr marL="0" marR="0" lvl="0" indent="0" algn="ctr" defTabSz="914400" rtl="0" eaLnBrk="1" fontAlgn="base" latinLnBrk="0" hangingPunct="1">
                <a:lnSpc>
                  <a:spcPts val="900"/>
                </a:lnSpc>
                <a:spcBef>
                  <a:spcPct val="0"/>
                </a:spcBef>
                <a:spcAft>
                  <a:spcPct val="0"/>
                </a:spcAft>
                <a:buClrTx/>
                <a:buSzTx/>
                <a:buFontTx/>
                <a:buNone/>
                <a:tabLst/>
                <a:defRPr/>
              </a:pPr>
              <a:t>‹#›</a:t>
            </a:fld>
            <a:endParaRPr kumimoji="0" lang="en-US" sz="800" b="0" i="0" u="none" strike="noStrike" kern="1200" cap="none" spc="0" normalizeH="0" baseline="0" noProof="0" dirty="0" smtClean="0">
              <a:ln>
                <a:noFill/>
              </a:ln>
              <a:solidFill>
                <a:srgbClr val="7F7F7F"/>
              </a:solidFill>
              <a:effectLst/>
              <a:uLnTx/>
              <a:uFillTx/>
              <a:latin typeface="Arial"/>
              <a:ea typeface="+mn-ea"/>
              <a:cs typeface="Arial"/>
            </a:endParaRPr>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9" descr="PDRI-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279071"/>
            <a:ext cx="898525" cy="431292"/>
          </a:xfrm>
          <a:prstGeom prst="rect">
            <a:avLst/>
          </a:prstGeom>
        </p:spPr>
      </p:pic>
      <p:pic>
        <p:nvPicPr>
          <p:cNvPr id="9" name="Picture 1034" descr="Graphic of Agency Seal and Link to the Office of Personnel Management Home Page">
            <a:hlinkClick r:id="rId3" action="ppaction://hlinksldjump"/>
          </p:cNvPr>
          <p:cNvPicPr>
            <a:picLocks noChangeAspect="1" noChangeArrowheads="1"/>
          </p:cNvPicPr>
          <p:nvPr userDrawn="1"/>
        </p:nvPicPr>
        <p:blipFill>
          <a:blip r:embed="rId4" cstate="print"/>
          <a:srcRect/>
          <a:stretch>
            <a:fillRect/>
          </a:stretch>
        </p:blipFill>
        <p:spPr bwMode="auto">
          <a:xfrm>
            <a:off x="1459579" y="6093822"/>
            <a:ext cx="671299" cy="676676"/>
          </a:xfrm>
          <a:prstGeom prst="rect">
            <a:avLst/>
          </a:prstGeom>
          <a:noFill/>
          <a:ln w="38100">
            <a:noFill/>
            <a:miter lim="800000"/>
            <a:headEnd/>
            <a:tailEnd/>
          </a:ln>
        </p:spPr>
      </p:pic>
    </p:spTree>
    <p:extLst>
      <p:ext uri="{BB962C8B-B14F-4D97-AF65-F5344CB8AC3E}">
        <p14:creationId xmlns:p14="http://schemas.microsoft.com/office/powerpoint/2010/main" val="72738250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Brand_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457200" y="1355634"/>
            <a:ext cx="822801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dirty="0" smtClean="0"/>
              <a:t>Click to enter text</a:t>
            </a:r>
          </a:p>
        </p:txBody>
      </p:sp>
      <p:sp>
        <p:nvSpPr>
          <p:cNvPr id="5"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7" name="Straight Connector 16"/>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8"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302396462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Brand_Basic Text_Sidebar">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9"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0" name="Rectangle 3"/>
          <p:cNvSpPr>
            <a:spLocks noGrp="1" noChangeArrowheads="1"/>
          </p:cNvSpPr>
          <p:nvPr>
            <p:ph idx="14" hasCustomPrompt="1"/>
          </p:nvPr>
        </p:nvSpPr>
        <p:spPr bwMode="auto">
          <a:xfrm>
            <a:off x="2727960" y="1355634"/>
            <a:ext cx="595725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vl2pPr marL="209550" indent="0">
              <a:buNone/>
              <a:defRPr/>
            </a:lvl2pPr>
            <a:lvl3pPr marL="400050" indent="0">
              <a:buNone/>
              <a:defRPr/>
            </a:lvl3pPr>
            <a:lvl4pPr marL="595313" indent="0">
              <a:buNone/>
              <a:defRPr/>
            </a:lvl4pPr>
            <a:lvl5pPr marL="790575" indent="0">
              <a:buNone/>
              <a:defRPr/>
            </a:lvl5pPr>
          </a:lstStyle>
          <a:p>
            <a:pPr lvl="0"/>
            <a:r>
              <a:rPr lang="en-US" dirty="0" smtClean="0"/>
              <a:t>Click to enter text</a:t>
            </a:r>
          </a:p>
        </p:txBody>
      </p:sp>
      <p:sp>
        <p:nvSpPr>
          <p:cNvPr id="11"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4"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52171340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Brand_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5" name="Content Placeholder 2"/>
          <p:cNvSpPr>
            <a:spLocks noGrp="1"/>
          </p:cNvSpPr>
          <p:nvPr>
            <p:ph idx="1" hasCustomPrompt="1"/>
          </p:nvPr>
        </p:nvSpPr>
        <p:spPr>
          <a:xfrm>
            <a:off x="457200" y="1355634"/>
            <a:ext cx="8217654" cy="4876799"/>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90427728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Brand_Basic Bullet_Sidebar">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735581" y="1339185"/>
            <a:ext cx="5955982" cy="4610201"/>
          </a:xfrm>
          <a:prstGeom prst="rect">
            <a:avLst/>
          </a:prstGeom>
        </p:spPr>
        <p:txBody>
          <a:bodyPr/>
          <a:lstStyle>
            <a:lvl1pPr marL="207963" marR="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lang="en-US" sz="2000" dirty="0" smtClean="0">
                <a:solidFill>
                  <a:schemeClr val="tx1"/>
                </a:solidFill>
                <a:latin typeface="Arial"/>
                <a:ea typeface="+mn-ea"/>
                <a:cs typeface="Arial"/>
              </a:defRPr>
            </a:lvl1pPr>
            <a:lvl2pPr marL="398463" marR="0"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latin typeface="Arial"/>
                <a:cs typeface="Arial"/>
              </a:defRPr>
            </a:lvl2pPr>
            <a:lvl3pPr marL="593725" marR="0"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sz="1600">
                <a:latin typeface="Arial"/>
                <a:cs typeface="Arial"/>
              </a:defRPr>
            </a:lvl3pPr>
            <a:lvl4pPr marL="788988" marR="0"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sz="1400">
                <a:latin typeface="Arial"/>
                <a:cs typeface="Arial"/>
              </a:defRPr>
            </a:lvl4pPr>
            <a:lvl5pPr marL="985838" marR="0"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sz="1400">
                <a:latin typeface="Arial"/>
                <a:cs typeface="Arial"/>
              </a:defRPr>
            </a:lvl5pPr>
          </a:lstStyle>
          <a:p>
            <a:pPr marL="207963" marR="0" lvl="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Arial"/>
                <a:cs typeface="Arial"/>
              </a:rPr>
              <a:t>Click to enter text</a:t>
            </a:r>
          </a:p>
          <a:p>
            <a:pPr marL="398463" marR="0" lvl="1"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Second level</a:t>
            </a:r>
          </a:p>
          <a:p>
            <a:pPr marL="593725" marR="0" lvl="2"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rPr>
              <a:t>Third level</a:t>
            </a:r>
          </a:p>
          <a:p>
            <a:pPr marL="788988" marR="0" lvl="3"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Fourth level</a:t>
            </a:r>
          </a:p>
          <a:p>
            <a:pPr marL="985838" marR="0" lvl="4"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400" b="0" i="0" u="none" strike="noStrike" kern="0" cap="none" spc="0" normalizeH="0" baseline="0" noProof="0" dirty="0" smtClean="0">
                <a:ln>
                  <a:noFill/>
                </a:ln>
                <a:solidFill>
                  <a:srgbClr val="000000"/>
                </a:solidFill>
                <a:effectLst/>
                <a:uLnTx/>
                <a:uFillTx/>
                <a:latin typeface="Arial"/>
                <a:cs typeface="Arial"/>
              </a:rPr>
              <a:t>Fifth level</a:t>
            </a:r>
            <a:endParaRPr kumimoji="0" lang="en-GB" sz="1400" b="0" i="0" u="none" strike="noStrike" kern="0" cap="none" spc="0" normalizeH="0" baseline="0" noProof="0" dirty="0">
              <a:ln>
                <a:noFill/>
              </a:ln>
              <a:solidFill>
                <a:srgbClr val="000000"/>
              </a:solidFill>
              <a:effectLst/>
              <a:uLnTx/>
              <a:uFillTx/>
              <a:latin typeface="Arial"/>
              <a:cs typeface="Arial"/>
            </a:endParaRPr>
          </a:p>
        </p:txBody>
      </p:sp>
      <p:sp>
        <p:nvSpPr>
          <p:cNvPr id="5"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0"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1" name="Straight Connector 10"/>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84590396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Brand_Basic Bullet w/ Intro Text ">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2138765"/>
            <a:ext cx="8217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457200" y="1338936"/>
            <a:ext cx="8206431" cy="7200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9" name="Straight Connector 8"/>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58627030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Brand_Basic Bullet w/ Intro Text_Sidebar">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2743200" y="2138765"/>
            <a:ext cx="5931654"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7"/>
          <p:cNvSpPr>
            <a:spLocks noGrp="1"/>
          </p:cNvSpPr>
          <p:nvPr>
            <p:ph type="body" sz="quarter" idx="13" hasCustomPrompt="1"/>
          </p:nvPr>
        </p:nvSpPr>
        <p:spPr>
          <a:xfrm>
            <a:off x="2740078" y="1371600"/>
            <a:ext cx="5923553" cy="687335"/>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dirty="0" smtClean="0"/>
              <a:t>Click to enter text</a:t>
            </a: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1" name="Text Placeholder 2"/>
          <p:cNvSpPr>
            <a:spLocks noGrp="1"/>
          </p:cNvSpPr>
          <p:nvPr>
            <p:ph type="body" idx="14"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8"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2" name="Straight Connector 11"/>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pic>
        <p:nvPicPr>
          <p:cNvPr id="14"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51768197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Brand_Two Column ">
    <p:spTree>
      <p:nvGrpSpPr>
        <p:cNvPr id="1" name=""/>
        <p:cNvGrpSpPr/>
        <p:nvPr/>
      </p:nvGrpSpPr>
      <p:grpSpPr>
        <a:xfrm>
          <a:off x="0" y="0"/>
          <a:ext cx="0" cy="0"/>
          <a:chOff x="0" y="0"/>
          <a:chExt cx="0" cy="0"/>
        </a:xfrm>
      </p:grpSpPr>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11" name="Content Placeholder 2"/>
          <p:cNvSpPr>
            <a:spLocks noGrp="1"/>
          </p:cNvSpPr>
          <p:nvPr>
            <p:ph idx="14" hasCustomPrompt="1"/>
          </p:nvPr>
        </p:nvSpPr>
        <p:spPr>
          <a:xfrm>
            <a:off x="461964"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5" hasCustomPrompt="1"/>
          </p:nvPr>
        </p:nvSpPr>
        <p:spPr>
          <a:xfrm>
            <a:off x="4811396" y="1355634"/>
            <a:ext cx="3873816"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8" name="Straight Connector 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0403049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Brand_Two Column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137261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1371600"/>
            <a:ext cx="275844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3"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4" name="Straight Connector 13"/>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6"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374192070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Brand_Two-Column w/ Int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1962" y="1355634"/>
            <a:ext cx="3875919" cy="58880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4" name="Content Placeholder 3"/>
          <p:cNvSpPr>
            <a:spLocks noGrp="1"/>
          </p:cNvSpPr>
          <p:nvPr>
            <p:ph sz="half" idx="2" hasCustomPrompt="1"/>
          </p:nvPr>
        </p:nvSpPr>
        <p:spPr>
          <a:xfrm>
            <a:off x="461963" y="2092271"/>
            <a:ext cx="3875919" cy="3857116"/>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804573" y="1355634"/>
            <a:ext cx="3879370" cy="585216"/>
          </a:xfrm>
          <a:prstGeom prst="rect">
            <a:avLst/>
          </a:prstGeom>
        </p:spPr>
        <p:txBody>
          <a:bodyPr anchor="t" anchorCtr="0"/>
          <a:lstStyle>
            <a:lvl1pPr marL="0" indent="0">
              <a:buNone/>
              <a:defRPr sz="2000" b="1" cap="none"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base" latinLnBrk="0" hangingPunct="1">
              <a:lnSpc>
                <a:spcPct val="110000"/>
              </a:lnSpc>
              <a:spcBef>
                <a:spcPts val="700"/>
              </a:spcBef>
              <a:spcAft>
                <a:spcPct val="0"/>
              </a:spcAft>
              <a:buClr>
                <a:schemeClr val="bg2"/>
              </a:buClr>
              <a:buSzTx/>
              <a:buFontTx/>
              <a:buNone/>
              <a:tabLst/>
              <a:defRPr/>
            </a:pPr>
            <a:r>
              <a:rPr lang="en-US" dirty="0" smtClean="0"/>
              <a:t>Click to enter text</a:t>
            </a:r>
          </a:p>
        </p:txBody>
      </p:sp>
      <p:sp>
        <p:nvSpPr>
          <p:cNvPr id="6" name="Content Placeholder 5"/>
          <p:cNvSpPr>
            <a:spLocks noGrp="1"/>
          </p:cNvSpPr>
          <p:nvPr>
            <p:ph sz="quarter" idx="4" hasCustomPrompt="1"/>
          </p:nvPr>
        </p:nvSpPr>
        <p:spPr>
          <a:xfrm>
            <a:off x="4804573" y="2076772"/>
            <a:ext cx="3879370" cy="3872184"/>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9"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0" name="Straight Connector 9"/>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5"/>
          <p:cNvSpPr>
            <a:spLocks noGrp="1"/>
          </p:cNvSpPr>
          <p:nvPr>
            <p:ph type="pic" sz="quarter" idx="17"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71203253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Brand_Two-Column w/ Intro Text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5926772" y="250799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5" hasCustomPrompt="1"/>
          </p:nvPr>
        </p:nvSpPr>
        <p:spPr>
          <a:xfrm>
            <a:off x="2720340" y="2506980"/>
            <a:ext cx="275844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enter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ooter Placeholder 4"/>
          <p:cNvSpPr txBox="1">
            <a:spLocks/>
          </p:cNvSpPr>
          <p:nvPr userDrawn="1"/>
        </p:nvSpPr>
        <p:spPr bwMode="auto">
          <a:xfrm>
            <a:off x="4401150" y="6432160"/>
            <a:ext cx="355600"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nSpc>
                <a:spcPts val="900"/>
              </a:lnSpc>
              <a:defRPr/>
            </a:pPr>
            <a:fld id="{B482A681-4B47-2142-BE3B-540FB37443A1}" type="slidenum">
              <a:rPr lang="en-GB" sz="1000" kern="0" smtClean="0">
                <a:solidFill>
                  <a:srgbClr val="7F7F7F"/>
                </a:solidFill>
                <a:latin typeface="Arial"/>
                <a:cs typeface="Arial"/>
              </a:rPr>
              <a:pPr>
                <a:lnSpc>
                  <a:spcPts val="900"/>
                </a:lnSpc>
                <a:defRPr/>
              </a:pPr>
              <a:t>‹#›</a:t>
            </a:fld>
            <a:endParaRPr lang="en-US" sz="800" dirty="0" smtClean="0">
              <a:solidFill>
                <a:srgbClr val="7F7F7F"/>
              </a:solidFill>
              <a:latin typeface="Arial"/>
              <a:cs typeface="Arial"/>
            </a:endParaRPr>
          </a:p>
        </p:txBody>
      </p:sp>
      <p:sp>
        <p:nvSpPr>
          <p:cNvPr id="7" name="Line 10"/>
          <p:cNvSpPr>
            <a:spLocks noChangeShapeType="1"/>
          </p:cNvSpPr>
          <p:nvPr userDrawn="1"/>
        </p:nvSpPr>
        <p:spPr bwMode="auto">
          <a:xfrm>
            <a:off x="2475802" y="1371601"/>
            <a:ext cx="0" cy="4800599"/>
          </a:xfrm>
          <a:prstGeom prst="line">
            <a:avLst/>
          </a:prstGeom>
          <a:noFill/>
          <a:ln w="6350">
            <a:solidFill>
              <a:schemeClr val="tx1"/>
            </a:solidFill>
            <a:round/>
            <a:headEnd/>
            <a:tailEnd/>
          </a:ln>
          <a:effectLst/>
        </p:spPr>
        <p:txBody>
          <a:bodyPr lIns="101882" tIns="50941" rIns="101882" bIns="50941"/>
          <a:lstStyle/>
          <a:p>
            <a:pPr>
              <a:lnSpc>
                <a:spcPts val="1671"/>
              </a:lnSpc>
              <a:defRPr/>
            </a:pPr>
            <a:endParaRPr lang="en-US" sz="1100" dirty="0">
              <a:solidFill>
                <a:srgbClr val="000000"/>
              </a:solidFill>
              <a:effectLst>
                <a:outerShdw blurRad="38100" dist="38100" dir="2700000" algn="tl">
                  <a:srgbClr val="000000">
                    <a:alpha val="43137"/>
                  </a:srgbClr>
                </a:outerShdw>
              </a:effectLst>
              <a:latin typeface="Arial"/>
              <a:ea typeface="ＭＳ Ｐゴシック" pitchFamily="57" charset="-128"/>
              <a:cs typeface="ＭＳ Ｐゴシック" pitchFamily="57" charset="-128"/>
            </a:endParaRPr>
          </a:p>
        </p:txBody>
      </p:sp>
      <p:sp>
        <p:nvSpPr>
          <p:cNvPr id="13" name="Text Placeholder 2"/>
          <p:cNvSpPr>
            <a:spLocks noGrp="1"/>
          </p:cNvSpPr>
          <p:nvPr>
            <p:ph type="body" idx="1" hasCustomPrompt="1"/>
          </p:nvPr>
        </p:nvSpPr>
        <p:spPr>
          <a:xfrm>
            <a:off x="2732723"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4" name="Text Placeholder 2"/>
          <p:cNvSpPr>
            <a:spLocks noGrp="1"/>
          </p:cNvSpPr>
          <p:nvPr>
            <p:ph type="body" idx="17" hasCustomPrompt="1"/>
          </p:nvPr>
        </p:nvSpPr>
        <p:spPr>
          <a:xfrm>
            <a:off x="5926772" y="1355634"/>
            <a:ext cx="2761298"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enter text</a:t>
            </a:r>
          </a:p>
        </p:txBody>
      </p:sp>
      <p:sp>
        <p:nvSpPr>
          <p:cNvPr id="15" name="Text Placeholder 2"/>
          <p:cNvSpPr>
            <a:spLocks noGrp="1"/>
          </p:cNvSpPr>
          <p:nvPr>
            <p:ph type="body" idx="13" hasCustomPrompt="1"/>
          </p:nvPr>
        </p:nvSpPr>
        <p:spPr>
          <a:xfrm>
            <a:off x="454451" y="1355634"/>
            <a:ext cx="1751719"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main point in full sentence format;  limit to no more than six lines [Arial 16].</a:t>
            </a:r>
          </a:p>
        </p:txBody>
      </p:sp>
      <p:sp>
        <p:nvSpPr>
          <p:cNvPr id="16" name="Title 1"/>
          <p:cNvSpPr>
            <a:spLocks noGrp="1"/>
          </p:cNvSpPr>
          <p:nvPr>
            <p:ph type="title" hasCustomPrompt="1"/>
          </p:nvPr>
        </p:nvSpPr>
        <p:spPr>
          <a:xfrm>
            <a:off x="457200" y="361949"/>
            <a:ext cx="8228012"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dirty="0" smtClean="0"/>
              <a:t>Click to Enter Slide Title </a:t>
            </a:r>
            <a:endParaRPr lang="en-US" dirty="0"/>
          </a:p>
        </p:txBody>
      </p:sp>
      <p:cxnSp>
        <p:nvCxnSpPr>
          <p:cNvPr id="18" name="Straight Connector 17"/>
          <p:cNvCxnSpPr/>
          <p:nvPr userDrawn="1"/>
        </p:nvCxnSpPr>
        <p:spPr>
          <a:xfrm>
            <a:off x="452292" y="1024534"/>
            <a:ext cx="8234508"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20" name="Picture 4" descr="\\prd-inf-cifs-2\CPS_To_US\India Owned Projects\Design Studio\14 3070 CEB143070PPT Corporate PPT Template New VID\Images\SHL_RGB.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1963" y="6293290"/>
            <a:ext cx="2133600" cy="280416"/>
          </a:xfrm>
          <a:prstGeom prst="rect">
            <a:avLst/>
          </a:prstGeom>
          <a:noFill/>
          <a:extLst>
            <a:ext uri="{909E8E84-426E-40DD-AFC4-6F175D3DCCD1}">
              <a14:hiddenFill xmlns:a14="http://schemas.microsoft.com/office/drawing/2010/main">
                <a:solidFill>
                  <a:srgbClr val="FFFFFF"/>
                </a:solidFill>
              </a14:hiddenFill>
            </a:ext>
          </a:extLst>
        </p:spPr>
      </p:pic>
      <p:sp>
        <p:nvSpPr>
          <p:cNvPr id="17" name="Picture Placeholder 5"/>
          <p:cNvSpPr>
            <a:spLocks noGrp="1"/>
          </p:cNvSpPr>
          <p:nvPr>
            <p:ph type="pic" sz="quarter" idx="18" hasCustomPrompt="1"/>
          </p:nvPr>
        </p:nvSpPr>
        <p:spPr>
          <a:xfrm>
            <a:off x="2865841" y="6273799"/>
            <a:ext cx="1314916"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smtClean="0"/>
              <a:t>Co-Brand Logo</a:t>
            </a:r>
            <a:endParaRPr lang="en-US" dirty="0"/>
          </a:p>
        </p:txBody>
      </p:sp>
    </p:spTree>
    <p:extLst>
      <p:ext uri="{BB962C8B-B14F-4D97-AF65-F5344CB8AC3E}">
        <p14:creationId xmlns:p14="http://schemas.microsoft.com/office/powerpoint/2010/main" val="27785284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slideLayout" Target="../slideLayouts/slideLayout109.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8" Type="http://schemas.openxmlformats.org/officeDocument/2006/relationships/theme" Target="../theme/theme2.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57" Type="http://schemas.openxmlformats.org/officeDocument/2006/relationships/slideLayout" Target="../slideLayouts/slideLayout111.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slideLayout" Target="../slideLayouts/slideLayout110.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890963" y="6395525"/>
            <a:ext cx="5029200" cy="210314"/>
          </a:xfrm>
          <a:prstGeom prst="rect">
            <a:avLst/>
          </a:prstGeom>
        </p:spPr>
        <p:txBody>
          <a:bodyPr lIns="0" tIns="0" rIns="0" bIns="0" anchor="b" anchorCtr="0">
            <a:spAutoFit/>
          </a:bodyPr>
          <a:lstStyle/>
          <a:p>
            <a:pPr algn="r">
              <a:lnSpc>
                <a:spcPts val="800"/>
              </a:lnSpc>
              <a:spcBef>
                <a:spcPts val="200"/>
              </a:spcBef>
              <a:defRPr/>
            </a:pPr>
            <a:r>
              <a:rPr lang="en-US" sz="700" dirty="0" smtClean="0">
                <a:solidFill>
                  <a:srgbClr val="7F7F7F"/>
                </a:solidFill>
              </a:rPr>
              <a:t>© 2017 PDRI, a CEB Company. All rights reserved</a:t>
            </a:r>
            <a:endParaRPr lang="en-US" sz="700" dirty="0" smtClean="0">
              <a:solidFill>
                <a:srgbClr val="FFFFFF">
                  <a:lumMod val="50000"/>
                </a:srgbClr>
              </a:solidFill>
            </a:endParaRPr>
          </a:p>
          <a:p>
            <a:pPr algn="r"/>
            <a:r>
              <a:rPr lang="en-US" sz="700" dirty="0" smtClean="0">
                <a:solidFill>
                  <a:srgbClr val="FFFFFF">
                    <a:lumMod val="50000"/>
                  </a:srgbClr>
                </a:solidFill>
              </a:rPr>
              <a:t>Version: 1.3  Last modified: 16 June 2017</a:t>
            </a:r>
          </a:p>
        </p:txBody>
      </p:sp>
    </p:spTree>
  </p:cSld>
  <p:clrMap bg1="lt1" tx1="dk1" bg2="lt2" tx2="dk2" accent1="accent1" accent2="accent2" accent3="accent3" accent4="accent4" accent5="accent5" accent6="accent6" hlink="hlink" folHlink="folHlink"/>
  <p:sldLayoutIdLst>
    <p:sldLayoutId id="2147483813" r:id="rId1"/>
    <p:sldLayoutId id="2147483693" r:id="rId2"/>
    <p:sldLayoutId id="2147483739" r:id="rId3"/>
    <p:sldLayoutId id="2147483747" r:id="rId4"/>
    <p:sldLayoutId id="2147483706" r:id="rId5"/>
    <p:sldLayoutId id="2147483741" r:id="rId6"/>
    <p:sldLayoutId id="2147483786" r:id="rId7"/>
    <p:sldLayoutId id="2147483691" r:id="rId8"/>
    <p:sldLayoutId id="2147483690" r:id="rId9"/>
    <p:sldLayoutId id="2147483681" r:id="rId10"/>
    <p:sldLayoutId id="2147483750" r:id="rId11"/>
    <p:sldLayoutId id="2147483742" r:id="rId12"/>
    <p:sldLayoutId id="2147483749" r:id="rId13"/>
    <p:sldLayoutId id="2147483779" r:id="rId14"/>
    <p:sldLayoutId id="2147483751" r:id="rId15"/>
    <p:sldLayoutId id="2147483685" r:id="rId16"/>
    <p:sldLayoutId id="2147483752" r:id="rId17"/>
    <p:sldLayoutId id="2147483687" r:id="rId18"/>
    <p:sldLayoutId id="2147483753" r:id="rId19"/>
    <p:sldLayoutId id="2147483695" r:id="rId20"/>
    <p:sldLayoutId id="2147483698" r:id="rId21"/>
    <p:sldLayoutId id="2147483697" r:id="rId22"/>
    <p:sldLayoutId id="2147483696" r:id="rId23"/>
    <p:sldLayoutId id="2147483744" r:id="rId24"/>
    <p:sldLayoutId id="2147483745" r:id="rId25"/>
    <p:sldLayoutId id="2147483688" r:id="rId26"/>
    <p:sldLayoutId id="2147483740"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 id="2147483831" r:id="rId45"/>
    <p:sldLayoutId id="2147483832" r:id="rId46"/>
    <p:sldLayoutId id="2147483833" r:id="rId47"/>
    <p:sldLayoutId id="2147483834" r:id="rId48"/>
    <p:sldLayoutId id="2147483835" r:id="rId49"/>
    <p:sldLayoutId id="2147483836" r:id="rId50"/>
    <p:sldLayoutId id="2147483837" r:id="rId51"/>
    <p:sldLayoutId id="2147483838" r:id="rId52"/>
    <p:sldLayoutId id="2147483839" r:id="rId53"/>
    <p:sldLayoutId id="2147483840" r:id="rId54"/>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b="1" cap="none" baseline="0">
          <a:solidFill>
            <a:schemeClr val="accent1"/>
          </a:solidFill>
          <a:latin typeface="+mj-lt"/>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eorgia" pitchFamily="18" charset="0"/>
        </a:defRPr>
      </a:lvl2pPr>
      <a:lvl3pPr algn="l" rtl="0" eaLnBrk="1" fontAlgn="base" hangingPunct="1">
        <a:spcBef>
          <a:spcPct val="0"/>
        </a:spcBef>
        <a:spcAft>
          <a:spcPct val="0"/>
        </a:spcAft>
        <a:defRPr sz="2400">
          <a:solidFill>
            <a:schemeClr val="tx2"/>
          </a:solidFill>
          <a:latin typeface="Georgia" pitchFamily="18" charset="0"/>
        </a:defRPr>
      </a:lvl3pPr>
      <a:lvl4pPr algn="l" rtl="0" eaLnBrk="1" fontAlgn="base" hangingPunct="1">
        <a:spcBef>
          <a:spcPct val="0"/>
        </a:spcBef>
        <a:spcAft>
          <a:spcPct val="0"/>
        </a:spcAft>
        <a:defRPr sz="2400">
          <a:solidFill>
            <a:schemeClr val="tx2"/>
          </a:solidFill>
          <a:latin typeface="Georgia" pitchFamily="18" charset="0"/>
        </a:defRPr>
      </a:lvl4pPr>
      <a:lvl5pPr algn="l" rtl="0" eaLnBrk="1" fontAlgn="base" hangingPunct="1">
        <a:spcBef>
          <a:spcPct val="0"/>
        </a:spcBef>
        <a:spcAft>
          <a:spcPct val="0"/>
        </a:spcAft>
        <a:defRPr sz="2400">
          <a:solidFill>
            <a:schemeClr val="tx2"/>
          </a:solidFill>
          <a:latin typeface="Georgia" pitchFamily="18" charset="0"/>
        </a:defRPr>
      </a:lvl5pPr>
      <a:lvl6pPr marL="457200" algn="l" rtl="0" eaLnBrk="1" fontAlgn="base" hangingPunct="1">
        <a:spcBef>
          <a:spcPct val="0"/>
        </a:spcBef>
        <a:spcAft>
          <a:spcPct val="0"/>
        </a:spcAft>
        <a:defRPr sz="2400">
          <a:solidFill>
            <a:schemeClr val="tx2"/>
          </a:solidFill>
          <a:latin typeface="Georgia" pitchFamily="18" charset="0"/>
        </a:defRPr>
      </a:lvl6pPr>
      <a:lvl7pPr marL="914400" algn="l" rtl="0" eaLnBrk="1" fontAlgn="base" hangingPunct="1">
        <a:spcBef>
          <a:spcPct val="0"/>
        </a:spcBef>
        <a:spcAft>
          <a:spcPct val="0"/>
        </a:spcAft>
        <a:defRPr sz="2400">
          <a:solidFill>
            <a:schemeClr val="tx2"/>
          </a:solidFill>
          <a:latin typeface="Georgia" pitchFamily="18" charset="0"/>
        </a:defRPr>
      </a:lvl7pPr>
      <a:lvl8pPr marL="1371600" algn="l" rtl="0" eaLnBrk="1" fontAlgn="base" hangingPunct="1">
        <a:spcBef>
          <a:spcPct val="0"/>
        </a:spcBef>
        <a:spcAft>
          <a:spcPct val="0"/>
        </a:spcAft>
        <a:defRPr sz="2400">
          <a:solidFill>
            <a:schemeClr val="tx2"/>
          </a:solidFill>
          <a:latin typeface="Georgia" pitchFamily="18" charset="0"/>
        </a:defRPr>
      </a:lvl8pPr>
      <a:lvl9pPr marL="1828800" algn="l" rtl="0" eaLnBrk="1" fontAlgn="base" hangingPunct="1">
        <a:spcBef>
          <a:spcPct val="0"/>
        </a:spcBef>
        <a:spcAft>
          <a:spcPct val="0"/>
        </a:spcAft>
        <a:defRPr sz="2400">
          <a:solidFill>
            <a:schemeClr val="tx2"/>
          </a:solidFill>
          <a:latin typeface="Georgia" pitchFamily="18" charset="0"/>
        </a:defRPr>
      </a:lvl9pPr>
    </p:titleStyle>
    <p:body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86612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 id="2147483868" r:id="rId27"/>
    <p:sldLayoutId id="2147483869" r:id="rId28"/>
    <p:sldLayoutId id="2147483870" r:id="rId29"/>
    <p:sldLayoutId id="2147483871" r:id="rId30"/>
    <p:sldLayoutId id="2147483872" r:id="rId31"/>
    <p:sldLayoutId id="2147483873" r:id="rId32"/>
    <p:sldLayoutId id="2147483874" r:id="rId33"/>
    <p:sldLayoutId id="2147483875" r:id="rId34"/>
    <p:sldLayoutId id="2147483876" r:id="rId35"/>
    <p:sldLayoutId id="2147483877" r:id="rId36"/>
    <p:sldLayoutId id="2147483878" r:id="rId37"/>
    <p:sldLayoutId id="2147483879" r:id="rId38"/>
    <p:sldLayoutId id="2147483880" r:id="rId39"/>
    <p:sldLayoutId id="214748388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b="1" cap="none" baseline="0">
          <a:solidFill>
            <a:schemeClr val="accent1"/>
          </a:solidFill>
          <a:latin typeface="+mj-lt"/>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eorgia" pitchFamily="18" charset="0"/>
        </a:defRPr>
      </a:lvl2pPr>
      <a:lvl3pPr algn="l" rtl="0" eaLnBrk="1" fontAlgn="base" hangingPunct="1">
        <a:spcBef>
          <a:spcPct val="0"/>
        </a:spcBef>
        <a:spcAft>
          <a:spcPct val="0"/>
        </a:spcAft>
        <a:defRPr sz="2400">
          <a:solidFill>
            <a:schemeClr val="tx2"/>
          </a:solidFill>
          <a:latin typeface="Georgia" pitchFamily="18" charset="0"/>
        </a:defRPr>
      </a:lvl3pPr>
      <a:lvl4pPr algn="l" rtl="0" eaLnBrk="1" fontAlgn="base" hangingPunct="1">
        <a:spcBef>
          <a:spcPct val="0"/>
        </a:spcBef>
        <a:spcAft>
          <a:spcPct val="0"/>
        </a:spcAft>
        <a:defRPr sz="2400">
          <a:solidFill>
            <a:schemeClr val="tx2"/>
          </a:solidFill>
          <a:latin typeface="Georgia" pitchFamily="18" charset="0"/>
        </a:defRPr>
      </a:lvl4pPr>
      <a:lvl5pPr algn="l" rtl="0" eaLnBrk="1" fontAlgn="base" hangingPunct="1">
        <a:spcBef>
          <a:spcPct val="0"/>
        </a:spcBef>
        <a:spcAft>
          <a:spcPct val="0"/>
        </a:spcAft>
        <a:defRPr sz="2400">
          <a:solidFill>
            <a:schemeClr val="tx2"/>
          </a:solidFill>
          <a:latin typeface="Georgia" pitchFamily="18" charset="0"/>
        </a:defRPr>
      </a:lvl5pPr>
      <a:lvl6pPr marL="457200" algn="l" rtl="0" eaLnBrk="1" fontAlgn="base" hangingPunct="1">
        <a:spcBef>
          <a:spcPct val="0"/>
        </a:spcBef>
        <a:spcAft>
          <a:spcPct val="0"/>
        </a:spcAft>
        <a:defRPr sz="2400">
          <a:solidFill>
            <a:schemeClr val="tx2"/>
          </a:solidFill>
          <a:latin typeface="Georgia" pitchFamily="18" charset="0"/>
        </a:defRPr>
      </a:lvl6pPr>
      <a:lvl7pPr marL="914400" algn="l" rtl="0" eaLnBrk="1" fontAlgn="base" hangingPunct="1">
        <a:spcBef>
          <a:spcPct val="0"/>
        </a:spcBef>
        <a:spcAft>
          <a:spcPct val="0"/>
        </a:spcAft>
        <a:defRPr sz="2400">
          <a:solidFill>
            <a:schemeClr val="tx2"/>
          </a:solidFill>
          <a:latin typeface="Georgia" pitchFamily="18" charset="0"/>
        </a:defRPr>
      </a:lvl7pPr>
      <a:lvl8pPr marL="1371600" algn="l" rtl="0" eaLnBrk="1" fontAlgn="base" hangingPunct="1">
        <a:spcBef>
          <a:spcPct val="0"/>
        </a:spcBef>
        <a:spcAft>
          <a:spcPct val="0"/>
        </a:spcAft>
        <a:defRPr sz="2400">
          <a:solidFill>
            <a:schemeClr val="tx2"/>
          </a:solidFill>
          <a:latin typeface="Georgia" pitchFamily="18" charset="0"/>
        </a:defRPr>
      </a:lvl8pPr>
      <a:lvl9pPr marL="1828800" algn="l" rtl="0" eaLnBrk="1" fontAlgn="base" hangingPunct="1">
        <a:spcBef>
          <a:spcPct val="0"/>
        </a:spcBef>
        <a:spcAft>
          <a:spcPct val="0"/>
        </a:spcAft>
        <a:defRPr sz="2400">
          <a:solidFill>
            <a:schemeClr val="tx2"/>
          </a:solidFill>
          <a:latin typeface="Georgia" pitchFamily="18" charset="0"/>
        </a:defRPr>
      </a:lvl9pPr>
    </p:titleStyle>
    <p:body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image" Target="../media/image3.png"/><Relationship Id="rId5" Type="http://schemas.openxmlformats.org/officeDocument/2006/relationships/slide" Target="slide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7.png"/><Relationship Id="rId4" Type="http://schemas.openxmlformats.org/officeDocument/2006/relationships/tags" Target="../tags/tag5.xml"/><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sz="quarter" idx="10"/>
          </p:nvPr>
        </p:nvSpPr>
        <p:spPr>
          <a:xfrm>
            <a:off x="461963" y="373063"/>
            <a:ext cx="4172790" cy="1332366"/>
          </a:xfrm>
        </p:spPr>
        <p:txBody>
          <a:bodyPr/>
          <a:lstStyle/>
          <a:p>
            <a:r>
              <a:rPr lang="en-US" sz="2000" dirty="0" smtClean="0"/>
              <a:t>Setting </a:t>
            </a:r>
            <a:r>
              <a:rPr lang="en-US" sz="2000" dirty="0"/>
              <a:t>C</a:t>
            </a:r>
            <a:r>
              <a:rPr lang="en-US" sz="2000" dirty="0" smtClean="0"/>
              <a:t>utoff Scores for Legal Defensibility</a:t>
            </a:r>
            <a:endParaRPr lang="en-US" sz="2000" dirty="0"/>
          </a:p>
        </p:txBody>
      </p:sp>
      <p:sp>
        <p:nvSpPr>
          <p:cNvPr id="3" name="Text Placeholder 2"/>
          <p:cNvSpPr>
            <a:spLocks noGrp="1"/>
          </p:cNvSpPr>
          <p:nvPr>
            <p:ph type="body" sz="quarter" idx="12"/>
          </p:nvPr>
        </p:nvSpPr>
        <p:spPr/>
        <p:txBody>
          <a:bodyPr/>
          <a:lstStyle/>
          <a:p>
            <a:r>
              <a:rPr lang="en-US" dirty="0" smtClean="0"/>
              <a:t>IPAC 2017</a:t>
            </a:r>
          </a:p>
          <a:p>
            <a:pPr>
              <a:lnSpc>
                <a:spcPct val="100000"/>
              </a:lnSpc>
              <a:spcBef>
                <a:spcPts val="0"/>
              </a:spcBef>
            </a:pPr>
            <a:r>
              <a:rPr lang="en-US" dirty="0" smtClean="0"/>
              <a:t>Birmingham, AL</a:t>
            </a:r>
          </a:p>
          <a:p>
            <a:endParaRPr lang="en-US" dirty="0"/>
          </a:p>
        </p:txBody>
      </p:sp>
      <p:sp>
        <p:nvSpPr>
          <p:cNvPr id="4" name="Text Placeholder 3"/>
          <p:cNvSpPr>
            <a:spLocks noGrp="1"/>
          </p:cNvSpPr>
          <p:nvPr>
            <p:ph type="body" sz="quarter" idx="13"/>
          </p:nvPr>
        </p:nvSpPr>
        <p:spPr>
          <a:xfrm>
            <a:off x="461963" y="3346291"/>
            <a:ext cx="3760413" cy="342019"/>
          </a:xfrm>
        </p:spPr>
        <p:txBody>
          <a:bodyPr/>
          <a:lstStyle/>
          <a:p>
            <a:pPr>
              <a:spcBef>
                <a:spcPts val="0"/>
              </a:spcBef>
            </a:pPr>
            <a:r>
              <a:rPr lang="en-US" sz="1500" dirty="0" smtClean="0"/>
              <a:t>Kelly Roth, OPM</a:t>
            </a:r>
          </a:p>
          <a:p>
            <a:pPr>
              <a:spcBef>
                <a:spcPts val="0"/>
              </a:spcBef>
            </a:pPr>
            <a:r>
              <a:rPr lang="en-US" sz="1500" dirty="0" smtClean="0"/>
              <a:t>Kelly Sorensen, OPM</a:t>
            </a:r>
          </a:p>
          <a:p>
            <a:pPr>
              <a:spcBef>
                <a:spcPts val="0"/>
              </a:spcBef>
            </a:pPr>
            <a:r>
              <a:rPr lang="en-US" sz="1500" dirty="0" smtClean="0"/>
              <a:t>Ryan S. O’Leary, PDRI a CEB Company</a:t>
            </a:r>
          </a:p>
          <a:p>
            <a:pPr>
              <a:spcBef>
                <a:spcPts val="0"/>
              </a:spcBef>
            </a:pPr>
            <a:r>
              <a:rPr lang="en-US" sz="1500" dirty="0" smtClean="0"/>
              <a:t>Robert Stewart, PDRI a CEB Company</a:t>
            </a:r>
            <a:endParaRPr lang="en-US" sz="1500" dirty="0"/>
          </a:p>
        </p:txBody>
      </p:sp>
      <p:sp>
        <p:nvSpPr>
          <p:cNvPr id="6" name="Rectangle 5"/>
          <p:cNvSpPr/>
          <p:nvPr/>
        </p:nvSpPr>
        <p:spPr bwMode="auto">
          <a:xfrm>
            <a:off x="435068" y="1667436"/>
            <a:ext cx="4172790" cy="179294"/>
          </a:xfrm>
          <a:prstGeom prst="rect">
            <a:avLst/>
          </a:prstGeom>
          <a:solidFill>
            <a:schemeClr val="bg1"/>
          </a:solidFill>
          <a:ln w="127"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pic>
        <p:nvPicPr>
          <p:cNvPr id="7" name="Picture 6" descr="PDRI-Logo_RGB_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63" y="5719482"/>
            <a:ext cx="1362791" cy="654140"/>
          </a:xfrm>
          <a:prstGeom prst="rect">
            <a:avLst/>
          </a:prstGeom>
        </p:spPr>
      </p:pic>
      <p:pic>
        <p:nvPicPr>
          <p:cNvPr id="13" name="Picture 1034" descr="Graphic of Agency Seal and Link to the Office of Personnel Management Home Page">
            <a:hlinkClick r:id="rId5" action="ppaction://hlinksldjump"/>
          </p:cNvPr>
          <p:cNvPicPr>
            <a:picLocks noChangeAspect="1" noChangeArrowheads="1"/>
          </p:cNvPicPr>
          <p:nvPr/>
        </p:nvPicPr>
        <p:blipFill>
          <a:blip r:embed="rId6" cstate="print"/>
          <a:srcRect/>
          <a:stretch>
            <a:fillRect/>
          </a:stretch>
        </p:blipFill>
        <p:spPr bwMode="auto">
          <a:xfrm>
            <a:off x="7649606" y="5438212"/>
            <a:ext cx="1239249" cy="1249176"/>
          </a:xfrm>
          <a:prstGeom prst="rect">
            <a:avLst/>
          </a:prstGeom>
          <a:noFill/>
          <a:ln w="38100">
            <a:noFill/>
            <a:miter lim="800000"/>
            <a:headEnd/>
            <a:tailEnd/>
          </a:ln>
        </p:spPr>
      </p:pic>
    </p:spTree>
    <p:extLst>
      <p:ext uri="{BB962C8B-B14F-4D97-AF65-F5344CB8AC3E}">
        <p14:creationId xmlns:p14="http://schemas.microsoft.com/office/powerpoint/2010/main" val="285173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Professional Standards</a:t>
            </a:r>
            <a:endParaRPr lang="en-US" dirty="0"/>
          </a:p>
        </p:txBody>
      </p:sp>
      <p:sp>
        <p:nvSpPr>
          <p:cNvPr id="3" name="Content Placeholder 2"/>
          <p:cNvSpPr>
            <a:spLocks noGrp="1"/>
          </p:cNvSpPr>
          <p:nvPr>
            <p:ph idx="14"/>
          </p:nvPr>
        </p:nvSpPr>
        <p:spPr/>
        <p:txBody>
          <a:bodyPr/>
          <a:lstStyle/>
          <a:p>
            <a:pPr marL="0" lvl="1">
              <a:spcBef>
                <a:spcPts val="700"/>
              </a:spcBef>
            </a:pPr>
            <a:r>
              <a:rPr lang="en-US" sz="1600" i="1" dirty="0"/>
              <a:t>Guidelines</a:t>
            </a:r>
          </a:p>
          <a:p>
            <a:pPr marL="461963" lvl="1" indent="-252413">
              <a:buFont typeface="Arial" panose="020B0604020202020204" pitchFamily="34" charset="0"/>
              <a:buChar char="•"/>
            </a:pPr>
            <a:r>
              <a:rPr lang="en-US" sz="1400" dirty="0"/>
              <a:t>“Where cutoff scores are used, they should normally be set so as to be reasonable and consistent with normal expectations of acceptable proficiency within the workforce</a:t>
            </a:r>
            <a:r>
              <a:rPr lang="en-US" sz="1400" dirty="0" smtClean="0"/>
              <a:t>. Where applicants are ranked on the basis of properly validated selection procedures and those applicants scoring below a higher cutoff score than appropriate in light of such expectations have little or no chance of being selected for employment, the higher cutoff score may be more appropriate, but the degree of adverse impact should be considered”</a:t>
            </a:r>
            <a:endParaRPr lang="en-US" sz="1400" dirty="0"/>
          </a:p>
          <a:p>
            <a:r>
              <a:rPr lang="en-US" sz="1600" i="1" dirty="0" smtClean="0"/>
              <a:t>Principles</a:t>
            </a:r>
          </a:p>
          <a:p>
            <a:pPr marL="461963" lvl="1" indent="-252413">
              <a:buFont typeface="Arial" panose="020B0604020202020204" pitchFamily="34" charset="0"/>
              <a:buChar char="•"/>
            </a:pPr>
            <a:r>
              <a:rPr lang="en-US" sz="1400" dirty="0" smtClean="0"/>
              <a:t>“Cutoff </a:t>
            </a:r>
            <a:r>
              <a:rPr lang="en-US" sz="1400" dirty="0"/>
              <a:t>scores </a:t>
            </a:r>
            <a:r>
              <a:rPr lang="en-US" sz="1400" dirty="0" smtClean="0"/>
              <a:t>or other critical scores may be set </a:t>
            </a:r>
            <a:r>
              <a:rPr lang="en-US" sz="1400" dirty="0"/>
              <a:t>as high or low as </a:t>
            </a:r>
            <a:r>
              <a:rPr lang="en-US" sz="1400" dirty="0" smtClean="0"/>
              <a:t>the purposes of the organization require, if they are based on valid predictors.”</a:t>
            </a:r>
          </a:p>
          <a:p>
            <a:r>
              <a:rPr lang="en-US" sz="1600" i="1" dirty="0" smtClean="0"/>
              <a:t>Standards</a:t>
            </a:r>
            <a:endParaRPr lang="en-US" sz="1600" i="1" dirty="0"/>
          </a:p>
          <a:p>
            <a:pPr marL="461963" lvl="1" indent="-252413">
              <a:buFont typeface="Arial" panose="020B0604020202020204" pitchFamily="34" charset="0"/>
              <a:buChar char="•"/>
            </a:pPr>
            <a:r>
              <a:rPr lang="en-US" sz="1400" dirty="0" smtClean="0"/>
              <a:t>“The validity of the inferences drawn from the test depends on whether the standard for passing makes a valid distinction between adequate and inadequate performance.”</a:t>
            </a:r>
            <a:endParaRPr lang="en-US" sz="1400" dirty="0"/>
          </a:p>
          <a:p>
            <a:endParaRPr lang="en-US" sz="1600" dirty="0" smtClean="0"/>
          </a:p>
          <a:p>
            <a:endParaRPr lang="en-US" dirty="0"/>
          </a:p>
        </p:txBody>
      </p:sp>
      <p:sp>
        <p:nvSpPr>
          <p:cNvPr id="4" name="Title 3"/>
          <p:cNvSpPr>
            <a:spLocks noGrp="1"/>
          </p:cNvSpPr>
          <p:nvPr>
            <p:ph type="title"/>
          </p:nvPr>
        </p:nvSpPr>
        <p:spPr/>
        <p:txBody>
          <a:bodyPr/>
          <a:lstStyle/>
          <a:p>
            <a:r>
              <a:rPr lang="en-US" dirty="0" smtClean="0"/>
              <a:t>Legal Considerations</a:t>
            </a:r>
            <a:endParaRPr lang="en-US" dirty="0"/>
          </a:p>
        </p:txBody>
      </p:sp>
    </p:spTree>
    <p:extLst>
      <p:ext uri="{BB962C8B-B14F-4D97-AF65-F5344CB8AC3E}">
        <p14:creationId xmlns:p14="http://schemas.microsoft.com/office/powerpoint/2010/main" val="376932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Case Law</a:t>
            </a:r>
            <a:endParaRPr lang="en-US" dirty="0"/>
          </a:p>
        </p:txBody>
      </p:sp>
      <p:sp>
        <p:nvSpPr>
          <p:cNvPr id="3" name="Content Placeholder 2"/>
          <p:cNvSpPr>
            <a:spLocks noGrp="1"/>
          </p:cNvSpPr>
          <p:nvPr>
            <p:ph idx="14"/>
          </p:nvPr>
        </p:nvSpPr>
        <p:spPr/>
        <p:txBody>
          <a:bodyPr/>
          <a:lstStyle/>
          <a:p>
            <a:r>
              <a:rPr lang="en-US" sz="1800" dirty="0" smtClean="0"/>
              <a:t>Rationality</a:t>
            </a:r>
          </a:p>
          <a:p>
            <a:pPr marL="400050" lvl="1" indent="-190500">
              <a:buFont typeface="Arial" panose="020B0604020202020204" pitchFamily="34" charset="0"/>
              <a:buChar char="•"/>
            </a:pPr>
            <a:r>
              <a:rPr lang="en-US" sz="1600" dirty="0" smtClean="0"/>
              <a:t>Cutoff scores must be set for a legitimate business purpose or linked to a stated organizational outcome</a:t>
            </a:r>
          </a:p>
          <a:p>
            <a:pPr marL="0" lvl="1">
              <a:spcBef>
                <a:spcPts val="700"/>
              </a:spcBef>
            </a:pPr>
            <a:r>
              <a:rPr lang="en-US" dirty="0" smtClean="0">
                <a:ea typeface="+mn-ea"/>
              </a:rPr>
              <a:t>Relatedness</a:t>
            </a:r>
            <a:endParaRPr lang="en-US" dirty="0">
              <a:ea typeface="+mn-ea"/>
            </a:endParaRPr>
          </a:p>
          <a:p>
            <a:pPr marL="400050" lvl="1" indent="-190500">
              <a:buFont typeface="Arial" panose="020B0604020202020204" pitchFamily="34" charset="0"/>
              <a:buChar char="•"/>
            </a:pPr>
            <a:r>
              <a:rPr lang="en-US" sz="1600" dirty="0" smtClean="0"/>
              <a:t>The assessment should be related to the work performed</a:t>
            </a:r>
          </a:p>
          <a:p>
            <a:pPr marL="0" lvl="1">
              <a:spcBef>
                <a:spcPts val="700"/>
              </a:spcBef>
            </a:pPr>
            <a:r>
              <a:rPr lang="en-US" dirty="0" smtClean="0"/>
              <a:t>Reasonableness</a:t>
            </a:r>
            <a:endParaRPr lang="en-US" dirty="0"/>
          </a:p>
          <a:p>
            <a:pPr marL="400050" lvl="1" indent="-190500">
              <a:buFont typeface="Arial" panose="020B0604020202020204" pitchFamily="34" charset="0"/>
              <a:buChar char="•"/>
            </a:pPr>
            <a:r>
              <a:rPr lang="en-US" sz="1600" dirty="0" smtClean="0"/>
              <a:t>Cutoff scores should be set to a reasonable standard so as not to preclude many applicants who could otherwise perform the job</a:t>
            </a:r>
          </a:p>
          <a:p>
            <a:pPr marL="0" lvl="1">
              <a:spcBef>
                <a:spcPts val="700"/>
              </a:spcBef>
            </a:pPr>
            <a:endParaRPr lang="en-US" sz="700" dirty="0" smtClean="0"/>
          </a:p>
          <a:p>
            <a:pPr marL="0" lvl="1">
              <a:spcBef>
                <a:spcPts val="700"/>
              </a:spcBef>
            </a:pPr>
            <a:r>
              <a:rPr lang="en-US" dirty="0" smtClean="0"/>
              <a:t>Technical Considerations</a:t>
            </a:r>
            <a:endParaRPr lang="en-US" dirty="0"/>
          </a:p>
          <a:p>
            <a:pPr marL="400050" lvl="1" indent="-190500">
              <a:buFont typeface="Arial" panose="020B0604020202020204" pitchFamily="34" charset="0"/>
              <a:buChar char="•"/>
            </a:pPr>
            <a:r>
              <a:rPr lang="en-US" sz="1600" dirty="0" smtClean="0"/>
              <a:t>Extent to which SMEs agree</a:t>
            </a:r>
          </a:p>
          <a:p>
            <a:pPr marL="400050" lvl="1" indent="-190500">
              <a:buFont typeface="Arial" panose="020B0604020202020204" pitchFamily="34" charset="0"/>
              <a:buChar char="•"/>
            </a:pPr>
            <a:r>
              <a:rPr lang="en-US" sz="1600" dirty="0" smtClean="0"/>
              <a:t>Number of SMEs required</a:t>
            </a:r>
          </a:p>
          <a:p>
            <a:pPr marL="400050" lvl="1" indent="-190500">
              <a:buFont typeface="Arial" panose="020B0604020202020204" pitchFamily="34" charset="0"/>
              <a:buChar char="•"/>
            </a:pPr>
            <a:r>
              <a:rPr lang="en-US" sz="1600" dirty="0" smtClean="0"/>
              <a:t>Post hoc adjustments</a:t>
            </a:r>
          </a:p>
          <a:p>
            <a:pPr marL="400050" lvl="1" indent="-190500">
              <a:buFont typeface="Arial" panose="020B0604020202020204" pitchFamily="34" charset="0"/>
              <a:buChar char="•"/>
            </a:pPr>
            <a:r>
              <a:rPr lang="en-US" sz="1600" dirty="0" smtClean="0"/>
              <a:t>Changing standards over time </a:t>
            </a:r>
            <a:endParaRPr lang="en-US" sz="1600" dirty="0"/>
          </a:p>
          <a:p>
            <a:pPr marL="552450" lvl="1"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Legal Considerations</a:t>
            </a:r>
            <a:endParaRPr lang="en-US" dirty="0"/>
          </a:p>
        </p:txBody>
      </p:sp>
    </p:spTree>
    <p:extLst>
      <p:ext uri="{BB962C8B-B14F-4D97-AF65-F5344CB8AC3E}">
        <p14:creationId xmlns:p14="http://schemas.microsoft.com/office/powerpoint/2010/main" val="360561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454450" y="1355634"/>
            <a:ext cx="1858443" cy="1503680"/>
          </a:xfrm>
        </p:spPr>
        <p:txBody>
          <a:bodyPr/>
          <a:lstStyle/>
          <a:p>
            <a:r>
              <a:rPr lang="en-US" dirty="0" smtClean="0"/>
              <a:t>Professional Recommendations</a:t>
            </a:r>
            <a:endParaRPr lang="en-US" dirty="0"/>
          </a:p>
        </p:txBody>
      </p:sp>
      <p:sp>
        <p:nvSpPr>
          <p:cNvPr id="3" name="Content Placeholder 2"/>
          <p:cNvSpPr>
            <a:spLocks noGrp="1"/>
          </p:cNvSpPr>
          <p:nvPr>
            <p:ph idx="14"/>
          </p:nvPr>
        </p:nvSpPr>
        <p:spPr/>
        <p:txBody>
          <a:bodyPr/>
          <a:lstStyle/>
          <a:p>
            <a:pPr marL="225425" indent="-225425">
              <a:buFont typeface="Arial" panose="020B0604020202020204" pitchFamily="34" charset="0"/>
              <a:buChar char="•"/>
            </a:pPr>
            <a:r>
              <a:rPr lang="en-US" sz="1800" dirty="0" smtClean="0"/>
              <a:t>Unrealistic to think a single best method for all situations</a:t>
            </a:r>
          </a:p>
          <a:p>
            <a:pPr marL="225425" indent="-225425">
              <a:buFont typeface="Arial" panose="020B0604020202020204" pitchFamily="34" charset="0"/>
              <a:buChar char="•"/>
            </a:pPr>
            <a:r>
              <a:rPr lang="en-US" sz="1800" dirty="0" smtClean="0"/>
              <a:t>Begin with a job analysis that identifies the relative levels of proficiency on the KSAOs</a:t>
            </a:r>
          </a:p>
          <a:p>
            <a:pPr marL="225425" indent="-225425">
              <a:buFont typeface="Arial" panose="020B0604020202020204" pitchFamily="34" charset="0"/>
              <a:buChar char="•"/>
            </a:pPr>
            <a:r>
              <a:rPr lang="en-US" sz="1800" dirty="0" smtClean="0"/>
              <a:t>Validity and job-relatedness of the assessment procedures are critical</a:t>
            </a:r>
          </a:p>
          <a:p>
            <a:pPr marL="225425" indent="-225425">
              <a:buFont typeface="Arial" panose="020B0604020202020204" pitchFamily="34" charset="0"/>
              <a:buChar char="•"/>
            </a:pPr>
            <a:r>
              <a:rPr lang="en-US" sz="1800" dirty="0" smtClean="0"/>
              <a:t>How a test is used affects the selection and meaning of a cutoff score</a:t>
            </a:r>
          </a:p>
          <a:p>
            <a:pPr marL="225425" indent="-225425">
              <a:buFont typeface="Arial" panose="020B0604020202020204" pitchFamily="34" charset="0"/>
              <a:buChar char="•"/>
            </a:pPr>
            <a:r>
              <a:rPr lang="en-US" sz="1800" dirty="0" smtClean="0"/>
              <a:t>When possible, performance data should be considered</a:t>
            </a:r>
          </a:p>
          <a:p>
            <a:pPr marL="225425" indent="-225425">
              <a:buFont typeface="Arial" panose="020B0604020202020204" pitchFamily="34" charset="0"/>
              <a:buChar char="•"/>
            </a:pPr>
            <a:r>
              <a:rPr lang="en-US" sz="1800" dirty="0" smtClean="0"/>
              <a:t>Set the cutoff score high enough to ensure that minimal standards of job performance are met</a:t>
            </a:r>
          </a:p>
          <a:p>
            <a:pPr marL="225425" indent="-225425">
              <a:buFont typeface="Arial" panose="020B0604020202020204" pitchFamily="34" charset="0"/>
              <a:buChar char="•"/>
            </a:pPr>
            <a:r>
              <a:rPr lang="en-US" sz="1800" dirty="0" smtClean="0"/>
              <a:t>Cutoff scores should be consistent with normal expectations of proficiency in the workforce</a:t>
            </a:r>
            <a:r>
              <a:rPr lang="en-US" dirty="0" smtClean="0"/>
              <a:t> </a:t>
            </a:r>
          </a:p>
          <a:p>
            <a:endParaRPr lang="en-US" dirty="0"/>
          </a:p>
        </p:txBody>
      </p:sp>
      <p:sp>
        <p:nvSpPr>
          <p:cNvPr id="4" name="Title 3"/>
          <p:cNvSpPr>
            <a:spLocks noGrp="1"/>
          </p:cNvSpPr>
          <p:nvPr>
            <p:ph type="title"/>
          </p:nvPr>
        </p:nvSpPr>
        <p:spPr/>
        <p:txBody>
          <a:bodyPr/>
          <a:lstStyle/>
          <a:p>
            <a:r>
              <a:rPr lang="en-US" dirty="0" smtClean="0"/>
              <a:t>Legal Considerations</a:t>
            </a:r>
            <a:endParaRPr lang="en-US" dirty="0"/>
          </a:p>
        </p:txBody>
      </p:sp>
    </p:spTree>
    <p:extLst>
      <p:ext uri="{BB962C8B-B14F-4D97-AF65-F5344CB8AC3E}">
        <p14:creationId xmlns:p14="http://schemas.microsoft.com/office/powerpoint/2010/main" val="4094597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Cutoff Scores and Adverse Impact</a:t>
            </a:r>
            <a:endParaRPr lang="en-US" dirty="0"/>
          </a:p>
        </p:txBody>
      </p:sp>
      <p:sp>
        <p:nvSpPr>
          <p:cNvPr id="6" name="Content Placeholder 5"/>
          <p:cNvSpPr>
            <a:spLocks noGrp="1"/>
          </p:cNvSpPr>
          <p:nvPr>
            <p:ph idx="1"/>
          </p:nvPr>
        </p:nvSpPr>
        <p:spPr>
          <a:xfrm>
            <a:off x="461963" y="1280328"/>
            <a:ext cx="8229600" cy="4610202"/>
          </a:xfrm>
        </p:spPr>
        <p:txBody>
          <a:bodyPr/>
          <a:lstStyle/>
          <a:p>
            <a:pPr marL="342900" indent="-230188">
              <a:buFont typeface="Arial" panose="020B0604020202020204" pitchFamily="34" charset="0"/>
              <a:buChar char="•"/>
            </a:pPr>
            <a:r>
              <a:rPr lang="en-US" dirty="0" smtClean="0"/>
              <a:t>Choice of the cutoff score affects adverse impact when the majority and minority groups have different score distributions</a:t>
            </a:r>
          </a:p>
          <a:p>
            <a:pPr marL="533400" lvl="2" indent="-342900">
              <a:buFont typeface="Arial" panose="020B0604020202020204" pitchFamily="34" charset="0"/>
              <a:buChar char="•"/>
            </a:pPr>
            <a:endParaRPr lang="en-US" dirty="0">
              <a:ea typeface="+mn-ea"/>
            </a:endParaRPr>
          </a:p>
          <a:p>
            <a:pPr marL="533400" lvl="2" indent="-342900">
              <a:buFont typeface="Arial" panose="020B0604020202020204" pitchFamily="34" charset="0"/>
              <a:buChar char="•"/>
            </a:pPr>
            <a:endParaRPr lang="en-US" dirty="0">
              <a:ea typeface="+mn-ea"/>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528735006"/>
              </p:ext>
            </p:extLst>
          </p:nvPr>
        </p:nvGraphicFramePr>
        <p:xfrm>
          <a:off x="1905368" y="2223863"/>
          <a:ext cx="5331676" cy="3145248"/>
        </p:xfrm>
        <a:graphic>
          <a:graphicData uri="http://schemas.openxmlformats.org/drawingml/2006/table">
            <a:tbl>
              <a:tblPr firstRow="1" bandRow="1">
                <a:tableStyleId>{8EC20E35-A176-4012-BC5E-935CFFF8708E}</a:tableStyleId>
              </a:tblPr>
              <a:tblGrid>
                <a:gridCol w="2774208"/>
                <a:gridCol w="744071"/>
                <a:gridCol w="546847"/>
                <a:gridCol w="600635"/>
                <a:gridCol w="66591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mn-lt"/>
                        <a:ea typeface="+mn-ea"/>
                        <a:cs typeface="+mn-cs"/>
                      </a:endParaRPr>
                    </a:p>
                  </a:txBody>
                  <a:tcPr anchor="ctr">
                    <a:solidFill>
                      <a:schemeClr val="accent6"/>
                    </a:solidFill>
                  </a:tcPr>
                </a:tc>
                <a:tc gridSpan="4">
                  <a:txBody>
                    <a:bodyPr/>
                    <a:lstStyle/>
                    <a:p>
                      <a:pPr marL="0" algn="ctr" defTabSz="914400" rtl="0" eaLnBrk="1" latinLnBrk="0" hangingPunct="1"/>
                      <a:r>
                        <a:rPr lang="en-US" sz="1200" b="1" kern="1200" dirty="0" smtClean="0">
                          <a:solidFill>
                            <a:schemeClr val="lt1"/>
                          </a:solidFill>
                          <a:latin typeface="+mn-lt"/>
                          <a:ea typeface="+mn-ea"/>
                          <a:cs typeface="+mn-cs"/>
                        </a:rPr>
                        <a:t>Selectio</a:t>
                      </a:r>
                      <a:r>
                        <a:rPr lang="en-US" sz="1200" b="1" kern="1200" baseline="0" dirty="0" smtClean="0">
                          <a:solidFill>
                            <a:schemeClr val="lt1"/>
                          </a:solidFill>
                          <a:latin typeface="+mn-lt"/>
                          <a:ea typeface="+mn-ea"/>
                          <a:cs typeface="+mn-cs"/>
                        </a:rPr>
                        <a:t>n Ratio</a:t>
                      </a:r>
                      <a:endParaRPr lang="en-US" sz="1200" b="1" kern="1200" dirty="0">
                        <a:solidFill>
                          <a:schemeClr val="lt1"/>
                        </a:solidFill>
                        <a:latin typeface="+mn-lt"/>
                        <a:ea typeface="+mn-ea"/>
                        <a:cs typeface="+mn-cs"/>
                      </a:endParaRPr>
                    </a:p>
                  </a:txBody>
                  <a:tcPr anchor="ctr">
                    <a:solidFill>
                      <a:schemeClr val="accent6"/>
                    </a:solidFill>
                  </a:tcPr>
                </a:tc>
                <a:tc hMerge="1">
                  <a:txBody>
                    <a:bodyPr/>
                    <a:lstStyle/>
                    <a:p>
                      <a:pPr marL="0" algn="ctr" defTabSz="914400" rtl="0" eaLnBrk="1" latinLnBrk="0" hangingPunct="1"/>
                      <a:endParaRPr lang="en-US" sz="1200" b="1" kern="1200" dirty="0">
                        <a:solidFill>
                          <a:schemeClr val="lt1"/>
                        </a:solidFill>
                        <a:latin typeface="+mn-lt"/>
                        <a:ea typeface="+mn-ea"/>
                        <a:cs typeface="+mn-cs"/>
                      </a:endParaRPr>
                    </a:p>
                  </a:txBody>
                  <a:tcPr anchor="ctr">
                    <a:solidFill>
                      <a:schemeClr val="accent6"/>
                    </a:solidFill>
                  </a:tcPr>
                </a:tc>
                <a:tc hMerge="1">
                  <a:txBody>
                    <a:bodyPr/>
                    <a:lstStyle/>
                    <a:p>
                      <a:endParaRPr lang="en-US"/>
                    </a:p>
                  </a:txBody>
                  <a:tcPr/>
                </a:tc>
                <a:tc hMerge="1">
                  <a:txBody>
                    <a:bodyPr/>
                    <a:lstStyle/>
                    <a:p>
                      <a:pPr marL="0" algn="ctr" defTabSz="914400" rtl="0" eaLnBrk="1" latinLnBrk="0" hangingPunct="1"/>
                      <a:endParaRPr lang="en-US" sz="1200" b="1" kern="1200" dirty="0">
                        <a:solidFill>
                          <a:schemeClr val="lt1"/>
                        </a:solidFill>
                        <a:latin typeface="+mn-lt"/>
                        <a:ea typeface="+mn-ea"/>
                        <a:cs typeface="+mn-cs"/>
                      </a:endParaRPr>
                    </a:p>
                  </a:txBody>
                  <a:tcPr anchor="ctr">
                    <a:solidFill>
                      <a:schemeClr val="accent6"/>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lt1"/>
                          </a:solidFill>
                          <a:latin typeface="+mn-lt"/>
                          <a:ea typeface="+mn-ea"/>
                          <a:cs typeface="+mn-cs"/>
                        </a:rPr>
                        <a:t>d</a:t>
                      </a:r>
                      <a:endParaRPr lang="en-US" sz="1200" b="1" i="1" kern="1200" dirty="0">
                        <a:solidFill>
                          <a:schemeClr val="lt1"/>
                        </a:solidFill>
                        <a:latin typeface="+mn-lt"/>
                        <a:ea typeface="+mn-ea"/>
                        <a:cs typeface="+mn-cs"/>
                      </a:endParaRPr>
                    </a:p>
                  </a:txBody>
                  <a:tcPr anchor="ctr">
                    <a:solidFill>
                      <a:schemeClr val="accent6"/>
                    </a:solidFill>
                  </a:tcPr>
                </a:tc>
                <a:tc>
                  <a:txBody>
                    <a:bodyPr/>
                    <a:lstStyle/>
                    <a:p>
                      <a:pPr marL="0" algn="ctr" defTabSz="914400" rtl="0" eaLnBrk="1" latinLnBrk="0" hangingPunct="1"/>
                      <a:r>
                        <a:rPr lang="en-US" sz="1200" b="1" kern="1200" dirty="0" smtClean="0">
                          <a:solidFill>
                            <a:schemeClr val="lt1"/>
                          </a:solidFill>
                          <a:latin typeface="+mn-lt"/>
                          <a:ea typeface="+mn-ea"/>
                          <a:cs typeface="+mn-cs"/>
                        </a:rPr>
                        <a:t>.30</a:t>
                      </a: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.50</a:t>
                      </a:r>
                    </a:p>
                  </a:txBody>
                  <a:tcPr anchor="ctr">
                    <a:solidFill>
                      <a:schemeClr val="accent6"/>
                    </a:solidFill>
                  </a:tcPr>
                </a:tc>
                <a:tc>
                  <a:txBody>
                    <a:bodyPr/>
                    <a:lstStyle/>
                    <a:p>
                      <a:pPr marL="0" algn="ctr" defTabSz="914400" rtl="0" eaLnBrk="1" latinLnBrk="0" hangingPunct="1"/>
                      <a:r>
                        <a:rPr lang="en-US" sz="1200" b="1" kern="1200" dirty="0" smtClean="0">
                          <a:solidFill>
                            <a:schemeClr val="lt1"/>
                          </a:solidFill>
                          <a:latin typeface="+mn-lt"/>
                          <a:ea typeface="+mn-ea"/>
                          <a:cs typeface="+mn-cs"/>
                        </a:rPr>
                        <a:t>.70</a:t>
                      </a: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.90</a:t>
                      </a:r>
                    </a:p>
                  </a:txBody>
                  <a:tcPr anchor="ctr">
                    <a:solidFill>
                      <a:schemeClr val="accent6"/>
                    </a:solidFill>
                  </a:tcPr>
                </a:tc>
              </a:tr>
              <a:tr h="300446">
                <a:tc>
                  <a:txBody>
                    <a:bodyPr/>
                    <a:lstStyle/>
                    <a:p>
                      <a:pPr marL="0" algn="l" defTabSz="914400" rtl="0" eaLnBrk="1" latinLnBrk="0" hangingPunct="1"/>
                      <a:r>
                        <a:rPr lang="en-US" sz="1200" b="1" kern="1200" dirty="0" smtClean="0">
                          <a:solidFill>
                            <a:schemeClr val="dk1"/>
                          </a:solidFill>
                          <a:latin typeface="+mn-lt"/>
                          <a:ea typeface="+mn-ea"/>
                          <a:cs typeface="+mn-cs"/>
                        </a:rPr>
                        <a:t>.31 (structured interview)</a:t>
                      </a:r>
                      <a:endParaRPr lang="en-US" sz="1200" b="1"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     Adverse</a:t>
                      </a:r>
                      <a:r>
                        <a:rPr lang="en-US" sz="1200" kern="1200" baseline="0" dirty="0" smtClean="0">
                          <a:solidFill>
                            <a:schemeClr val="dk1"/>
                          </a:solidFill>
                          <a:latin typeface="+mn-lt"/>
                          <a:ea typeface="+mn-ea"/>
                          <a:cs typeface="+mn-cs"/>
                        </a:rPr>
                        <a:t> impact ratio</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.68</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.76</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.84</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.93</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     Minority</a:t>
                      </a:r>
                      <a:r>
                        <a:rPr lang="en-US" sz="1200" kern="1200" baseline="0" dirty="0" smtClean="0">
                          <a:solidFill>
                            <a:schemeClr val="dk1"/>
                          </a:solidFill>
                          <a:latin typeface="+mn-lt"/>
                          <a:ea typeface="+mn-ea"/>
                          <a:cs typeface="+mn-cs"/>
                        </a:rPr>
                        <a:t> pass %</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21.2</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39.4</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60.2</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84.4</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     Majority</a:t>
                      </a:r>
                      <a:r>
                        <a:rPr lang="en-US" sz="1200" kern="1200" baseline="0" dirty="0" smtClean="0">
                          <a:solidFill>
                            <a:schemeClr val="dk1"/>
                          </a:solidFill>
                          <a:latin typeface="+mn-lt"/>
                          <a:ea typeface="+mn-ea"/>
                          <a:cs typeface="+mn-cs"/>
                        </a:rPr>
                        <a:t> pass %</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31.2</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51.6</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71.6</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90.7</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b="1" kern="1200" dirty="0" smtClean="0">
                          <a:solidFill>
                            <a:schemeClr val="dk1"/>
                          </a:solidFill>
                          <a:latin typeface="+mn-lt"/>
                          <a:ea typeface="+mn-ea"/>
                          <a:cs typeface="+mn-cs"/>
                        </a:rPr>
                        <a:t>.72 (cognitive</a:t>
                      </a:r>
                      <a:r>
                        <a:rPr lang="en-US" sz="1200" b="1" kern="1200" baseline="0" dirty="0" smtClean="0">
                          <a:solidFill>
                            <a:schemeClr val="dk1"/>
                          </a:solidFill>
                          <a:latin typeface="+mn-lt"/>
                          <a:ea typeface="+mn-ea"/>
                          <a:cs typeface="+mn-cs"/>
                        </a:rPr>
                        <a:t> ability</a:t>
                      </a:r>
                      <a:r>
                        <a:rPr lang="en-US" sz="1200" b="1" kern="1200" dirty="0" smtClean="0">
                          <a:solidFill>
                            <a:schemeClr val="dk1"/>
                          </a:solidFill>
                          <a:latin typeface="+mn-lt"/>
                          <a:ea typeface="+mn-ea"/>
                          <a:cs typeface="+mn-cs"/>
                        </a:rPr>
                        <a:t>)</a:t>
                      </a:r>
                      <a:endParaRPr lang="en-US" sz="1200" b="1"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     Adverse</a:t>
                      </a:r>
                      <a:r>
                        <a:rPr lang="en-US" sz="1200" kern="1200" baseline="0" dirty="0" smtClean="0">
                          <a:solidFill>
                            <a:schemeClr val="dk1"/>
                          </a:solidFill>
                          <a:latin typeface="+mn-lt"/>
                          <a:ea typeface="+mn-ea"/>
                          <a:cs typeface="+mn-cs"/>
                        </a:rPr>
                        <a:t> impact ratio</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.37</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.49</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.63</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.81</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     Minority</a:t>
                      </a:r>
                      <a:r>
                        <a:rPr lang="en-US" sz="1200" kern="1200" baseline="0" dirty="0" smtClean="0">
                          <a:solidFill>
                            <a:schemeClr val="dk1"/>
                          </a:solidFill>
                          <a:latin typeface="+mn-lt"/>
                          <a:ea typeface="+mn-ea"/>
                          <a:cs typeface="+mn-cs"/>
                        </a:rPr>
                        <a:t> pass %</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12.1</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26.4</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74.2</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     Majority</a:t>
                      </a:r>
                      <a:r>
                        <a:rPr lang="en-US" sz="1200" kern="1200" baseline="0" dirty="0" smtClean="0">
                          <a:solidFill>
                            <a:schemeClr val="dk1"/>
                          </a:solidFill>
                          <a:latin typeface="+mn-lt"/>
                          <a:ea typeface="+mn-ea"/>
                          <a:cs typeface="+mn-cs"/>
                        </a:rPr>
                        <a:t> pass %</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33.0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53.6</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73.2</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91.5</a:t>
                      </a:r>
                      <a:endParaRPr lang="en-US" sz="1200" kern="1200" dirty="0">
                        <a:solidFill>
                          <a:schemeClr val="dk1"/>
                        </a:solidFill>
                        <a:latin typeface="+mn-lt"/>
                        <a:ea typeface="+mn-ea"/>
                        <a:cs typeface="+mn-cs"/>
                      </a:endParaRPr>
                    </a:p>
                  </a:txBody>
                  <a:tcPr/>
                </a:tc>
              </a:tr>
            </a:tbl>
          </a:graphicData>
        </a:graphic>
      </p:graphicFrame>
      <p:sp>
        <p:nvSpPr>
          <p:cNvPr id="7" name="TextBox 6"/>
          <p:cNvSpPr txBox="1"/>
          <p:nvPr/>
        </p:nvSpPr>
        <p:spPr bwMode="auto">
          <a:xfrm>
            <a:off x="6271093" y="5920266"/>
            <a:ext cx="2420470" cy="16158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050" dirty="0" smtClean="0"/>
              <a:t>Adapted from Kehoe (2010)</a:t>
            </a:r>
          </a:p>
        </p:txBody>
      </p:sp>
      <p:sp>
        <p:nvSpPr>
          <p:cNvPr id="8" name="TextBox 7"/>
          <p:cNvSpPr txBox="1"/>
          <p:nvPr/>
        </p:nvSpPr>
        <p:spPr bwMode="auto">
          <a:xfrm>
            <a:off x="1905368" y="5426129"/>
            <a:ext cx="5331676" cy="3231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050" dirty="0" smtClean="0"/>
              <a:t>Note: Assumes that the proportions of minority and minority applicants is .119 and .811, respectively.   </a:t>
            </a:r>
          </a:p>
        </p:txBody>
      </p:sp>
    </p:spTree>
    <p:extLst>
      <p:ext uri="{BB962C8B-B14F-4D97-AF65-F5344CB8AC3E}">
        <p14:creationId xmlns:p14="http://schemas.microsoft.com/office/powerpoint/2010/main" val="2065644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Categories of Cutoff Score Setting Approaches</a:t>
            </a:r>
            <a:endParaRPr lang="en-US" dirty="0"/>
          </a:p>
        </p:txBody>
      </p:sp>
      <p:grpSp>
        <p:nvGrpSpPr>
          <p:cNvPr id="7" name="Group 6"/>
          <p:cNvGrpSpPr/>
          <p:nvPr/>
        </p:nvGrpSpPr>
        <p:grpSpPr>
          <a:xfrm>
            <a:off x="1927923" y="1908667"/>
            <a:ext cx="5936865" cy="776735"/>
            <a:chOff x="458178" y="2331720"/>
            <a:chExt cx="6620410" cy="996950"/>
          </a:xfrm>
        </p:grpSpPr>
        <p:sp>
          <p:nvSpPr>
            <p:cNvPr id="8" name="Freeform 7"/>
            <p:cNvSpPr/>
            <p:nvPr/>
          </p:nvSpPr>
          <p:spPr>
            <a:xfrm>
              <a:off x="3350767" y="2331720"/>
              <a:ext cx="2504450" cy="996950"/>
            </a:xfrm>
            <a:custGeom>
              <a:avLst/>
              <a:gdLst/>
              <a:ahLst/>
              <a:cxnLst/>
              <a:rect l="l" t="t" r="r" b="b"/>
              <a:pathLst>
                <a:path w="6199632" h="996950">
                  <a:moveTo>
                    <a:pt x="0" y="996950"/>
                  </a:moveTo>
                  <a:lnTo>
                    <a:pt x="6199632" y="996950"/>
                  </a:lnTo>
                  <a:lnTo>
                    <a:pt x="6199632" y="0"/>
                  </a:lnTo>
                  <a:lnTo>
                    <a:pt x="0" y="0"/>
                  </a:lnTo>
                  <a:close/>
                </a:path>
              </a:pathLst>
            </a:custGeom>
            <a:solidFill>
              <a:schemeClr val="accent6">
                <a:lumMod val="75000"/>
              </a:schemeClr>
            </a:solidFill>
            <a:ln>
              <a:solidFill>
                <a:schemeClr val="accent6">
                  <a:lumMod val="75000"/>
                </a:schemeClr>
              </a:solidFill>
            </a:ln>
          </p:spPr>
        </p:sp>
        <p:grpSp>
          <p:nvGrpSpPr>
            <p:cNvPr id="9" name="Group 8"/>
            <p:cNvGrpSpPr/>
            <p:nvPr/>
          </p:nvGrpSpPr>
          <p:grpSpPr>
            <a:xfrm>
              <a:off x="458178" y="2331720"/>
              <a:ext cx="6620410" cy="996950"/>
              <a:chOff x="458178" y="2331720"/>
              <a:chExt cx="6620410" cy="996950"/>
            </a:xfrm>
          </p:grpSpPr>
          <p:sp>
            <p:nvSpPr>
              <p:cNvPr id="10" name="Freeform 9"/>
              <p:cNvSpPr/>
              <p:nvPr/>
            </p:nvSpPr>
            <p:spPr>
              <a:xfrm>
                <a:off x="458178" y="2331720"/>
                <a:ext cx="2894622" cy="996950"/>
              </a:xfrm>
              <a:custGeom>
                <a:avLst/>
                <a:gdLst/>
                <a:ahLst/>
                <a:cxnLst/>
                <a:rect l="l" t="t" r="r" b="b"/>
                <a:pathLst>
                  <a:path w="2894622" h="996950">
                    <a:moveTo>
                      <a:pt x="0" y="996950"/>
                    </a:moveTo>
                    <a:lnTo>
                      <a:pt x="2894622" y="996950"/>
                    </a:lnTo>
                    <a:lnTo>
                      <a:pt x="2894622" y="0"/>
                    </a:lnTo>
                    <a:lnTo>
                      <a:pt x="0" y="0"/>
                    </a:lnTo>
                    <a:close/>
                  </a:path>
                </a:pathLst>
              </a:custGeom>
              <a:solidFill>
                <a:schemeClr val="bg1"/>
              </a:solidFill>
              <a:ln>
                <a:solidFill>
                  <a:srgbClr val="002060"/>
                </a:solidFill>
              </a:ln>
            </p:spPr>
          </p:sp>
          <p:sp>
            <p:nvSpPr>
              <p:cNvPr id="11" name="TextBox 10"/>
              <p:cNvSpPr txBox="1"/>
              <p:nvPr/>
            </p:nvSpPr>
            <p:spPr>
              <a:xfrm>
                <a:off x="743924" y="2676093"/>
                <a:ext cx="990600" cy="266700"/>
              </a:xfrm>
              <a:prstGeom prst="rect">
                <a:avLst/>
              </a:prstGeom>
            </p:spPr>
            <p:txBody>
              <a:bodyPr wrap="none" lIns="0" tIns="0" rIns="0" bIns="0" anchor="t"/>
              <a:lstStyle/>
              <a:p>
                <a:pPr algn="l"/>
                <a:r>
                  <a:rPr lang="en-US" sz="1600" b="1" dirty="0" smtClean="0">
                    <a:solidFill>
                      <a:srgbClr val="0A3F6B"/>
                    </a:solidFill>
                    <a:latin typeface="Arial" panose="020B0604020202020204" pitchFamily="34" charset="0"/>
                    <a:ea typeface="+mj-ea"/>
                    <a:cs typeface="Arial" panose="020B0604020202020204" pitchFamily="34" charset="0"/>
                  </a:rPr>
                  <a:t>Examinee-centered</a:t>
                </a:r>
                <a:endParaRPr lang="en-US" sz="1600" b="1" dirty="0">
                  <a:solidFill>
                    <a:srgbClr val="0A3F6B"/>
                  </a:solidFill>
                  <a:latin typeface="Arial" panose="020B0604020202020204" pitchFamily="34" charset="0"/>
                  <a:ea typeface="+mj-ea"/>
                  <a:cs typeface="Arial" panose="020B0604020202020204" pitchFamily="34" charset="0"/>
                </a:endParaRPr>
              </a:p>
            </p:txBody>
          </p:sp>
          <p:sp>
            <p:nvSpPr>
              <p:cNvPr id="12" name="TextBox 11"/>
              <p:cNvSpPr txBox="1"/>
              <p:nvPr/>
            </p:nvSpPr>
            <p:spPr>
              <a:xfrm>
                <a:off x="2112888" y="2657464"/>
                <a:ext cx="4965700" cy="215900"/>
              </a:xfrm>
              <a:prstGeom prst="rect">
                <a:avLst/>
              </a:prstGeom>
            </p:spPr>
            <p:txBody>
              <a:bodyPr wrap="none" lIns="0" tIns="0" rIns="0" bIns="0" anchor="t"/>
              <a:lstStyle/>
              <a:p>
                <a:r>
                  <a:rPr lang="en-US" sz="1600" b="1" dirty="0" smtClean="0">
                    <a:solidFill>
                      <a:srgbClr val="FEFFFE"/>
                    </a:solidFill>
                    <a:latin typeface="Arial"/>
                  </a:rPr>
                  <a:t>Test-centered</a:t>
                </a:r>
                <a:endParaRPr lang="en-US" sz="1600" b="1" dirty="0">
                  <a:solidFill>
                    <a:srgbClr val="FEFFFE"/>
                  </a:solidFill>
                  <a:latin typeface="Arial"/>
                </a:endParaRPr>
              </a:p>
            </p:txBody>
          </p:sp>
          <p:sp>
            <p:nvSpPr>
              <p:cNvPr id="13" name="Freeform 12"/>
              <p:cNvSpPr/>
              <p:nvPr/>
            </p:nvSpPr>
            <p:spPr>
              <a:xfrm>
                <a:off x="3338068" y="2659583"/>
                <a:ext cx="116332" cy="365747"/>
              </a:xfrm>
              <a:custGeom>
                <a:avLst/>
                <a:gdLst/>
                <a:ahLst/>
                <a:cxnLst/>
                <a:rect l="l" t="t" r="r" b="b"/>
                <a:pathLst>
                  <a:path w="116332" h="365747">
                    <a:moveTo>
                      <a:pt x="0" y="0"/>
                    </a:moveTo>
                    <a:lnTo>
                      <a:pt x="116332" y="170612"/>
                    </a:lnTo>
                    <a:lnTo>
                      <a:pt x="0" y="365747"/>
                    </a:lnTo>
                    <a:close/>
                  </a:path>
                </a:pathLst>
              </a:custGeom>
              <a:solidFill>
                <a:schemeClr val="bg1"/>
              </a:solidFill>
            </p:spPr>
          </p:sp>
        </p:grpSp>
      </p:grpSp>
      <p:grpSp>
        <p:nvGrpSpPr>
          <p:cNvPr id="14" name="Group 13"/>
          <p:cNvGrpSpPr/>
          <p:nvPr/>
        </p:nvGrpSpPr>
        <p:grpSpPr>
          <a:xfrm>
            <a:off x="1935931" y="2973078"/>
            <a:ext cx="5943371" cy="776735"/>
            <a:chOff x="458178" y="2331720"/>
            <a:chExt cx="6627665" cy="996950"/>
          </a:xfrm>
        </p:grpSpPr>
        <p:sp>
          <p:nvSpPr>
            <p:cNvPr id="15" name="Freeform 14"/>
            <p:cNvSpPr/>
            <p:nvPr/>
          </p:nvSpPr>
          <p:spPr>
            <a:xfrm>
              <a:off x="3350768" y="2331720"/>
              <a:ext cx="2504450" cy="996950"/>
            </a:xfrm>
            <a:custGeom>
              <a:avLst/>
              <a:gdLst/>
              <a:ahLst/>
              <a:cxnLst/>
              <a:rect l="l" t="t" r="r" b="b"/>
              <a:pathLst>
                <a:path w="6199632" h="996950">
                  <a:moveTo>
                    <a:pt x="0" y="996950"/>
                  </a:moveTo>
                  <a:lnTo>
                    <a:pt x="6199632" y="996950"/>
                  </a:lnTo>
                  <a:lnTo>
                    <a:pt x="6199632" y="0"/>
                  </a:lnTo>
                  <a:lnTo>
                    <a:pt x="0" y="0"/>
                  </a:lnTo>
                  <a:close/>
                </a:path>
              </a:pathLst>
            </a:custGeom>
            <a:solidFill>
              <a:schemeClr val="accent6">
                <a:lumMod val="75000"/>
              </a:schemeClr>
            </a:solidFill>
            <a:ln>
              <a:solidFill>
                <a:schemeClr val="accent6">
                  <a:lumMod val="75000"/>
                </a:schemeClr>
              </a:solidFill>
            </a:ln>
          </p:spPr>
        </p:sp>
        <p:grpSp>
          <p:nvGrpSpPr>
            <p:cNvPr id="16" name="Group 15"/>
            <p:cNvGrpSpPr/>
            <p:nvPr/>
          </p:nvGrpSpPr>
          <p:grpSpPr>
            <a:xfrm>
              <a:off x="458178" y="2331720"/>
              <a:ext cx="6627665" cy="996950"/>
              <a:chOff x="458178" y="2331720"/>
              <a:chExt cx="6627665" cy="996950"/>
            </a:xfrm>
          </p:grpSpPr>
          <p:sp>
            <p:nvSpPr>
              <p:cNvPr id="17" name="Freeform 16"/>
              <p:cNvSpPr/>
              <p:nvPr/>
            </p:nvSpPr>
            <p:spPr>
              <a:xfrm>
                <a:off x="458178" y="2331720"/>
                <a:ext cx="2894622" cy="996950"/>
              </a:xfrm>
              <a:custGeom>
                <a:avLst/>
                <a:gdLst/>
                <a:ahLst/>
                <a:cxnLst/>
                <a:rect l="l" t="t" r="r" b="b"/>
                <a:pathLst>
                  <a:path w="2894622" h="996950">
                    <a:moveTo>
                      <a:pt x="0" y="996950"/>
                    </a:moveTo>
                    <a:lnTo>
                      <a:pt x="2894622" y="996950"/>
                    </a:lnTo>
                    <a:lnTo>
                      <a:pt x="2894622" y="0"/>
                    </a:lnTo>
                    <a:lnTo>
                      <a:pt x="0" y="0"/>
                    </a:lnTo>
                    <a:close/>
                  </a:path>
                </a:pathLst>
              </a:custGeom>
              <a:solidFill>
                <a:schemeClr val="bg1"/>
              </a:solidFill>
              <a:ln>
                <a:solidFill>
                  <a:srgbClr val="002060"/>
                </a:solidFill>
              </a:ln>
            </p:spPr>
          </p:sp>
          <p:sp>
            <p:nvSpPr>
              <p:cNvPr id="18" name="TextBox 17"/>
              <p:cNvSpPr txBox="1"/>
              <p:nvPr/>
            </p:nvSpPr>
            <p:spPr>
              <a:xfrm>
                <a:off x="743924" y="2676093"/>
                <a:ext cx="990600" cy="266700"/>
              </a:xfrm>
              <a:prstGeom prst="rect">
                <a:avLst/>
              </a:prstGeom>
            </p:spPr>
            <p:txBody>
              <a:bodyPr wrap="none" lIns="0" tIns="0" rIns="0" bIns="0" anchor="t"/>
              <a:lstStyle/>
              <a:p>
                <a:pPr algn="l"/>
                <a:r>
                  <a:rPr lang="en-US" sz="1600" b="1" dirty="0" smtClean="0">
                    <a:solidFill>
                      <a:srgbClr val="0A3F6B"/>
                    </a:solidFill>
                    <a:latin typeface="Arial" panose="020B0604020202020204" pitchFamily="34" charset="0"/>
                    <a:ea typeface="+mj-ea"/>
                    <a:cs typeface="Arial" panose="020B0604020202020204" pitchFamily="34" charset="0"/>
                  </a:rPr>
                  <a:t>Criterion-referenced</a:t>
                </a:r>
                <a:endParaRPr lang="en-US" sz="1600" b="1" dirty="0">
                  <a:solidFill>
                    <a:srgbClr val="0A3F6B"/>
                  </a:solidFill>
                  <a:latin typeface="Arial" panose="020B0604020202020204" pitchFamily="34" charset="0"/>
                  <a:ea typeface="+mj-ea"/>
                  <a:cs typeface="Arial" panose="020B0604020202020204" pitchFamily="34" charset="0"/>
                </a:endParaRPr>
              </a:p>
            </p:txBody>
          </p:sp>
          <p:sp>
            <p:nvSpPr>
              <p:cNvPr id="19" name="TextBox 18"/>
              <p:cNvSpPr txBox="1"/>
              <p:nvPr/>
            </p:nvSpPr>
            <p:spPr>
              <a:xfrm>
                <a:off x="2120143" y="2620206"/>
                <a:ext cx="4965700" cy="215900"/>
              </a:xfrm>
              <a:prstGeom prst="rect">
                <a:avLst/>
              </a:prstGeom>
            </p:spPr>
            <p:txBody>
              <a:bodyPr wrap="none" lIns="0" tIns="0" rIns="0" bIns="0" anchor="t"/>
              <a:lstStyle/>
              <a:p>
                <a:r>
                  <a:rPr lang="en-US" sz="1600" b="1" dirty="0" smtClean="0">
                    <a:solidFill>
                      <a:srgbClr val="FEFFFE"/>
                    </a:solidFill>
                    <a:latin typeface="Arial"/>
                  </a:rPr>
                  <a:t>Norm-referenced</a:t>
                </a:r>
                <a:endParaRPr lang="en-US" sz="1600" b="1" dirty="0">
                  <a:solidFill>
                    <a:srgbClr val="FEFFFE"/>
                  </a:solidFill>
                  <a:latin typeface="Arial"/>
                </a:endParaRPr>
              </a:p>
            </p:txBody>
          </p:sp>
          <p:sp>
            <p:nvSpPr>
              <p:cNvPr id="20" name="Freeform 19"/>
              <p:cNvSpPr/>
              <p:nvPr/>
            </p:nvSpPr>
            <p:spPr>
              <a:xfrm>
                <a:off x="3338068" y="2659583"/>
                <a:ext cx="116332" cy="365747"/>
              </a:xfrm>
              <a:custGeom>
                <a:avLst/>
                <a:gdLst/>
                <a:ahLst/>
                <a:cxnLst/>
                <a:rect l="l" t="t" r="r" b="b"/>
                <a:pathLst>
                  <a:path w="116332" h="365747">
                    <a:moveTo>
                      <a:pt x="0" y="0"/>
                    </a:moveTo>
                    <a:lnTo>
                      <a:pt x="116332" y="170612"/>
                    </a:lnTo>
                    <a:lnTo>
                      <a:pt x="0" y="365747"/>
                    </a:lnTo>
                    <a:close/>
                  </a:path>
                </a:pathLst>
              </a:custGeom>
              <a:solidFill>
                <a:schemeClr val="bg1"/>
              </a:solidFill>
            </p:spPr>
          </p:sp>
        </p:grpSp>
      </p:grpSp>
      <p:grpSp>
        <p:nvGrpSpPr>
          <p:cNvPr id="21" name="Group 20"/>
          <p:cNvGrpSpPr/>
          <p:nvPr/>
        </p:nvGrpSpPr>
        <p:grpSpPr>
          <a:xfrm>
            <a:off x="1935931" y="4039879"/>
            <a:ext cx="5943371" cy="776735"/>
            <a:chOff x="458178" y="2331720"/>
            <a:chExt cx="6627665" cy="996950"/>
          </a:xfrm>
        </p:grpSpPr>
        <p:sp>
          <p:nvSpPr>
            <p:cNvPr id="22" name="Freeform 21"/>
            <p:cNvSpPr/>
            <p:nvPr/>
          </p:nvSpPr>
          <p:spPr>
            <a:xfrm>
              <a:off x="3350768" y="2331720"/>
              <a:ext cx="2504450" cy="996950"/>
            </a:xfrm>
            <a:custGeom>
              <a:avLst/>
              <a:gdLst/>
              <a:ahLst/>
              <a:cxnLst/>
              <a:rect l="l" t="t" r="r" b="b"/>
              <a:pathLst>
                <a:path w="6199632" h="996950">
                  <a:moveTo>
                    <a:pt x="0" y="996950"/>
                  </a:moveTo>
                  <a:lnTo>
                    <a:pt x="6199632" y="996950"/>
                  </a:lnTo>
                  <a:lnTo>
                    <a:pt x="6199632" y="0"/>
                  </a:lnTo>
                  <a:lnTo>
                    <a:pt x="0" y="0"/>
                  </a:lnTo>
                  <a:close/>
                </a:path>
              </a:pathLst>
            </a:custGeom>
            <a:solidFill>
              <a:schemeClr val="accent6">
                <a:lumMod val="75000"/>
              </a:schemeClr>
            </a:solidFill>
            <a:ln>
              <a:solidFill>
                <a:schemeClr val="accent6">
                  <a:lumMod val="75000"/>
                </a:schemeClr>
              </a:solidFill>
            </a:ln>
          </p:spPr>
        </p:sp>
        <p:grpSp>
          <p:nvGrpSpPr>
            <p:cNvPr id="23" name="Group 22"/>
            <p:cNvGrpSpPr/>
            <p:nvPr/>
          </p:nvGrpSpPr>
          <p:grpSpPr>
            <a:xfrm>
              <a:off x="458178" y="2331720"/>
              <a:ext cx="6627665" cy="996950"/>
              <a:chOff x="458178" y="2331720"/>
              <a:chExt cx="6627665" cy="996950"/>
            </a:xfrm>
          </p:grpSpPr>
          <p:sp>
            <p:nvSpPr>
              <p:cNvPr id="24" name="Freeform 23"/>
              <p:cNvSpPr/>
              <p:nvPr/>
            </p:nvSpPr>
            <p:spPr>
              <a:xfrm>
                <a:off x="458178" y="2331720"/>
                <a:ext cx="2894622" cy="996950"/>
              </a:xfrm>
              <a:custGeom>
                <a:avLst/>
                <a:gdLst/>
                <a:ahLst/>
                <a:cxnLst/>
                <a:rect l="l" t="t" r="r" b="b"/>
                <a:pathLst>
                  <a:path w="2894622" h="996950">
                    <a:moveTo>
                      <a:pt x="0" y="996950"/>
                    </a:moveTo>
                    <a:lnTo>
                      <a:pt x="2894622" y="996950"/>
                    </a:lnTo>
                    <a:lnTo>
                      <a:pt x="2894622" y="0"/>
                    </a:lnTo>
                    <a:lnTo>
                      <a:pt x="0" y="0"/>
                    </a:lnTo>
                    <a:close/>
                  </a:path>
                </a:pathLst>
              </a:custGeom>
              <a:solidFill>
                <a:schemeClr val="bg1"/>
              </a:solidFill>
              <a:ln>
                <a:solidFill>
                  <a:srgbClr val="002060"/>
                </a:solidFill>
              </a:ln>
            </p:spPr>
          </p:sp>
          <p:sp>
            <p:nvSpPr>
              <p:cNvPr id="25" name="TextBox 24"/>
              <p:cNvSpPr txBox="1"/>
              <p:nvPr/>
            </p:nvSpPr>
            <p:spPr>
              <a:xfrm>
                <a:off x="743924" y="2676093"/>
                <a:ext cx="990600" cy="266700"/>
              </a:xfrm>
              <a:prstGeom prst="rect">
                <a:avLst/>
              </a:prstGeom>
            </p:spPr>
            <p:txBody>
              <a:bodyPr wrap="none" lIns="0" tIns="0" rIns="0" bIns="0" anchor="t"/>
              <a:lstStyle/>
              <a:p>
                <a:pPr algn="l"/>
                <a:r>
                  <a:rPr lang="en-US" sz="1600" b="1" dirty="0" smtClean="0">
                    <a:solidFill>
                      <a:srgbClr val="0A3F6B"/>
                    </a:solidFill>
                    <a:latin typeface="Arial" panose="020B0604020202020204" pitchFamily="34" charset="0"/>
                    <a:ea typeface="+mj-ea"/>
                    <a:cs typeface="Arial" panose="020B0604020202020204" pitchFamily="34" charset="0"/>
                  </a:rPr>
                  <a:t>Empirical</a:t>
                </a:r>
                <a:endParaRPr lang="en-US" sz="1600" b="1" dirty="0">
                  <a:solidFill>
                    <a:srgbClr val="0A3F6B"/>
                  </a:solidFill>
                  <a:latin typeface="Arial" panose="020B0604020202020204" pitchFamily="34" charset="0"/>
                  <a:ea typeface="+mj-ea"/>
                  <a:cs typeface="Arial" panose="020B0604020202020204" pitchFamily="34" charset="0"/>
                </a:endParaRPr>
              </a:p>
            </p:txBody>
          </p:sp>
          <p:sp>
            <p:nvSpPr>
              <p:cNvPr id="26" name="TextBox 25"/>
              <p:cNvSpPr txBox="1"/>
              <p:nvPr/>
            </p:nvSpPr>
            <p:spPr>
              <a:xfrm>
                <a:off x="2120143" y="2620206"/>
                <a:ext cx="4965700" cy="215900"/>
              </a:xfrm>
              <a:prstGeom prst="rect">
                <a:avLst/>
              </a:prstGeom>
            </p:spPr>
            <p:txBody>
              <a:bodyPr wrap="none" lIns="0" tIns="0" rIns="0" bIns="0" anchor="t"/>
              <a:lstStyle/>
              <a:p>
                <a:r>
                  <a:rPr lang="en-US" sz="1600" b="1" dirty="0" smtClean="0">
                    <a:solidFill>
                      <a:srgbClr val="FEFFFE"/>
                    </a:solidFill>
                    <a:latin typeface="Arial"/>
                  </a:rPr>
                  <a:t>Judgmental</a:t>
                </a:r>
                <a:endParaRPr lang="en-US" sz="1600" b="1" dirty="0">
                  <a:solidFill>
                    <a:srgbClr val="FEFFFE"/>
                  </a:solidFill>
                  <a:latin typeface="Arial"/>
                </a:endParaRPr>
              </a:p>
            </p:txBody>
          </p:sp>
          <p:sp>
            <p:nvSpPr>
              <p:cNvPr id="27" name="Freeform 26"/>
              <p:cNvSpPr/>
              <p:nvPr/>
            </p:nvSpPr>
            <p:spPr>
              <a:xfrm>
                <a:off x="3338068" y="2659583"/>
                <a:ext cx="116332" cy="365747"/>
              </a:xfrm>
              <a:custGeom>
                <a:avLst/>
                <a:gdLst/>
                <a:ahLst/>
                <a:cxnLst/>
                <a:rect l="l" t="t" r="r" b="b"/>
                <a:pathLst>
                  <a:path w="116332" h="365747">
                    <a:moveTo>
                      <a:pt x="0" y="0"/>
                    </a:moveTo>
                    <a:lnTo>
                      <a:pt x="116332" y="170612"/>
                    </a:lnTo>
                    <a:lnTo>
                      <a:pt x="0" y="365747"/>
                    </a:lnTo>
                    <a:close/>
                  </a:path>
                </a:pathLst>
              </a:custGeom>
              <a:solidFill>
                <a:schemeClr val="bg1"/>
              </a:solidFill>
            </p:spPr>
          </p:sp>
        </p:grpSp>
      </p:grpSp>
    </p:spTree>
    <p:extLst>
      <p:ext uri="{BB962C8B-B14F-4D97-AF65-F5344CB8AC3E}">
        <p14:creationId xmlns:p14="http://schemas.microsoft.com/office/powerpoint/2010/main" val="2004307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Criteria for a Judgmental Approach (</a:t>
            </a:r>
            <a:r>
              <a:rPr lang="en-US" dirty="0" err="1" smtClean="0"/>
              <a:t>Berk</a:t>
            </a:r>
            <a:r>
              <a:rPr lang="en-US" dirty="0" smtClean="0"/>
              <a:t>, 1996)</a:t>
            </a:r>
            <a:endParaRPr lang="en-US" dirty="0"/>
          </a:p>
        </p:txBody>
      </p:sp>
      <p:sp>
        <p:nvSpPr>
          <p:cNvPr id="3" name="Content Placeholder 2"/>
          <p:cNvSpPr>
            <a:spLocks noGrp="1"/>
          </p:cNvSpPr>
          <p:nvPr>
            <p:ph idx="1"/>
          </p:nvPr>
        </p:nvSpPr>
        <p:spPr>
          <a:xfrm>
            <a:off x="328774" y="1263721"/>
            <a:ext cx="8630292" cy="4818580"/>
          </a:xfrm>
        </p:spPr>
        <p:txBody>
          <a:bodyPr/>
          <a:lstStyle/>
          <a:p>
            <a:pPr marL="339725" indent="-339725">
              <a:buFont typeface="+mj-lt"/>
              <a:buAutoNum type="arabicPeriod"/>
            </a:pPr>
            <a:r>
              <a:rPr lang="en-US" sz="1600" dirty="0" smtClean="0"/>
              <a:t>Well-defined content domain based upon SME consensus</a:t>
            </a:r>
          </a:p>
          <a:p>
            <a:pPr marL="339725" indent="-339725">
              <a:buFont typeface="+mj-lt"/>
              <a:buAutoNum type="arabicPeriod"/>
            </a:pPr>
            <a:r>
              <a:rPr lang="en-US" sz="1600" dirty="0" smtClean="0"/>
              <a:t>Well-defined performance-level descriptions (PLDs)</a:t>
            </a:r>
          </a:p>
          <a:p>
            <a:pPr marL="339725" indent="-339725">
              <a:buFont typeface="+mj-lt"/>
              <a:buAutoNum type="arabicPeriod"/>
            </a:pPr>
            <a:r>
              <a:rPr lang="en-US" sz="1600" dirty="0" smtClean="0"/>
              <a:t>Anchors at the upper and lower end of performance spectrum based on consensus</a:t>
            </a:r>
          </a:p>
          <a:p>
            <a:pPr marL="339725" indent="-339725">
              <a:buFont typeface="+mj-lt"/>
              <a:buAutoNum type="arabicPeriod"/>
            </a:pPr>
            <a:r>
              <a:rPr lang="en-US" sz="1600" dirty="0" smtClean="0"/>
              <a:t>A  process of matching elements of the assessment (e.g., items, behaviors, work samples) to the (PLDs)</a:t>
            </a:r>
          </a:p>
          <a:p>
            <a:pPr marL="339725" indent="-339725">
              <a:buFont typeface="+mj-lt"/>
              <a:buAutoNum type="arabicPeriod"/>
            </a:pPr>
            <a:r>
              <a:rPr lang="en-US" sz="1600" dirty="0" smtClean="0"/>
              <a:t>A process for estimating the difficulty of the elements of the assessment</a:t>
            </a:r>
          </a:p>
          <a:p>
            <a:pPr marL="339725" indent="-339725">
              <a:buFont typeface="+mj-lt"/>
              <a:buAutoNum type="arabicPeriod"/>
            </a:pPr>
            <a:r>
              <a:rPr lang="en-US" sz="1600" dirty="0" smtClean="0"/>
              <a:t>Feedback given to SMEs on their agreement on the rating process and the impact of their ratings (e.g., expected passing rates, known performers who would and would not meet the standard)</a:t>
            </a:r>
          </a:p>
          <a:p>
            <a:pPr marL="339725" indent="-339725">
              <a:buFont typeface="+mj-lt"/>
              <a:buAutoNum type="arabicPeriod"/>
            </a:pPr>
            <a:r>
              <a:rPr lang="en-US" sz="1600" dirty="0" smtClean="0"/>
              <a:t>A discussion among SMEs of their ratings and classifications without pressure to achieve consensus</a:t>
            </a:r>
          </a:p>
          <a:p>
            <a:pPr marL="339725" indent="-339725">
              <a:buFont typeface="+mj-lt"/>
              <a:buAutoNum type="arabicPeriod"/>
            </a:pPr>
            <a:r>
              <a:rPr lang="en-US" sz="1600" dirty="0" smtClean="0"/>
              <a:t>The opportunity for SMEs to revise their ratings based on their discussion</a:t>
            </a:r>
          </a:p>
          <a:p>
            <a:pPr marL="339725" indent="-339725">
              <a:buFont typeface="+mj-lt"/>
              <a:buAutoNum type="arabicPeriod"/>
            </a:pPr>
            <a:r>
              <a:rPr lang="en-US" sz="1600" dirty="0" smtClean="0"/>
              <a:t>A translation of the SME ratings into an operational cutoff score</a:t>
            </a:r>
          </a:p>
          <a:p>
            <a:pPr marL="339725" indent="-339725">
              <a:buFont typeface="+mj-lt"/>
              <a:buAutoNum type="arabicPeriod"/>
            </a:pPr>
            <a:r>
              <a:rPr lang="en-US" sz="1600" dirty="0" smtClean="0"/>
              <a:t>A computation of the cutoff score that is consistent with the intended use of the assessment</a:t>
            </a:r>
          </a:p>
          <a:p>
            <a:endParaRPr lang="en-US" dirty="0"/>
          </a:p>
        </p:txBody>
      </p:sp>
    </p:spTree>
    <p:extLst>
      <p:ext uri="{BB962C8B-B14F-4D97-AF65-F5344CB8AC3E}">
        <p14:creationId xmlns:p14="http://schemas.microsoft.com/office/powerpoint/2010/main" val="124618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Overview of the </a:t>
            </a:r>
            <a:r>
              <a:rPr lang="en-US" dirty="0" err="1" smtClean="0"/>
              <a:t>Angoff</a:t>
            </a:r>
            <a:r>
              <a:rPr lang="en-US" dirty="0" smtClean="0"/>
              <a:t> Method and Variants</a:t>
            </a:r>
            <a:endParaRPr lang="en-US" dirty="0"/>
          </a:p>
        </p:txBody>
      </p:sp>
      <p:pic>
        <p:nvPicPr>
          <p:cNvPr id="4" name="Picture 1034" descr="Graphic of Agency Seal and Link to the Office of Personnel Management Home Page">
            <a:hlinkClick r:id="rId2" action="ppaction://hlinksldjump"/>
          </p:cNvPr>
          <p:cNvPicPr>
            <a:picLocks noChangeAspect="1" noChangeArrowheads="1"/>
          </p:cNvPicPr>
          <p:nvPr/>
        </p:nvPicPr>
        <p:blipFill>
          <a:blip r:embed="rId3" cstate="print"/>
          <a:srcRect/>
          <a:stretch>
            <a:fillRect/>
          </a:stretch>
        </p:blipFill>
        <p:spPr bwMode="auto">
          <a:xfrm>
            <a:off x="1551752" y="5868051"/>
            <a:ext cx="822307" cy="828894"/>
          </a:xfrm>
          <a:prstGeom prst="rect">
            <a:avLst/>
          </a:prstGeom>
          <a:noFill/>
          <a:ln w="38100">
            <a:noFill/>
            <a:miter lim="800000"/>
            <a:headEnd/>
            <a:tailEnd/>
          </a:ln>
        </p:spPr>
      </p:pic>
    </p:spTree>
    <p:extLst>
      <p:ext uri="{BB962C8B-B14F-4D97-AF65-F5344CB8AC3E}">
        <p14:creationId xmlns:p14="http://schemas.microsoft.com/office/powerpoint/2010/main" val="3122470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Judgmental approach that collects SME ratings for each test item </a:t>
            </a:r>
          </a:p>
          <a:p>
            <a:endParaRPr lang="en-US" dirty="0"/>
          </a:p>
          <a:p>
            <a:r>
              <a:rPr lang="en-US" dirty="0" smtClean="0"/>
              <a:t>(</a:t>
            </a:r>
            <a:r>
              <a:rPr lang="en-US" dirty="0" err="1" smtClean="0"/>
              <a:t>Angoff</a:t>
            </a:r>
            <a:r>
              <a:rPr lang="en-US" dirty="0" smtClean="0"/>
              <a:t> 1971)</a:t>
            </a:r>
            <a:endParaRPr lang="en-US" dirty="0"/>
          </a:p>
        </p:txBody>
      </p:sp>
      <p:sp>
        <p:nvSpPr>
          <p:cNvPr id="6" name="Content Placeholder 5"/>
          <p:cNvSpPr>
            <a:spLocks noGrp="1"/>
          </p:cNvSpPr>
          <p:nvPr>
            <p:ph idx="14"/>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sp>
        <p:nvSpPr>
          <p:cNvPr id="5" name="Title 4"/>
          <p:cNvSpPr>
            <a:spLocks noGrp="1"/>
          </p:cNvSpPr>
          <p:nvPr>
            <p:ph type="title"/>
          </p:nvPr>
        </p:nvSpPr>
        <p:spPr>
          <a:noFill/>
        </p:spPr>
        <p:txBody>
          <a:bodyPr/>
          <a:lstStyle/>
          <a:p>
            <a:r>
              <a:rPr lang="en-US" dirty="0" smtClean="0"/>
              <a:t>Overview of the </a:t>
            </a:r>
            <a:r>
              <a:rPr lang="en-US" dirty="0" err="1" smtClean="0"/>
              <a:t>Angoff</a:t>
            </a:r>
            <a:r>
              <a:rPr lang="en-US" dirty="0" smtClean="0"/>
              <a:t> Method</a:t>
            </a:r>
            <a:endParaRPr lang="en-US" dirty="0"/>
          </a:p>
        </p:txBody>
      </p:sp>
      <p:sp>
        <p:nvSpPr>
          <p:cNvPr id="19" name="Freeform 18"/>
          <p:cNvSpPr/>
          <p:nvPr/>
        </p:nvSpPr>
        <p:spPr>
          <a:xfrm>
            <a:off x="3490380" y="1589419"/>
            <a:ext cx="4739218" cy="406400"/>
          </a:xfrm>
          <a:custGeom>
            <a:avLst/>
            <a:gdLst/>
            <a:ahLst/>
            <a:cxnLst/>
            <a:rect l="l" t="t" r="r" b="b"/>
            <a:pathLst>
              <a:path w="8266176" h="1758264">
                <a:moveTo>
                  <a:pt x="0" y="1758264"/>
                </a:moveTo>
                <a:lnTo>
                  <a:pt x="8266176" y="1758264"/>
                </a:lnTo>
                <a:lnTo>
                  <a:pt x="8266176" y="0"/>
                </a:lnTo>
                <a:lnTo>
                  <a:pt x="0" y="0"/>
                </a:lnTo>
                <a:close/>
              </a:path>
            </a:pathLst>
          </a:custGeom>
          <a:solidFill>
            <a:srgbClr val="8D64AA"/>
          </a:solidFill>
        </p:spPr>
      </p:sp>
      <p:sp>
        <p:nvSpPr>
          <p:cNvPr id="21" name="Freeform 20"/>
          <p:cNvSpPr/>
          <p:nvPr/>
        </p:nvSpPr>
        <p:spPr>
          <a:xfrm>
            <a:off x="3490380" y="2673505"/>
            <a:ext cx="4739218" cy="406400"/>
          </a:xfrm>
          <a:custGeom>
            <a:avLst/>
            <a:gdLst/>
            <a:ahLst/>
            <a:cxnLst/>
            <a:rect l="l" t="t" r="r" b="b"/>
            <a:pathLst>
              <a:path w="8266176" h="1758264">
                <a:moveTo>
                  <a:pt x="0" y="1758264"/>
                </a:moveTo>
                <a:lnTo>
                  <a:pt x="8266176" y="1758264"/>
                </a:lnTo>
                <a:lnTo>
                  <a:pt x="8266176" y="0"/>
                </a:lnTo>
                <a:lnTo>
                  <a:pt x="0" y="0"/>
                </a:lnTo>
                <a:close/>
              </a:path>
            </a:pathLst>
          </a:custGeom>
          <a:solidFill>
            <a:schemeClr val="accent3"/>
          </a:solidFill>
        </p:spPr>
      </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3190" y="1542753"/>
            <a:ext cx="499731" cy="499731"/>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1284" y="2627957"/>
            <a:ext cx="511637" cy="511637"/>
          </a:xfrm>
          <a:prstGeom prst="rect">
            <a:avLst/>
          </a:prstGeom>
        </p:spPr>
      </p:pic>
      <p:sp>
        <p:nvSpPr>
          <p:cNvPr id="24" name="TextBox 23"/>
          <p:cNvSpPr txBox="1"/>
          <p:nvPr/>
        </p:nvSpPr>
        <p:spPr>
          <a:xfrm>
            <a:off x="3488270" y="1668521"/>
            <a:ext cx="4453001" cy="168210"/>
          </a:xfrm>
          <a:prstGeom prst="rect">
            <a:avLst/>
          </a:prstGeom>
        </p:spPr>
        <p:txBody>
          <a:bodyPr wrap="none" lIns="0" tIns="0" rIns="0" bIns="0" anchor="t"/>
          <a:lstStyle/>
          <a:p>
            <a:r>
              <a:rPr lang="en-US" sz="1600" b="1" dirty="0" err="1" smtClean="0">
                <a:solidFill>
                  <a:srgbClr val="FEFFFE"/>
                </a:solidFill>
                <a:latin typeface="Arial"/>
              </a:rPr>
              <a:t>Rxy</a:t>
            </a:r>
            <a:endParaRPr lang="en-US" sz="1600" b="1" dirty="0">
              <a:solidFill>
                <a:srgbClr val="FEFFFE"/>
              </a:solidFill>
              <a:latin typeface="Arial"/>
            </a:endParaRPr>
          </a:p>
        </p:txBody>
      </p:sp>
      <p:sp>
        <p:nvSpPr>
          <p:cNvPr id="25" name="TextBox 24"/>
          <p:cNvSpPr txBox="1"/>
          <p:nvPr/>
        </p:nvSpPr>
        <p:spPr>
          <a:xfrm>
            <a:off x="3594633" y="2748945"/>
            <a:ext cx="4453001" cy="168210"/>
          </a:xfrm>
          <a:prstGeom prst="rect">
            <a:avLst/>
          </a:prstGeom>
        </p:spPr>
        <p:txBody>
          <a:bodyPr wrap="none" lIns="0" tIns="0" rIns="0" bIns="0" anchor="t"/>
          <a:lstStyle/>
          <a:p>
            <a:r>
              <a:rPr lang="en-US" sz="1600" b="1" dirty="0" smtClean="0">
                <a:solidFill>
                  <a:srgbClr val="FEFFFE"/>
                </a:solidFill>
                <a:latin typeface="Arial"/>
              </a:rPr>
              <a:t>Applicability</a:t>
            </a:r>
            <a:endParaRPr lang="en-US" sz="1600" b="1" dirty="0">
              <a:solidFill>
                <a:srgbClr val="FEFFFE"/>
              </a:solidFill>
              <a:latin typeface="Arial"/>
            </a:endParaRPr>
          </a:p>
        </p:txBody>
      </p:sp>
      <p:sp>
        <p:nvSpPr>
          <p:cNvPr id="26" name="Freeform 25"/>
          <p:cNvSpPr/>
          <p:nvPr/>
        </p:nvSpPr>
        <p:spPr>
          <a:xfrm>
            <a:off x="3468608" y="3812865"/>
            <a:ext cx="4760990" cy="406400"/>
          </a:xfrm>
          <a:custGeom>
            <a:avLst/>
            <a:gdLst/>
            <a:ahLst/>
            <a:cxnLst/>
            <a:rect l="l" t="t" r="r" b="b"/>
            <a:pathLst>
              <a:path w="8266176" h="1758264">
                <a:moveTo>
                  <a:pt x="0" y="1758264"/>
                </a:moveTo>
                <a:lnTo>
                  <a:pt x="8266176" y="1758264"/>
                </a:lnTo>
                <a:lnTo>
                  <a:pt x="8266176" y="0"/>
                </a:lnTo>
                <a:lnTo>
                  <a:pt x="0" y="0"/>
                </a:lnTo>
                <a:close/>
              </a:path>
            </a:pathLst>
          </a:custGeom>
          <a:solidFill>
            <a:schemeClr val="accent6">
              <a:lumMod val="75000"/>
            </a:schemeClr>
          </a:solidFill>
        </p:spPr>
      </p:sp>
      <p:sp>
        <p:nvSpPr>
          <p:cNvPr id="27" name="TextBox 26"/>
          <p:cNvSpPr txBox="1"/>
          <p:nvPr/>
        </p:nvSpPr>
        <p:spPr>
          <a:xfrm>
            <a:off x="3576598" y="3888298"/>
            <a:ext cx="4453001" cy="168210"/>
          </a:xfrm>
          <a:prstGeom prst="rect">
            <a:avLst/>
          </a:prstGeom>
        </p:spPr>
        <p:txBody>
          <a:bodyPr wrap="none" lIns="0" tIns="0" rIns="0" bIns="0" anchor="t"/>
          <a:lstStyle/>
          <a:p>
            <a:r>
              <a:rPr lang="en-US" sz="1600" b="1" dirty="0" smtClean="0">
                <a:solidFill>
                  <a:srgbClr val="FEFFFE"/>
                </a:solidFill>
                <a:latin typeface="Arial"/>
              </a:rPr>
              <a:t>Usage</a:t>
            </a:r>
            <a:endParaRPr lang="en-US" sz="1600" b="1" dirty="0">
              <a:solidFill>
                <a:srgbClr val="FEFFFE"/>
              </a:solidFill>
              <a:latin typeface="Arial"/>
            </a:endParaRPr>
          </a:p>
        </p:txBody>
      </p:sp>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9138" y="3763587"/>
            <a:ext cx="490142" cy="515013"/>
          </a:xfrm>
          <a:prstGeom prst="ellipse">
            <a:avLst/>
          </a:prstGeom>
        </p:spPr>
      </p:pic>
      <p:sp>
        <p:nvSpPr>
          <p:cNvPr id="29" name="TextBox 28"/>
          <p:cNvSpPr txBox="1"/>
          <p:nvPr/>
        </p:nvSpPr>
        <p:spPr bwMode="auto">
          <a:xfrm>
            <a:off x="3526100" y="2041230"/>
            <a:ext cx="4694533" cy="70788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lvl="0" algn="l"/>
            <a:r>
              <a:rPr lang="en-US" sz="1400" dirty="0"/>
              <a:t>Job experts infer the relationship between the predictor assessment and performance criterion</a:t>
            </a:r>
          </a:p>
          <a:p>
            <a:pPr algn="l"/>
            <a:endParaRPr lang="en-US" dirty="0" err="1" smtClean="0"/>
          </a:p>
        </p:txBody>
      </p:sp>
      <p:sp>
        <p:nvSpPr>
          <p:cNvPr id="30" name="TextBox 29"/>
          <p:cNvSpPr txBox="1"/>
          <p:nvPr/>
        </p:nvSpPr>
        <p:spPr bwMode="auto">
          <a:xfrm>
            <a:off x="3535064" y="3160506"/>
            <a:ext cx="4694534"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lvl="0" algn="l"/>
            <a:r>
              <a:rPr lang="en-US" sz="1400" dirty="0"/>
              <a:t>Includes variations to accommodate multiple types of assessment scoring procedures and rating scales</a:t>
            </a:r>
          </a:p>
        </p:txBody>
      </p:sp>
      <p:sp>
        <p:nvSpPr>
          <p:cNvPr id="31" name="TextBox 30"/>
          <p:cNvSpPr txBox="1"/>
          <p:nvPr/>
        </p:nvSpPr>
        <p:spPr bwMode="auto">
          <a:xfrm>
            <a:off x="3490380" y="4297261"/>
            <a:ext cx="4739218"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lvl="0" algn="l"/>
            <a:r>
              <a:rPr lang="en-US" sz="1400" dirty="0"/>
              <a:t>One of the most frequently used </a:t>
            </a:r>
            <a:r>
              <a:rPr lang="en-US" sz="1400" dirty="0" smtClean="0"/>
              <a:t>cutoff </a:t>
            </a:r>
            <a:r>
              <a:rPr lang="en-US" sz="1400" dirty="0"/>
              <a:t>score setting methods in use</a:t>
            </a:r>
          </a:p>
        </p:txBody>
      </p:sp>
      <p:sp>
        <p:nvSpPr>
          <p:cNvPr id="32" name="Freeform 31"/>
          <p:cNvSpPr/>
          <p:nvPr/>
        </p:nvSpPr>
        <p:spPr>
          <a:xfrm>
            <a:off x="3472450" y="4861540"/>
            <a:ext cx="4739218" cy="406400"/>
          </a:xfrm>
          <a:custGeom>
            <a:avLst/>
            <a:gdLst/>
            <a:ahLst/>
            <a:cxnLst/>
            <a:rect l="l" t="t" r="r" b="b"/>
            <a:pathLst>
              <a:path w="8266176" h="1758264">
                <a:moveTo>
                  <a:pt x="0" y="1758264"/>
                </a:moveTo>
                <a:lnTo>
                  <a:pt x="8266176" y="1758264"/>
                </a:lnTo>
                <a:lnTo>
                  <a:pt x="8266176" y="0"/>
                </a:lnTo>
                <a:lnTo>
                  <a:pt x="0" y="0"/>
                </a:lnTo>
                <a:close/>
              </a:path>
            </a:pathLst>
          </a:custGeom>
          <a:solidFill>
            <a:srgbClr val="8D64AA"/>
          </a:solidFill>
        </p:spPr>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5260" y="4814874"/>
            <a:ext cx="499731" cy="499731"/>
          </a:xfrm>
          <a:prstGeom prst="rect">
            <a:avLst/>
          </a:prstGeom>
        </p:spPr>
      </p:pic>
      <p:sp>
        <p:nvSpPr>
          <p:cNvPr id="34" name="TextBox 33"/>
          <p:cNvSpPr txBox="1"/>
          <p:nvPr/>
        </p:nvSpPr>
        <p:spPr>
          <a:xfrm>
            <a:off x="3470340" y="4940642"/>
            <a:ext cx="4453001" cy="168210"/>
          </a:xfrm>
          <a:prstGeom prst="rect">
            <a:avLst/>
          </a:prstGeom>
        </p:spPr>
        <p:txBody>
          <a:bodyPr wrap="none" lIns="0" tIns="0" rIns="0" bIns="0" anchor="t"/>
          <a:lstStyle/>
          <a:p>
            <a:r>
              <a:rPr lang="en-US" sz="1600" b="1" dirty="0" smtClean="0">
                <a:solidFill>
                  <a:srgbClr val="FEFFFE"/>
                </a:solidFill>
                <a:latin typeface="Arial"/>
              </a:rPr>
              <a:t>Utility</a:t>
            </a:r>
            <a:endParaRPr lang="en-US" sz="1600" b="1" dirty="0">
              <a:solidFill>
                <a:srgbClr val="FEFFFE"/>
              </a:solidFill>
              <a:latin typeface="Arial"/>
            </a:endParaRPr>
          </a:p>
        </p:txBody>
      </p:sp>
      <p:sp>
        <p:nvSpPr>
          <p:cNvPr id="35" name="TextBox 34"/>
          <p:cNvSpPr txBox="1"/>
          <p:nvPr/>
        </p:nvSpPr>
        <p:spPr bwMode="auto">
          <a:xfrm>
            <a:off x="3517135" y="5313351"/>
            <a:ext cx="4694533"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lvl="0" algn="l"/>
            <a:r>
              <a:rPr lang="en-US" sz="1400" dirty="0"/>
              <a:t>Useful when gathering criterion-related validity is not feasible or </a:t>
            </a:r>
            <a:r>
              <a:rPr lang="en-US" sz="1400" dirty="0" smtClean="0"/>
              <a:t>undesirable</a:t>
            </a:r>
            <a:endParaRPr lang="en-US" sz="1400" dirty="0"/>
          </a:p>
        </p:txBody>
      </p:sp>
    </p:spTree>
    <p:extLst>
      <p:ext uri="{BB962C8B-B14F-4D97-AF65-F5344CB8AC3E}">
        <p14:creationId xmlns:p14="http://schemas.microsoft.com/office/powerpoint/2010/main" val="898552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a:t>
            </a:r>
            <a:r>
              <a:rPr lang="en-US" dirty="0" err="1" smtClean="0"/>
              <a:t>Angoff</a:t>
            </a:r>
            <a:r>
              <a:rPr lang="en-US" dirty="0" smtClean="0"/>
              <a:t> Method Works</a:t>
            </a:r>
            <a:endParaRPr lang="en-US" dirty="0"/>
          </a:p>
        </p:txBody>
      </p:sp>
      <p:graphicFrame>
        <p:nvGraphicFramePr>
          <p:cNvPr id="4" name="Diagram 3"/>
          <p:cNvGraphicFramePr/>
          <p:nvPr>
            <p:extLst>
              <p:ext uri="{D42A27DB-BD31-4B8C-83A1-F6EECF244321}">
                <p14:modId xmlns:p14="http://schemas.microsoft.com/office/powerpoint/2010/main" val="630320217"/>
              </p:ext>
            </p:extLst>
          </p:nvPr>
        </p:nvGraphicFramePr>
        <p:xfrm>
          <a:off x="591671" y="1190651"/>
          <a:ext cx="8228012" cy="4951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927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Angoff</a:t>
            </a:r>
            <a:r>
              <a:rPr lang="en-US" dirty="0" smtClean="0"/>
              <a:t> Rating Questions/Variants</a:t>
            </a:r>
            <a:endParaRPr lang="en-US" dirty="0"/>
          </a:p>
        </p:txBody>
      </p:sp>
      <p:grpSp>
        <p:nvGrpSpPr>
          <p:cNvPr id="9" name="Group 8"/>
          <p:cNvGrpSpPr/>
          <p:nvPr/>
        </p:nvGrpSpPr>
        <p:grpSpPr>
          <a:xfrm>
            <a:off x="1825118" y="1542754"/>
            <a:ext cx="5158388" cy="3768682"/>
            <a:chOff x="1825118" y="1255883"/>
            <a:chExt cx="5158388" cy="3768682"/>
          </a:xfrm>
        </p:grpSpPr>
        <p:sp>
          <p:nvSpPr>
            <p:cNvPr id="31" name="Freeform 30"/>
            <p:cNvSpPr/>
            <p:nvPr/>
          </p:nvSpPr>
          <p:spPr>
            <a:xfrm>
              <a:off x="2244288" y="2386635"/>
              <a:ext cx="4739218" cy="406400"/>
            </a:xfrm>
            <a:custGeom>
              <a:avLst/>
              <a:gdLst/>
              <a:ahLst/>
              <a:cxnLst/>
              <a:rect l="l" t="t" r="r" b="b"/>
              <a:pathLst>
                <a:path w="8266176" h="1758264">
                  <a:moveTo>
                    <a:pt x="0" y="1758264"/>
                  </a:moveTo>
                  <a:lnTo>
                    <a:pt x="8266176" y="1758264"/>
                  </a:lnTo>
                  <a:lnTo>
                    <a:pt x="8266176" y="0"/>
                  </a:lnTo>
                  <a:lnTo>
                    <a:pt x="0" y="0"/>
                  </a:lnTo>
                  <a:close/>
                </a:path>
              </a:pathLst>
            </a:custGeom>
            <a:solidFill>
              <a:schemeClr val="accent3"/>
            </a:solidFill>
          </p:spPr>
        </p:sp>
        <p:sp>
          <p:nvSpPr>
            <p:cNvPr id="38" name="Freeform 37"/>
            <p:cNvSpPr/>
            <p:nvPr/>
          </p:nvSpPr>
          <p:spPr>
            <a:xfrm>
              <a:off x="2186661" y="3678395"/>
              <a:ext cx="4760990" cy="406400"/>
            </a:xfrm>
            <a:custGeom>
              <a:avLst/>
              <a:gdLst/>
              <a:ahLst/>
              <a:cxnLst/>
              <a:rect l="l" t="t" r="r" b="b"/>
              <a:pathLst>
                <a:path w="8266176" h="1758264">
                  <a:moveTo>
                    <a:pt x="0" y="1758264"/>
                  </a:moveTo>
                  <a:lnTo>
                    <a:pt x="8266176" y="1758264"/>
                  </a:lnTo>
                  <a:lnTo>
                    <a:pt x="8266176" y="0"/>
                  </a:lnTo>
                  <a:lnTo>
                    <a:pt x="0" y="0"/>
                  </a:lnTo>
                  <a:close/>
                </a:path>
              </a:pathLst>
            </a:custGeom>
            <a:solidFill>
              <a:schemeClr val="accent6">
                <a:lumMod val="75000"/>
              </a:schemeClr>
            </a:solidFill>
          </p:spPr>
        </p:sp>
        <p:sp>
          <p:nvSpPr>
            <p:cNvPr id="30" name="Freeform 29"/>
            <p:cNvSpPr/>
            <p:nvPr/>
          </p:nvSpPr>
          <p:spPr>
            <a:xfrm>
              <a:off x="2226360" y="1302549"/>
              <a:ext cx="4739218" cy="406400"/>
            </a:xfrm>
            <a:custGeom>
              <a:avLst/>
              <a:gdLst/>
              <a:ahLst/>
              <a:cxnLst/>
              <a:rect l="l" t="t" r="r" b="b"/>
              <a:pathLst>
                <a:path w="8266176" h="1758264">
                  <a:moveTo>
                    <a:pt x="0" y="1758264"/>
                  </a:moveTo>
                  <a:lnTo>
                    <a:pt x="8266176" y="1758264"/>
                  </a:lnTo>
                  <a:lnTo>
                    <a:pt x="8266176" y="0"/>
                  </a:lnTo>
                  <a:lnTo>
                    <a:pt x="0" y="0"/>
                  </a:lnTo>
                  <a:close/>
                </a:path>
              </a:pathLst>
            </a:custGeom>
            <a:solidFill>
              <a:srgbClr val="8D64AA"/>
            </a:solidFill>
          </p:spPr>
        </p:sp>
        <p:pic>
          <p:nvPicPr>
            <p:cNvPr id="32" name="Picture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9170" y="1255883"/>
              <a:ext cx="499731" cy="499731"/>
            </a:xfrm>
            <a:prstGeom prst="rect">
              <a:avLst/>
            </a:prstGeom>
          </p:spPr>
        </p:pic>
        <p:pic>
          <p:nvPicPr>
            <p:cNvPr id="34" name="Picture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7264" y="2341087"/>
              <a:ext cx="511637" cy="511637"/>
            </a:xfrm>
            <a:prstGeom prst="rect">
              <a:avLst/>
            </a:prstGeom>
          </p:spPr>
        </p:pic>
        <p:sp>
          <p:nvSpPr>
            <p:cNvPr id="36" name="TextBox 35"/>
            <p:cNvSpPr txBox="1"/>
            <p:nvPr/>
          </p:nvSpPr>
          <p:spPr>
            <a:xfrm>
              <a:off x="2224250" y="1381651"/>
              <a:ext cx="4453001" cy="168210"/>
            </a:xfrm>
            <a:prstGeom prst="rect">
              <a:avLst/>
            </a:prstGeom>
          </p:spPr>
          <p:txBody>
            <a:bodyPr wrap="none" lIns="0" tIns="0" rIns="0" bIns="0" anchor="t"/>
            <a:lstStyle/>
            <a:p>
              <a:r>
                <a:rPr lang="en-US" sz="1600" b="1" dirty="0" err="1" smtClean="0">
                  <a:solidFill>
                    <a:srgbClr val="FEFFFE"/>
                  </a:solidFill>
                  <a:latin typeface="Arial"/>
                </a:rPr>
                <a:t>Angoff</a:t>
              </a:r>
              <a:endParaRPr lang="en-US" sz="1600" b="1" dirty="0">
                <a:solidFill>
                  <a:srgbClr val="FEFFFE"/>
                </a:solidFill>
                <a:latin typeface="Arial"/>
              </a:endParaRPr>
            </a:p>
          </p:txBody>
        </p:sp>
        <p:sp>
          <p:nvSpPr>
            <p:cNvPr id="37" name="TextBox 36"/>
            <p:cNvSpPr txBox="1"/>
            <p:nvPr/>
          </p:nvSpPr>
          <p:spPr>
            <a:xfrm>
              <a:off x="2330613" y="2462075"/>
              <a:ext cx="4453001" cy="168210"/>
            </a:xfrm>
            <a:prstGeom prst="rect">
              <a:avLst/>
            </a:prstGeom>
          </p:spPr>
          <p:txBody>
            <a:bodyPr wrap="none" lIns="0" tIns="0" rIns="0" bIns="0" anchor="t"/>
            <a:lstStyle/>
            <a:p>
              <a:r>
                <a:rPr lang="en-US" sz="1600" b="1" dirty="0" smtClean="0">
                  <a:solidFill>
                    <a:srgbClr val="FEFFFE"/>
                  </a:solidFill>
                  <a:latin typeface="Arial"/>
                </a:rPr>
                <a:t>Modified </a:t>
              </a:r>
              <a:r>
                <a:rPr lang="en-US" sz="1600" b="1" dirty="0" err="1" smtClean="0">
                  <a:solidFill>
                    <a:srgbClr val="FEFFFE"/>
                  </a:solidFill>
                  <a:latin typeface="Arial"/>
                </a:rPr>
                <a:t>Angoff</a:t>
              </a:r>
              <a:endParaRPr lang="en-US" sz="1600" b="1" dirty="0">
                <a:solidFill>
                  <a:srgbClr val="FEFFFE"/>
                </a:solidFill>
                <a:latin typeface="Arial"/>
              </a:endParaRPr>
            </a:p>
          </p:txBody>
        </p:sp>
        <p:sp>
          <p:nvSpPr>
            <p:cNvPr id="39" name="TextBox 38"/>
            <p:cNvSpPr txBox="1"/>
            <p:nvPr/>
          </p:nvSpPr>
          <p:spPr>
            <a:xfrm>
              <a:off x="2312578" y="3753828"/>
              <a:ext cx="4453001" cy="168210"/>
            </a:xfrm>
            <a:prstGeom prst="rect">
              <a:avLst/>
            </a:prstGeom>
          </p:spPr>
          <p:txBody>
            <a:bodyPr wrap="none" lIns="0" tIns="0" rIns="0" bIns="0" anchor="t"/>
            <a:lstStyle/>
            <a:p>
              <a:r>
                <a:rPr lang="en-US" sz="1600" b="1" dirty="0" smtClean="0">
                  <a:solidFill>
                    <a:srgbClr val="FEFFFE"/>
                  </a:solidFill>
                  <a:latin typeface="Arial"/>
                </a:rPr>
                <a:t>Extended </a:t>
              </a:r>
              <a:r>
                <a:rPr lang="en-US" sz="1600" b="1" dirty="0" err="1" smtClean="0">
                  <a:solidFill>
                    <a:srgbClr val="FEFFFE"/>
                  </a:solidFill>
                  <a:latin typeface="Arial"/>
                </a:rPr>
                <a:t>Angoff</a:t>
              </a:r>
              <a:r>
                <a:rPr lang="en-US" sz="1600" b="1" dirty="0">
                  <a:solidFill>
                    <a:srgbClr val="FEFFFE"/>
                  </a:solidFill>
                  <a:latin typeface="Arial"/>
                </a:rPr>
                <a:t> </a:t>
              </a:r>
              <a:r>
                <a:rPr lang="en-US" sz="1600" b="1" dirty="0" smtClean="0">
                  <a:solidFill>
                    <a:srgbClr val="FEFFFE"/>
                  </a:solidFill>
                  <a:latin typeface="Arial"/>
                </a:rPr>
                <a:t>* </a:t>
              </a:r>
              <a:endParaRPr lang="en-US" sz="1600" b="1" dirty="0">
                <a:solidFill>
                  <a:srgbClr val="FEFFFE"/>
                </a:solidFill>
                <a:latin typeface="Arial"/>
              </a:endParaRPr>
            </a:p>
          </p:txBody>
        </p:sp>
        <p:pic>
          <p:nvPicPr>
            <p:cNvPr id="40" name="Picture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5118" y="3629117"/>
              <a:ext cx="490142" cy="515013"/>
            </a:xfrm>
            <a:prstGeom prst="ellipse">
              <a:avLst/>
            </a:prstGeom>
          </p:spPr>
        </p:pic>
        <p:sp>
          <p:nvSpPr>
            <p:cNvPr id="41" name="TextBox 40"/>
            <p:cNvSpPr txBox="1"/>
            <p:nvPr/>
          </p:nvSpPr>
          <p:spPr bwMode="auto">
            <a:xfrm>
              <a:off x="2262080" y="1754360"/>
              <a:ext cx="4694533"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400" dirty="0" smtClean="0"/>
                <a:t>Rate </a:t>
              </a:r>
              <a:r>
                <a:rPr lang="en-US" sz="1400" dirty="0"/>
                <a:t>whether a minimally competent </a:t>
              </a:r>
              <a:r>
                <a:rPr lang="en-US" sz="1400" dirty="0" smtClean="0"/>
                <a:t>applicant would </a:t>
              </a:r>
              <a:r>
                <a:rPr lang="en-US" sz="1400" dirty="0"/>
                <a:t>get the item </a:t>
              </a:r>
              <a:r>
                <a:rPr lang="en-US" sz="1400" dirty="0" smtClean="0"/>
                <a:t>correct</a:t>
              </a:r>
              <a:endParaRPr lang="en-US" sz="1400" dirty="0"/>
            </a:p>
          </p:txBody>
        </p:sp>
        <p:sp>
          <p:nvSpPr>
            <p:cNvPr id="42" name="TextBox 41"/>
            <p:cNvSpPr txBox="1"/>
            <p:nvPr/>
          </p:nvSpPr>
          <p:spPr bwMode="auto">
            <a:xfrm>
              <a:off x="2271044" y="2873636"/>
              <a:ext cx="4694534"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400" dirty="0" smtClean="0"/>
                <a:t>Rate probability a minimally competent applicant would get </a:t>
              </a:r>
              <a:r>
                <a:rPr lang="en-US" sz="1400" dirty="0"/>
                <a:t>the item correct; Rate the percentage of minimally competent </a:t>
              </a:r>
              <a:r>
                <a:rPr lang="en-US" sz="1400" dirty="0" smtClean="0"/>
                <a:t>applicants who would get the item correct</a:t>
              </a:r>
              <a:endParaRPr lang="en-US" sz="1400" dirty="0"/>
            </a:p>
          </p:txBody>
        </p:sp>
        <p:sp>
          <p:nvSpPr>
            <p:cNvPr id="43" name="TextBox 42"/>
            <p:cNvSpPr txBox="1"/>
            <p:nvPr/>
          </p:nvSpPr>
          <p:spPr bwMode="auto">
            <a:xfrm>
              <a:off x="2226360" y="4162791"/>
              <a:ext cx="4739218" cy="86177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400" dirty="0"/>
                <a:t>Rate which score on a scoring rubric a minimally competent </a:t>
              </a:r>
              <a:r>
                <a:rPr lang="en-US" sz="1400" dirty="0" smtClean="0"/>
                <a:t>applicant would receive; Indicate the average </a:t>
              </a:r>
              <a:r>
                <a:rPr lang="en-US" sz="1400" dirty="0"/>
                <a:t>score you estimate a minimally competent </a:t>
              </a:r>
              <a:r>
                <a:rPr lang="en-US" sz="1400" dirty="0" smtClean="0"/>
                <a:t>applicant would receive on each item</a:t>
              </a:r>
              <a:endParaRPr lang="en-US" sz="1400" dirty="0"/>
            </a:p>
          </p:txBody>
        </p:sp>
      </p:grpSp>
      <p:sp>
        <p:nvSpPr>
          <p:cNvPr id="49" name="TextBox 48"/>
          <p:cNvSpPr txBox="1"/>
          <p:nvPr/>
        </p:nvSpPr>
        <p:spPr bwMode="auto">
          <a:xfrm>
            <a:off x="5033682" y="5787386"/>
            <a:ext cx="3827932" cy="3231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lvl="0" algn="l"/>
            <a:r>
              <a:rPr lang="en-US" sz="1050" dirty="0" smtClean="0"/>
              <a:t>* Useful </a:t>
            </a:r>
            <a:r>
              <a:rPr lang="en-US" sz="1050" dirty="0"/>
              <a:t>when different scoring scales are utilized across items within a test (</a:t>
            </a:r>
            <a:r>
              <a:rPr lang="en-US" sz="1050" dirty="0" err="1"/>
              <a:t>Cizek</a:t>
            </a:r>
            <a:r>
              <a:rPr lang="en-US" sz="1050" dirty="0"/>
              <a:t> &amp; Bunch, 2007; Hambleton &amp; </a:t>
            </a:r>
            <a:r>
              <a:rPr lang="en-US" sz="1050" dirty="0" err="1"/>
              <a:t>Plake</a:t>
            </a:r>
            <a:r>
              <a:rPr lang="en-US" sz="1050" dirty="0"/>
              <a:t>, 1995)</a:t>
            </a:r>
          </a:p>
        </p:txBody>
      </p:sp>
    </p:spTree>
    <p:extLst>
      <p:ext uri="{BB962C8B-B14F-4D97-AF65-F5344CB8AC3E}">
        <p14:creationId xmlns:p14="http://schemas.microsoft.com/office/powerpoint/2010/main" val="1441831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a:t>Agenda</a:t>
            </a:r>
          </a:p>
        </p:txBody>
      </p:sp>
      <p:sp>
        <p:nvSpPr>
          <p:cNvPr id="6" name="Content Placeholder 5"/>
          <p:cNvSpPr>
            <a:spLocks noGrp="1"/>
          </p:cNvSpPr>
          <p:nvPr>
            <p:ph idx="1"/>
          </p:nvPr>
        </p:nvSpPr>
        <p:spPr>
          <a:xfrm>
            <a:off x="431140" y="1202868"/>
            <a:ext cx="8229600" cy="4889708"/>
          </a:xfrm>
        </p:spPr>
        <p:txBody>
          <a:bodyPr/>
          <a:lstStyle/>
          <a:p>
            <a:pPr marL="225425" indent="-225425">
              <a:buFont typeface="Arial" panose="020B0604020202020204" pitchFamily="34" charset="0"/>
              <a:buChar char="•"/>
            </a:pPr>
            <a:r>
              <a:rPr lang="en-US" sz="1800" dirty="0" smtClean="0"/>
              <a:t>Introductions and Objectives (10:30 a.m. – 10:35 a.m.)</a:t>
            </a:r>
          </a:p>
          <a:p>
            <a:pPr marL="225425" indent="-225425">
              <a:buFont typeface="Arial" panose="020B0604020202020204" pitchFamily="34" charset="0"/>
              <a:buChar char="•"/>
            </a:pPr>
            <a:r>
              <a:rPr lang="en-US" sz="1800" dirty="0" smtClean="0"/>
              <a:t>Discussion (10:35 a.m. – 10:45 a.m.)</a:t>
            </a:r>
          </a:p>
          <a:p>
            <a:pPr marL="225425" indent="-225425">
              <a:buFont typeface="Arial" panose="020B0604020202020204" pitchFamily="34" charset="0"/>
              <a:buChar char="•"/>
            </a:pPr>
            <a:r>
              <a:rPr lang="en-US" sz="1800" dirty="0" smtClean="0"/>
              <a:t>Overview of Cutoff Scores and </a:t>
            </a:r>
            <a:r>
              <a:rPr lang="en-US" sz="1800" dirty="0" err="1" smtClean="0"/>
              <a:t>Angoff</a:t>
            </a:r>
            <a:r>
              <a:rPr lang="en-US" sz="1800" dirty="0" smtClean="0"/>
              <a:t> Approaches (10:45 a.m. – 11:15 a.m.)</a:t>
            </a:r>
          </a:p>
          <a:p>
            <a:pPr lvl="2" indent="-174625">
              <a:buFont typeface="Arial" panose="020B0604020202020204" pitchFamily="34" charset="0"/>
              <a:buChar char="•"/>
            </a:pPr>
            <a:r>
              <a:rPr lang="en-US" sz="1800" dirty="0">
                <a:ea typeface="+mn-ea"/>
              </a:rPr>
              <a:t>Overview of </a:t>
            </a:r>
            <a:r>
              <a:rPr lang="en-US" sz="1800" dirty="0" smtClean="0">
                <a:ea typeface="+mn-ea"/>
              </a:rPr>
              <a:t>Cutoff Scores</a:t>
            </a:r>
            <a:endParaRPr lang="en-US" sz="1800" dirty="0">
              <a:ea typeface="+mn-ea"/>
            </a:endParaRPr>
          </a:p>
          <a:p>
            <a:pPr lvl="2" indent="-174625">
              <a:buFont typeface="Arial" panose="020B0604020202020204" pitchFamily="34" charset="0"/>
              <a:buChar char="•"/>
            </a:pPr>
            <a:r>
              <a:rPr lang="en-US" sz="1800" dirty="0" smtClean="0">
                <a:ea typeface="+mn-ea"/>
              </a:rPr>
              <a:t>Overview </a:t>
            </a:r>
            <a:r>
              <a:rPr lang="en-US" sz="1800" dirty="0">
                <a:ea typeface="+mn-ea"/>
              </a:rPr>
              <a:t>of </a:t>
            </a:r>
            <a:r>
              <a:rPr lang="en-US" sz="1800" dirty="0" smtClean="0">
                <a:ea typeface="+mn-ea"/>
              </a:rPr>
              <a:t>the </a:t>
            </a:r>
            <a:r>
              <a:rPr lang="en-US" sz="1800" dirty="0" err="1" smtClean="0">
                <a:ea typeface="+mn-ea"/>
              </a:rPr>
              <a:t>Angoff</a:t>
            </a:r>
            <a:r>
              <a:rPr lang="en-US" sz="1800" dirty="0" smtClean="0">
                <a:ea typeface="+mn-ea"/>
              </a:rPr>
              <a:t> Method and Variants</a:t>
            </a:r>
            <a:endParaRPr lang="en-US" sz="1800" dirty="0">
              <a:ea typeface="+mn-ea"/>
            </a:endParaRPr>
          </a:p>
          <a:p>
            <a:pPr lvl="2" indent="-174625">
              <a:buFont typeface="Arial" panose="020B0604020202020204" pitchFamily="34" charset="0"/>
              <a:buChar char="•"/>
            </a:pPr>
            <a:r>
              <a:rPr lang="en-US" sz="1800" dirty="0">
                <a:ea typeface="+mn-ea"/>
              </a:rPr>
              <a:t>Steps in Setting a </a:t>
            </a:r>
            <a:r>
              <a:rPr lang="en-US" sz="1800" dirty="0" smtClean="0">
                <a:ea typeface="+mn-ea"/>
              </a:rPr>
              <a:t>Cutoff Score </a:t>
            </a:r>
            <a:r>
              <a:rPr lang="en-US" sz="1800" dirty="0">
                <a:ea typeface="+mn-ea"/>
              </a:rPr>
              <a:t>Using </a:t>
            </a:r>
            <a:r>
              <a:rPr lang="en-US" sz="1800" dirty="0" smtClean="0">
                <a:ea typeface="+mn-ea"/>
              </a:rPr>
              <a:t>the Modified </a:t>
            </a:r>
            <a:r>
              <a:rPr lang="en-US" sz="1800" dirty="0" err="1" smtClean="0">
                <a:ea typeface="+mn-ea"/>
              </a:rPr>
              <a:t>Angoff</a:t>
            </a:r>
            <a:r>
              <a:rPr lang="en-US" sz="1800" dirty="0" smtClean="0">
                <a:ea typeface="+mn-ea"/>
              </a:rPr>
              <a:t> Method</a:t>
            </a:r>
            <a:endParaRPr lang="en-US" sz="1800" dirty="0">
              <a:ea typeface="+mn-ea"/>
            </a:endParaRPr>
          </a:p>
          <a:p>
            <a:pPr marL="225425" indent="-225425">
              <a:buFont typeface="Arial" panose="020B0604020202020204" pitchFamily="34" charset="0"/>
              <a:buChar char="•"/>
            </a:pPr>
            <a:r>
              <a:rPr lang="en-US" sz="1800" dirty="0" smtClean="0"/>
              <a:t>Practical Application (11:15 a.m. – 11:25 a.m.)</a:t>
            </a:r>
          </a:p>
          <a:p>
            <a:pPr marL="225425" indent="-225425">
              <a:buFont typeface="Arial" panose="020B0604020202020204" pitchFamily="34" charset="0"/>
              <a:buChar char="•"/>
            </a:pPr>
            <a:r>
              <a:rPr lang="en-US" sz="1800" dirty="0" smtClean="0"/>
              <a:t>Practical Exercise (11:25 a.m. – 11:55 a.m.)</a:t>
            </a:r>
          </a:p>
          <a:p>
            <a:pPr marL="225425" indent="-225425">
              <a:buFont typeface="Arial" panose="020B0604020202020204" pitchFamily="34" charset="0"/>
              <a:buChar char="•"/>
            </a:pPr>
            <a:r>
              <a:rPr lang="en-US" sz="1800" dirty="0" smtClean="0"/>
              <a:t>Conclusions and Wrap-up (11:55 a.m.– 12:00 p.m.)</a:t>
            </a:r>
          </a:p>
          <a:p>
            <a:pPr marL="225425" indent="-225425">
              <a:buFont typeface="Arial" panose="020B0604020202020204" pitchFamily="34" charset="0"/>
              <a:buChar char="•"/>
            </a:pPr>
            <a:r>
              <a:rPr lang="en-US" sz="1800" dirty="0" smtClean="0"/>
              <a:t>Suggested Reading</a:t>
            </a:r>
          </a:p>
          <a:p>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grpSp>
        <p:nvGrpSpPr>
          <p:cNvPr id="9" name="Group 8"/>
          <p:cNvGrpSpPr/>
          <p:nvPr/>
        </p:nvGrpSpPr>
        <p:grpSpPr>
          <a:xfrm>
            <a:off x="6087035" y="3896625"/>
            <a:ext cx="2770639" cy="2187991"/>
            <a:chOff x="5505701" y="3641095"/>
            <a:chExt cx="3465367" cy="2658707"/>
          </a:xfrm>
        </p:grpSpPr>
        <p:pic>
          <p:nvPicPr>
            <p:cNvPr id="10" name="Picture 2" descr="http://connectandspreadlove.com/wp-content/uploads/2014/08/Some_Motivation_Requiredu2sDetai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62194" y="4267201"/>
              <a:ext cx="3408874" cy="20326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5505701" y="3641095"/>
              <a:ext cx="3402012" cy="59838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600" b="1" dirty="0" smtClean="0">
                  <a:solidFill>
                    <a:schemeClr val="accent5"/>
                  </a:solidFill>
                </a:rPr>
                <a:t>Set Cutoff Scores on Assessments</a:t>
              </a:r>
            </a:p>
          </p:txBody>
        </p:sp>
      </p:grpSp>
    </p:spTree>
    <p:extLst>
      <p:ext uri="{BB962C8B-B14F-4D97-AF65-F5344CB8AC3E}">
        <p14:creationId xmlns:p14="http://schemas.microsoft.com/office/powerpoint/2010/main" val="13788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Modified </a:t>
            </a:r>
            <a:r>
              <a:rPr lang="en-US" dirty="0" err="1" smtClean="0"/>
              <a:t>Angoff</a:t>
            </a:r>
            <a:r>
              <a:rPr lang="en-US" dirty="0" smtClean="0"/>
              <a:t> Ratings</a:t>
            </a:r>
            <a:endParaRPr lang="en-US" dirty="0"/>
          </a:p>
        </p:txBody>
      </p:sp>
      <p:sp>
        <p:nvSpPr>
          <p:cNvPr id="3" name="Content Placeholder 2"/>
          <p:cNvSpPr>
            <a:spLocks noGrp="1"/>
          </p:cNvSpPr>
          <p:nvPr>
            <p:ph idx="1"/>
          </p:nvPr>
        </p:nvSpPr>
        <p:spPr/>
        <p:txBody>
          <a:bodyPr/>
          <a:lstStyle/>
          <a:p>
            <a:pPr marL="342900" indent="-230188">
              <a:buFont typeface="Arial" panose="020B0604020202020204" pitchFamily="34" charset="0"/>
              <a:buChar char="•"/>
            </a:pPr>
            <a:r>
              <a:rPr lang="en-US" dirty="0"/>
              <a:t>Initial recommended </a:t>
            </a:r>
            <a:r>
              <a:rPr lang="en-US" dirty="0" smtClean="0"/>
              <a:t>cutoff </a:t>
            </a:r>
            <a:r>
              <a:rPr lang="en-US" dirty="0"/>
              <a:t>score is </a:t>
            </a:r>
            <a:r>
              <a:rPr lang="en-US" dirty="0" smtClean="0"/>
              <a:t>most often the average across all SME ratings or median average ratings for the SMEs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260431244"/>
              </p:ext>
            </p:extLst>
          </p:nvPr>
        </p:nvGraphicFramePr>
        <p:xfrm>
          <a:off x="747763" y="2447982"/>
          <a:ext cx="7593106" cy="2560322"/>
        </p:xfrm>
        <a:graphic>
          <a:graphicData uri="http://schemas.openxmlformats.org/drawingml/2006/table">
            <a:tbl>
              <a:tblPr firstRow="1" bandRow="1">
                <a:tableStyleId>{8EC20E35-A176-4012-BC5E-935CFFF8708E}</a:tableStyleId>
              </a:tblPr>
              <a:tblGrid>
                <a:gridCol w="1116374"/>
                <a:gridCol w="703461"/>
                <a:gridCol w="699247"/>
                <a:gridCol w="663388"/>
                <a:gridCol w="645459"/>
                <a:gridCol w="663388"/>
                <a:gridCol w="645459"/>
                <a:gridCol w="690283"/>
                <a:gridCol w="717176"/>
                <a:gridCol w="104887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lt1"/>
                          </a:solidFill>
                          <a:latin typeface="+mn-lt"/>
                          <a:ea typeface="+mn-ea"/>
                          <a:cs typeface="+mn-cs"/>
                        </a:rPr>
                        <a:t>Item</a:t>
                      </a:r>
                      <a:r>
                        <a:rPr lang="en-US" sz="1200" b="1" i="0" kern="1200" baseline="0" dirty="0" smtClean="0">
                          <a:solidFill>
                            <a:schemeClr val="lt1"/>
                          </a:solidFill>
                          <a:latin typeface="+mn-lt"/>
                          <a:ea typeface="+mn-ea"/>
                          <a:cs typeface="+mn-cs"/>
                        </a:rPr>
                        <a:t> Name</a:t>
                      </a:r>
                      <a:endParaRPr lang="en-US" sz="1200" b="1" i="0" kern="1200" dirty="0">
                        <a:solidFill>
                          <a:schemeClr val="lt1"/>
                        </a:solidFill>
                        <a:latin typeface="+mn-lt"/>
                        <a:ea typeface="+mn-ea"/>
                        <a:cs typeface="+mn-cs"/>
                      </a:endParaRPr>
                    </a:p>
                  </a:txBody>
                  <a:tcPr anchor="ctr">
                    <a:solidFill>
                      <a:schemeClr val="accent6"/>
                    </a:solidFill>
                  </a:tcPr>
                </a:tc>
                <a:tc>
                  <a:txBody>
                    <a:bodyPr/>
                    <a:lstStyle/>
                    <a:p>
                      <a:pPr marL="0" algn="ctr" defTabSz="914400" rtl="0" eaLnBrk="1" latinLnBrk="0" hangingPunct="1"/>
                      <a:r>
                        <a:rPr lang="en-US" sz="1200" b="1" kern="1200" dirty="0" smtClean="0">
                          <a:solidFill>
                            <a:schemeClr val="lt1"/>
                          </a:solidFill>
                          <a:latin typeface="+mn-lt"/>
                          <a:ea typeface="+mn-ea"/>
                          <a:cs typeface="+mn-cs"/>
                        </a:rPr>
                        <a:t>SME 1</a:t>
                      </a: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SME 2</a:t>
                      </a:r>
                    </a:p>
                  </a:txBody>
                  <a:tcPr anchor="ctr">
                    <a:solidFill>
                      <a:schemeClr val="accent6"/>
                    </a:solidFill>
                  </a:tcPr>
                </a:tc>
                <a:tc>
                  <a:txBody>
                    <a:bodyPr/>
                    <a:lstStyle/>
                    <a:p>
                      <a:pPr marL="0" algn="ctr" defTabSz="914400" rtl="0" eaLnBrk="1" latinLnBrk="0" hangingPunct="1"/>
                      <a:r>
                        <a:rPr lang="en-US" sz="1200" b="1" kern="1200" dirty="0" smtClean="0">
                          <a:solidFill>
                            <a:schemeClr val="lt1"/>
                          </a:solidFill>
                          <a:latin typeface="+mn-lt"/>
                          <a:ea typeface="+mn-ea"/>
                          <a:cs typeface="+mn-cs"/>
                        </a:rPr>
                        <a:t>SME 3</a:t>
                      </a: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SME</a:t>
                      </a:r>
                      <a:r>
                        <a:rPr lang="en-US" sz="1200" b="1" kern="1200" baseline="0" dirty="0" smtClean="0">
                          <a:solidFill>
                            <a:schemeClr val="lt1"/>
                          </a:solidFill>
                          <a:latin typeface="+mn-lt"/>
                          <a:ea typeface="+mn-ea"/>
                          <a:cs typeface="+mn-cs"/>
                        </a:rPr>
                        <a:t> </a:t>
                      </a:r>
                      <a:r>
                        <a:rPr lang="en-US" sz="1200" b="1" kern="1200" dirty="0" smtClean="0">
                          <a:solidFill>
                            <a:schemeClr val="lt1"/>
                          </a:solidFill>
                          <a:latin typeface="+mn-lt"/>
                          <a:ea typeface="+mn-ea"/>
                          <a:cs typeface="+mn-cs"/>
                        </a:rPr>
                        <a:t>4</a:t>
                      </a: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SME 5</a:t>
                      </a: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SME 6</a:t>
                      </a: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SME 7</a:t>
                      </a: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SME 8</a:t>
                      </a: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Item</a:t>
                      </a:r>
                      <a:r>
                        <a:rPr lang="en-US" sz="1200" b="1" kern="1200" baseline="0" dirty="0" smtClean="0">
                          <a:solidFill>
                            <a:schemeClr val="lt1"/>
                          </a:solidFill>
                          <a:latin typeface="+mn-lt"/>
                          <a:ea typeface="+mn-ea"/>
                          <a:cs typeface="+mn-cs"/>
                        </a:rPr>
                        <a:t> Average</a:t>
                      </a:r>
                      <a:endParaRPr lang="en-US" sz="1200" b="1" kern="1200" dirty="0" smtClean="0">
                        <a:solidFill>
                          <a:schemeClr val="lt1"/>
                        </a:solidFill>
                        <a:latin typeface="+mn-lt"/>
                        <a:ea typeface="+mn-ea"/>
                        <a:cs typeface="+mn-cs"/>
                      </a:endParaRPr>
                    </a:p>
                  </a:txBody>
                  <a:tcPr anchor="ctr">
                    <a:solidFill>
                      <a:schemeClr val="accent6"/>
                    </a:solidFill>
                  </a:tcPr>
                </a:tc>
              </a:tr>
              <a:tr h="300446">
                <a:tc>
                  <a:txBody>
                    <a:bodyPr/>
                    <a:lstStyle/>
                    <a:p>
                      <a:pPr marL="0" algn="l" defTabSz="914400" rtl="0" eaLnBrk="1" latinLnBrk="0" hangingPunct="1"/>
                      <a:r>
                        <a:rPr lang="en-US" sz="1200" b="0" kern="1200" dirty="0" smtClean="0">
                          <a:solidFill>
                            <a:schemeClr val="dk1"/>
                          </a:solidFill>
                          <a:latin typeface="+mn-lt"/>
                          <a:ea typeface="+mn-ea"/>
                          <a:cs typeface="+mn-cs"/>
                        </a:rPr>
                        <a:t>Item 1</a:t>
                      </a:r>
                      <a:endParaRPr lang="en-US" sz="1200" b="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68</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70.0</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Item 2</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90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20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56.7</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Item 3</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78</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63.3</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Item 4</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73.3</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b="0" kern="1200" dirty="0" smtClean="0">
                          <a:solidFill>
                            <a:schemeClr val="dk1"/>
                          </a:solidFill>
                          <a:latin typeface="+mn-lt"/>
                          <a:ea typeface="+mn-ea"/>
                          <a:cs typeface="+mn-cs"/>
                        </a:rPr>
                        <a:t>Item</a:t>
                      </a:r>
                      <a:r>
                        <a:rPr lang="en-US" sz="1200" b="0" kern="1200" baseline="0" dirty="0" smtClean="0">
                          <a:solidFill>
                            <a:schemeClr val="dk1"/>
                          </a:solidFill>
                          <a:latin typeface="+mn-lt"/>
                          <a:ea typeface="+mn-ea"/>
                          <a:cs typeface="+mn-cs"/>
                        </a:rPr>
                        <a:t> 5</a:t>
                      </a:r>
                      <a:endParaRPr lang="en-US" sz="1200" b="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75.0</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Item 6</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90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40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65.0</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SME average</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62.50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53.33</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85.83</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62.50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57.50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69.17</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60.50</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66.3</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67.22</a:t>
                      </a:r>
                      <a:endParaRPr lang="en-US" sz="1200" kern="1200" dirty="0">
                        <a:solidFill>
                          <a:schemeClr val="dk1"/>
                        </a:solidFill>
                        <a:latin typeface="+mn-lt"/>
                        <a:ea typeface="+mn-ea"/>
                        <a:cs typeface="+mn-cs"/>
                      </a:endParaRPr>
                    </a:p>
                  </a:txBody>
                  <a:tcPr/>
                </a:tc>
              </a:tr>
            </a:tbl>
          </a:graphicData>
        </a:graphic>
      </p:graphicFrame>
      <p:sp>
        <p:nvSpPr>
          <p:cNvPr id="6" name="TextBox 5"/>
          <p:cNvSpPr txBox="1"/>
          <p:nvPr/>
        </p:nvSpPr>
        <p:spPr bwMode="auto">
          <a:xfrm>
            <a:off x="5912504" y="5086548"/>
            <a:ext cx="2420470" cy="16158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050" dirty="0" smtClean="0"/>
              <a:t>Adapted from Mueller &amp; Munson (2015)</a:t>
            </a:r>
          </a:p>
        </p:txBody>
      </p:sp>
    </p:spTree>
    <p:extLst>
      <p:ext uri="{BB962C8B-B14F-4D97-AF65-F5344CB8AC3E}">
        <p14:creationId xmlns:p14="http://schemas.microsoft.com/office/powerpoint/2010/main" val="2001913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4"/>
          </p:nvPr>
        </p:nvSpPr>
        <p:spPr>
          <a:xfrm>
            <a:off x="461964" y="1892454"/>
            <a:ext cx="3873816" cy="4635591"/>
          </a:xfrm>
        </p:spPr>
        <p:txBody>
          <a:bodyPr/>
          <a:lstStyle/>
          <a:p>
            <a:r>
              <a:rPr lang="en-US" sz="1400" dirty="0" smtClean="0"/>
              <a:t>Demonstrates </a:t>
            </a:r>
            <a:r>
              <a:rPr lang="en-US" sz="1400" dirty="0"/>
              <a:t>reasonable psychometric properties (e.g., inter-judge reliability</a:t>
            </a:r>
            <a:r>
              <a:rPr lang="en-US" sz="1400" dirty="0" smtClean="0"/>
              <a:t>)</a:t>
            </a:r>
          </a:p>
          <a:p>
            <a:r>
              <a:rPr lang="en-US" sz="1400" dirty="0" smtClean="0"/>
              <a:t>Requires </a:t>
            </a:r>
            <a:r>
              <a:rPr lang="en-US" sz="1400" dirty="0"/>
              <a:t>less SME time and effort than other item-based methods</a:t>
            </a:r>
          </a:p>
          <a:p>
            <a:r>
              <a:rPr lang="en-US" sz="1400" dirty="0" smtClean="0"/>
              <a:t>The </a:t>
            </a:r>
            <a:r>
              <a:rPr lang="en-US" sz="1400" dirty="0"/>
              <a:t>task is easily understood by SMEs</a:t>
            </a:r>
          </a:p>
          <a:p>
            <a:r>
              <a:rPr lang="en-US" sz="1400" dirty="0" smtClean="0"/>
              <a:t>No </a:t>
            </a:r>
            <a:r>
              <a:rPr lang="en-US" sz="1400" dirty="0"/>
              <a:t>data are required to set </a:t>
            </a:r>
            <a:r>
              <a:rPr lang="en-US" sz="1400" dirty="0" smtClean="0"/>
              <a:t>cutoff scores</a:t>
            </a:r>
          </a:p>
          <a:p>
            <a:r>
              <a:rPr lang="en-US" sz="1400" dirty="0" smtClean="0"/>
              <a:t>Widely used in selection, certification, and licensure</a:t>
            </a:r>
          </a:p>
          <a:p>
            <a:r>
              <a:rPr lang="en-US" sz="1400" dirty="0" smtClean="0"/>
              <a:t>Well supported by research</a:t>
            </a:r>
          </a:p>
          <a:p>
            <a:r>
              <a:rPr lang="en-US" sz="1400" dirty="0" smtClean="0"/>
              <a:t>Fair</a:t>
            </a:r>
            <a:endParaRPr lang="en-US" sz="1400" dirty="0"/>
          </a:p>
          <a:p>
            <a:endParaRPr lang="en-US" dirty="0"/>
          </a:p>
        </p:txBody>
      </p:sp>
      <p:sp>
        <p:nvSpPr>
          <p:cNvPr id="5" name="Content Placeholder 4"/>
          <p:cNvSpPr>
            <a:spLocks noGrp="1"/>
          </p:cNvSpPr>
          <p:nvPr>
            <p:ph idx="15"/>
          </p:nvPr>
        </p:nvSpPr>
        <p:spPr>
          <a:xfrm>
            <a:off x="4811396" y="1920590"/>
            <a:ext cx="3873816" cy="4635591"/>
          </a:xfrm>
        </p:spPr>
        <p:txBody>
          <a:bodyPr/>
          <a:lstStyle/>
          <a:p>
            <a:r>
              <a:rPr lang="en-US" sz="1400" dirty="0" smtClean="0"/>
              <a:t>SMEs </a:t>
            </a:r>
            <a:r>
              <a:rPr lang="en-US" sz="1400" dirty="0"/>
              <a:t>have difficulty </a:t>
            </a:r>
            <a:r>
              <a:rPr lang="en-US" sz="1400" dirty="0" smtClean="0"/>
              <a:t>conceptualizing and applying </a:t>
            </a:r>
            <a:r>
              <a:rPr lang="en-US" sz="1400" dirty="0"/>
              <a:t>the concept of ‘minimally qualified </a:t>
            </a:r>
            <a:r>
              <a:rPr lang="en-US" sz="1400" dirty="0" smtClean="0"/>
              <a:t>applicant</a:t>
            </a:r>
            <a:endParaRPr lang="en-US" sz="1400" dirty="0"/>
          </a:p>
          <a:p>
            <a:r>
              <a:rPr lang="en-US" sz="1400" dirty="0" smtClean="0"/>
              <a:t>“</a:t>
            </a:r>
            <a:r>
              <a:rPr lang="en-US" sz="1400" dirty="0"/>
              <a:t>Should” vs “Could” – SMEs tend to think all </a:t>
            </a:r>
            <a:r>
              <a:rPr lang="en-US" sz="1400" dirty="0" smtClean="0"/>
              <a:t>applicants should </a:t>
            </a:r>
            <a:r>
              <a:rPr lang="en-US" sz="1400" dirty="0"/>
              <a:t>answer many items correctly</a:t>
            </a:r>
          </a:p>
          <a:p>
            <a:r>
              <a:rPr lang="en-US" sz="1400" dirty="0" smtClean="0"/>
              <a:t>SMEs </a:t>
            </a:r>
            <a:r>
              <a:rPr lang="en-US" sz="1400" dirty="0"/>
              <a:t>often set </a:t>
            </a:r>
            <a:r>
              <a:rPr lang="en-US" sz="1400" dirty="0" smtClean="0"/>
              <a:t>cutoff </a:t>
            </a:r>
            <a:r>
              <a:rPr lang="en-US" sz="1400" dirty="0"/>
              <a:t>scores too high or that rely on familiar school standards (e.g., 70</a:t>
            </a:r>
            <a:r>
              <a:rPr lang="en-US" sz="1400" dirty="0" smtClean="0"/>
              <a:t>%)</a:t>
            </a:r>
          </a:p>
          <a:p>
            <a:r>
              <a:rPr lang="en-US" sz="1400" dirty="0" smtClean="0"/>
              <a:t>Requires SME input</a:t>
            </a:r>
          </a:p>
          <a:p>
            <a:pPr lvl="0"/>
            <a:r>
              <a:rPr lang="en-US" sz="1400" dirty="0"/>
              <a:t>Debate over whether the </a:t>
            </a:r>
            <a:r>
              <a:rPr lang="en-US" sz="1400" dirty="0" err="1"/>
              <a:t>Angoff</a:t>
            </a:r>
            <a:r>
              <a:rPr lang="en-US" sz="1400" dirty="0"/>
              <a:t> </a:t>
            </a:r>
            <a:r>
              <a:rPr lang="en-US" sz="1400" dirty="0" smtClean="0"/>
              <a:t>method </a:t>
            </a:r>
            <a:r>
              <a:rPr lang="en-US" sz="1400" dirty="0"/>
              <a:t>can be learned in a few hours / over the course of a single training session</a:t>
            </a:r>
          </a:p>
          <a:p>
            <a:endParaRPr lang="en-US" sz="1400" dirty="0"/>
          </a:p>
          <a:p>
            <a:endParaRPr lang="en-US" dirty="0"/>
          </a:p>
        </p:txBody>
      </p:sp>
      <p:sp>
        <p:nvSpPr>
          <p:cNvPr id="2" name="Title 1"/>
          <p:cNvSpPr>
            <a:spLocks noGrp="1"/>
          </p:cNvSpPr>
          <p:nvPr>
            <p:ph type="title"/>
          </p:nvPr>
        </p:nvSpPr>
        <p:spPr/>
        <p:txBody>
          <a:bodyPr/>
          <a:lstStyle/>
          <a:p>
            <a:r>
              <a:rPr lang="en-US" dirty="0" smtClean="0"/>
              <a:t>The Case for the Modified </a:t>
            </a:r>
            <a:r>
              <a:rPr lang="en-US" dirty="0" err="1" smtClean="0"/>
              <a:t>Angoff</a:t>
            </a:r>
            <a:r>
              <a:rPr lang="en-US" dirty="0" smtClean="0"/>
              <a:t> Method</a:t>
            </a:r>
            <a:endParaRPr lang="en-US" dirty="0"/>
          </a:p>
        </p:txBody>
      </p:sp>
      <p:sp>
        <p:nvSpPr>
          <p:cNvPr id="8" name="Freeform 7"/>
          <p:cNvSpPr/>
          <p:nvPr/>
        </p:nvSpPr>
        <p:spPr>
          <a:xfrm>
            <a:off x="661920" y="1388951"/>
            <a:ext cx="3466809" cy="487762"/>
          </a:xfrm>
          <a:custGeom>
            <a:avLst/>
            <a:gdLst/>
            <a:ahLst/>
            <a:cxnLst/>
            <a:rect l="l" t="t" r="r" b="b"/>
            <a:pathLst>
              <a:path w="4457700" h="942670">
                <a:moveTo>
                  <a:pt x="4457700" y="769823"/>
                </a:moveTo>
                <a:lnTo>
                  <a:pt x="4457700" y="0"/>
                </a:lnTo>
                <a:lnTo>
                  <a:pt x="0" y="0"/>
                </a:lnTo>
                <a:lnTo>
                  <a:pt x="0" y="769823"/>
                </a:lnTo>
                <a:lnTo>
                  <a:pt x="2010016" y="769823"/>
                </a:lnTo>
                <a:lnTo>
                  <a:pt x="2228850" y="942670"/>
                </a:lnTo>
                <a:lnTo>
                  <a:pt x="2447684" y="769823"/>
                </a:lnTo>
                <a:close/>
              </a:path>
            </a:pathLst>
          </a:custGeom>
          <a:solidFill>
            <a:schemeClr val="accent6">
              <a:lumMod val="75000"/>
            </a:schemeClr>
          </a:solidFill>
        </p:spPr>
      </p:sp>
      <p:sp>
        <p:nvSpPr>
          <p:cNvPr id="10" name="TextBox 9"/>
          <p:cNvSpPr txBox="1"/>
          <p:nvPr/>
        </p:nvSpPr>
        <p:spPr>
          <a:xfrm>
            <a:off x="187240" y="1478270"/>
            <a:ext cx="4453001" cy="168210"/>
          </a:xfrm>
          <a:prstGeom prst="rect">
            <a:avLst/>
          </a:prstGeom>
        </p:spPr>
        <p:txBody>
          <a:bodyPr wrap="none" lIns="0" tIns="0" rIns="0" bIns="0" anchor="t"/>
          <a:lstStyle/>
          <a:p>
            <a:r>
              <a:rPr lang="en-US" sz="1600" b="1" dirty="0" smtClean="0">
                <a:solidFill>
                  <a:srgbClr val="FEFFFE"/>
                </a:solidFill>
                <a:latin typeface="Arial"/>
              </a:rPr>
              <a:t>Benefits</a:t>
            </a:r>
            <a:endParaRPr lang="en-US" sz="1600" b="1" dirty="0">
              <a:solidFill>
                <a:srgbClr val="FEFFFE"/>
              </a:solidFill>
              <a:latin typeface="Arial"/>
            </a:endParaRPr>
          </a:p>
        </p:txBody>
      </p:sp>
      <p:sp>
        <p:nvSpPr>
          <p:cNvPr id="11" name="Freeform 10"/>
          <p:cNvSpPr/>
          <p:nvPr/>
        </p:nvSpPr>
        <p:spPr>
          <a:xfrm>
            <a:off x="5016116" y="1388950"/>
            <a:ext cx="3466809" cy="487762"/>
          </a:xfrm>
          <a:custGeom>
            <a:avLst/>
            <a:gdLst/>
            <a:ahLst/>
            <a:cxnLst/>
            <a:rect l="l" t="t" r="r" b="b"/>
            <a:pathLst>
              <a:path w="4457700" h="942670">
                <a:moveTo>
                  <a:pt x="4457700" y="769823"/>
                </a:moveTo>
                <a:lnTo>
                  <a:pt x="4457700" y="0"/>
                </a:lnTo>
                <a:lnTo>
                  <a:pt x="0" y="0"/>
                </a:lnTo>
                <a:lnTo>
                  <a:pt x="0" y="769823"/>
                </a:lnTo>
                <a:lnTo>
                  <a:pt x="2010016" y="769823"/>
                </a:lnTo>
                <a:lnTo>
                  <a:pt x="2228850" y="942670"/>
                </a:lnTo>
                <a:lnTo>
                  <a:pt x="2447684" y="769823"/>
                </a:lnTo>
                <a:close/>
              </a:path>
            </a:pathLst>
          </a:custGeom>
          <a:solidFill>
            <a:schemeClr val="accent6">
              <a:lumMod val="75000"/>
            </a:schemeClr>
          </a:solidFill>
        </p:spPr>
      </p:sp>
      <p:sp>
        <p:nvSpPr>
          <p:cNvPr id="12" name="TextBox 11"/>
          <p:cNvSpPr txBox="1"/>
          <p:nvPr/>
        </p:nvSpPr>
        <p:spPr>
          <a:xfrm>
            <a:off x="4568731" y="1464621"/>
            <a:ext cx="4453001" cy="168210"/>
          </a:xfrm>
          <a:prstGeom prst="rect">
            <a:avLst/>
          </a:prstGeom>
        </p:spPr>
        <p:txBody>
          <a:bodyPr wrap="none" lIns="0" tIns="0" rIns="0" bIns="0" anchor="t"/>
          <a:lstStyle/>
          <a:p>
            <a:r>
              <a:rPr lang="en-US" sz="1600" b="1" dirty="0" smtClean="0">
                <a:solidFill>
                  <a:srgbClr val="FEFFFE"/>
                </a:solidFill>
                <a:latin typeface="Arial"/>
              </a:rPr>
              <a:t>Limitations</a:t>
            </a:r>
            <a:endParaRPr lang="en-US" sz="1600" b="1" dirty="0">
              <a:solidFill>
                <a:srgbClr val="FEFFFE"/>
              </a:solidFill>
              <a:latin typeface="Arial"/>
            </a:endParaRPr>
          </a:p>
        </p:txBody>
      </p:sp>
      <p:cxnSp>
        <p:nvCxnSpPr>
          <p:cNvPr id="18" name="Straight Connector 17"/>
          <p:cNvCxnSpPr/>
          <p:nvPr/>
        </p:nvCxnSpPr>
        <p:spPr bwMode="auto">
          <a:xfrm>
            <a:off x="4558353" y="1486578"/>
            <a:ext cx="10378" cy="3790878"/>
          </a:xfrm>
          <a:prstGeom prst="line">
            <a:avLst/>
          </a:prstGeom>
          <a:noFill/>
          <a:ln w="3175" cap="flat" cmpd="sng" algn="ctr">
            <a:solidFill>
              <a:schemeClr val="bg1">
                <a:lumMod val="65000"/>
              </a:schemeClr>
            </a:solidFill>
            <a:prstDash val="dash"/>
            <a:round/>
            <a:headEnd type="none" w="med" len="med"/>
            <a:tailEnd type="none" w="med" len="med"/>
          </a:ln>
          <a:effectLst/>
        </p:spPr>
      </p:cxnSp>
      <p:cxnSp>
        <p:nvCxnSpPr>
          <p:cNvPr id="25" name="Straight Connector 24"/>
          <p:cNvCxnSpPr/>
          <p:nvPr/>
        </p:nvCxnSpPr>
        <p:spPr bwMode="auto">
          <a:xfrm>
            <a:off x="457200" y="5394213"/>
            <a:ext cx="8228012" cy="20894"/>
          </a:xfrm>
          <a:prstGeom prst="line">
            <a:avLst/>
          </a:prstGeom>
          <a:noFill/>
          <a:ln w="3175" cap="flat" cmpd="sng" algn="ctr">
            <a:solidFill>
              <a:schemeClr val="bg1">
                <a:lumMod val="65000"/>
              </a:schemeClr>
            </a:solidFill>
            <a:prstDash val="dash"/>
            <a:round/>
            <a:headEnd type="none" w="med" len="med"/>
            <a:tailEnd type="none" w="med" len="med"/>
          </a:ln>
          <a:effectLst/>
        </p:spPr>
      </p:cxnSp>
      <p:grpSp>
        <p:nvGrpSpPr>
          <p:cNvPr id="6" name="Group 5"/>
          <p:cNvGrpSpPr/>
          <p:nvPr/>
        </p:nvGrpSpPr>
        <p:grpSpPr>
          <a:xfrm>
            <a:off x="569448" y="5453490"/>
            <a:ext cx="8165414" cy="679122"/>
            <a:chOff x="569448" y="5142481"/>
            <a:chExt cx="8165414" cy="679122"/>
          </a:xfrm>
        </p:grpSpPr>
        <p:sp>
          <p:nvSpPr>
            <p:cNvPr id="16" name="TextBox 15"/>
            <p:cNvSpPr txBox="1"/>
            <p:nvPr/>
          </p:nvSpPr>
          <p:spPr bwMode="auto">
            <a:xfrm>
              <a:off x="1295642" y="5350297"/>
              <a:ext cx="7439220"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spcBef>
                  <a:spcPts val="0"/>
                </a:spcBef>
                <a:spcAft>
                  <a:spcPts val="0"/>
                </a:spcAft>
              </a:pPr>
              <a:endParaRPr lang="en-US" sz="200" b="1" dirty="0" smtClean="0"/>
            </a:p>
            <a:p>
              <a:r>
                <a:rPr lang="en-US" sz="1200" b="1" dirty="0" smtClean="0"/>
                <a:t>The </a:t>
              </a:r>
              <a:r>
                <a:rPr lang="en-US" sz="1200" b="1" dirty="0"/>
                <a:t>preferred item-based </a:t>
              </a:r>
              <a:r>
                <a:rPr lang="en-US" sz="1200" b="1" dirty="0" smtClean="0"/>
                <a:t>approach </a:t>
              </a:r>
              <a:r>
                <a:rPr lang="en-US" sz="1200" b="1" dirty="0"/>
                <a:t>to setting </a:t>
              </a:r>
              <a:r>
                <a:rPr lang="en-US" sz="1200" b="1" dirty="0" smtClean="0"/>
                <a:t>cutoff </a:t>
              </a:r>
              <a:r>
                <a:rPr lang="en-US" sz="1200" b="1" dirty="0"/>
                <a:t>scores </a:t>
              </a:r>
              <a:r>
                <a:rPr lang="en-US" sz="1200" b="1" dirty="0" smtClean="0"/>
                <a:t>(</a:t>
              </a:r>
              <a:r>
                <a:rPr lang="en-US" sz="1200" b="1" dirty="0" err="1"/>
                <a:t>Cascio</a:t>
              </a:r>
              <a:r>
                <a:rPr lang="en-US" sz="1200" b="1" dirty="0"/>
                <a:t> et al., 1988; </a:t>
              </a:r>
              <a:r>
                <a:rPr lang="en-US" sz="1200" b="1" dirty="0" err="1" smtClean="0"/>
                <a:t>Borman</a:t>
              </a:r>
              <a:r>
                <a:rPr lang="en-US" sz="1200" b="1" dirty="0" smtClean="0"/>
                <a:t> </a:t>
              </a:r>
              <a:r>
                <a:rPr lang="en-US" sz="1200" b="1" dirty="0"/>
                <a:t>&amp; Hedge, </a:t>
              </a:r>
              <a:r>
                <a:rPr lang="en-US" sz="1200" b="1" dirty="0" smtClean="0"/>
                <a:t>1993).</a:t>
              </a:r>
              <a:r>
                <a:rPr lang="en-US" sz="1200" dirty="0" smtClean="0">
                  <a:solidFill>
                    <a:schemeClr val="bg1"/>
                  </a:solidFill>
                </a:rPr>
                <a:t>)</a:t>
              </a:r>
              <a:endParaRPr lang="en-US" sz="1200" dirty="0">
                <a:solidFill>
                  <a:schemeClr val="bg1"/>
                </a:solidFill>
              </a:endParaRPr>
            </a:p>
            <a:p>
              <a:pPr>
                <a:spcBef>
                  <a:spcPts val="0"/>
                </a:spcBef>
                <a:spcAft>
                  <a:spcPts val="0"/>
                </a:spcAft>
              </a:pPr>
              <a:endParaRPr lang="en-US" sz="200" dirty="0"/>
            </a:p>
          </p:txBody>
        </p:sp>
        <p:grpSp>
          <p:nvGrpSpPr>
            <p:cNvPr id="41" name="Group 40"/>
            <p:cNvGrpSpPr/>
            <p:nvPr/>
          </p:nvGrpSpPr>
          <p:grpSpPr>
            <a:xfrm>
              <a:off x="569448" y="5142481"/>
              <a:ext cx="657071" cy="679122"/>
              <a:chOff x="4297905" y="1783828"/>
              <a:chExt cx="552768" cy="552768"/>
            </a:xfrm>
            <a:effectLst>
              <a:outerShdw blurRad="25400" dist="38100" dir="2400000" algn="ctr" rotWithShape="0">
                <a:srgbClr val="000000">
                  <a:alpha val="10000"/>
                </a:srgbClr>
              </a:outerShdw>
            </a:effectLst>
          </p:grpSpPr>
          <p:sp>
            <p:nvSpPr>
              <p:cNvPr id="42" name="Oval 41"/>
              <p:cNvSpPr/>
              <p:nvPr/>
            </p:nvSpPr>
            <p:spPr>
              <a:xfrm>
                <a:off x="4297905" y="1783828"/>
                <a:ext cx="552768" cy="552768"/>
              </a:xfrm>
              <a:prstGeom prst="ellipse">
                <a:avLst/>
              </a:prstGeom>
              <a:solidFill>
                <a:srgbClr val="D6D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Oval 42"/>
              <p:cNvSpPr/>
              <p:nvPr/>
            </p:nvSpPr>
            <p:spPr>
              <a:xfrm>
                <a:off x="4389038" y="1852256"/>
                <a:ext cx="414576" cy="41457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grpSp>
        <p:sp>
          <p:nvSpPr>
            <p:cNvPr id="44" name="Freeform 5"/>
            <p:cNvSpPr>
              <a:spLocks/>
            </p:cNvSpPr>
            <p:nvPr/>
          </p:nvSpPr>
          <p:spPr bwMode="auto">
            <a:xfrm>
              <a:off x="815829" y="5290771"/>
              <a:ext cx="216697" cy="306306"/>
            </a:xfrm>
            <a:custGeom>
              <a:avLst/>
              <a:gdLst>
                <a:gd name="T0" fmla="*/ 176 w 176"/>
                <a:gd name="T1" fmla="*/ 96 h 204"/>
                <a:gd name="T2" fmla="*/ 156 w 176"/>
                <a:gd name="T3" fmla="*/ 76 h 204"/>
                <a:gd name="T4" fmla="*/ 82 w 176"/>
                <a:gd name="T5" fmla="*/ 76 h 204"/>
                <a:gd name="T6" fmla="*/ 90 w 176"/>
                <a:gd name="T7" fmla="*/ 23 h 204"/>
                <a:gd name="T8" fmla="*/ 68 w 176"/>
                <a:gd name="T9" fmla="*/ 0 h 204"/>
                <a:gd name="T10" fmla="*/ 52 w 176"/>
                <a:gd name="T11" fmla="*/ 17 h 204"/>
                <a:gd name="T12" fmla="*/ 0 w 176"/>
                <a:gd name="T13" fmla="*/ 97 h 204"/>
                <a:gd name="T14" fmla="*/ 0 w 176"/>
                <a:gd name="T15" fmla="*/ 194 h 204"/>
                <a:gd name="T16" fmla="*/ 20 w 176"/>
                <a:gd name="T17" fmla="*/ 199 h 204"/>
                <a:gd name="T18" fmla="*/ 60 w 176"/>
                <a:gd name="T19" fmla="*/ 204 h 204"/>
                <a:gd name="T20" fmla="*/ 128 w 176"/>
                <a:gd name="T21" fmla="*/ 204 h 204"/>
                <a:gd name="T22" fmla="*/ 144 w 176"/>
                <a:gd name="T23" fmla="*/ 188 h 204"/>
                <a:gd name="T24" fmla="*/ 141 w 176"/>
                <a:gd name="T25" fmla="*/ 180 h 204"/>
                <a:gd name="T26" fmla="*/ 156 w 176"/>
                <a:gd name="T27" fmla="*/ 164 h 204"/>
                <a:gd name="T28" fmla="*/ 152 w 176"/>
                <a:gd name="T29" fmla="*/ 151 h 204"/>
                <a:gd name="T30" fmla="*/ 168 w 176"/>
                <a:gd name="T31" fmla="*/ 132 h 204"/>
                <a:gd name="T32" fmla="*/ 162 w 176"/>
                <a:gd name="T33" fmla="*/ 119 h 204"/>
                <a:gd name="T34" fmla="*/ 176 w 176"/>
                <a:gd name="T35" fmla="*/ 9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204">
                  <a:moveTo>
                    <a:pt x="176" y="96"/>
                  </a:moveTo>
                  <a:cubicBezTo>
                    <a:pt x="176" y="85"/>
                    <a:pt x="167" y="76"/>
                    <a:pt x="156" y="76"/>
                  </a:cubicBezTo>
                  <a:cubicBezTo>
                    <a:pt x="82" y="76"/>
                    <a:pt x="82" y="76"/>
                    <a:pt x="82" y="76"/>
                  </a:cubicBezTo>
                  <a:cubicBezTo>
                    <a:pt x="86" y="65"/>
                    <a:pt x="94" y="38"/>
                    <a:pt x="90" y="23"/>
                  </a:cubicBezTo>
                  <a:cubicBezTo>
                    <a:pt x="84" y="2"/>
                    <a:pt x="71" y="0"/>
                    <a:pt x="68" y="0"/>
                  </a:cubicBezTo>
                  <a:cubicBezTo>
                    <a:pt x="59" y="0"/>
                    <a:pt x="52" y="8"/>
                    <a:pt x="52" y="17"/>
                  </a:cubicBezTo>
                  <a:cubicBezTo>
                    <a:pt x="52" y="50"/>
                    <a:pt x="23" y="86"/>
                    <a:pt x="0" y="97"/>
                  </a:cubicBezTo>
                  <a:cubicBezTo>
                    <a:pt x="0" y="194"/>
                    <a:pt x="0" y="194"/>
                    <a:pt x="0" y="194"/>
                  </a:cubicBezTo>
                  <a:cubicBezTo>
                    <a:pt x="8" y="196"/>
                    <a:pt x="15" y="197"/>
                    <a:pt x="20" y="199"/>
                  </a:cubicBezTo>
                  <a:cubicBezTo>
                    <a:pt x="33" y="202"/>
                    <a:pt x="43" y="204"/>
                    <a:pt x="60" y="204"/>
                  </a:cubicBezTo>
                  <a:cubicBezTo>
                    <a:pt x="128" y="204"/>
                    <a:pt x="128" y="204"/>
                    <a:pt x="128" y="204"/>
                  </a:cubicBezTo>
                  <a:cubicBezTo>
                    <a:pt x="139" y="204"/>
                    <a:pt x="144" y="199"/>
                    <a:pt x="144" y="188"/>
                  </a:cubicBezTo>
                  <a:cubicBezTo>
                    <a:pt x="144" y="185"/>
                    <a:pt x="143" y="182"/>
                    <a:pt x="141" y="180"/>
                  </a:cubicBezTo>
                  <a:cubicBezTo>
                    <a:pt x="150" y="178"/>
                    <a:pt x="156" y="172"/>
                    <a:pt x="156" y="164"/>
                  </a:cubicBezTo>
                  <a:cubicBezTo>
                    <a:pt x="156" y="159"/>
                    <a:pt x="155" y="155"/>
                    <a:pt x="152" y="151"/>
                  </a:cubicBezTo>
                  <a:cubicBezTo>
                    <a:pt x="161" y="149"/>
                    <a:pt x="168" y="141"/>
                    <a:pt x="168" y="132"/>
                  </a:cubicBezTo>
                  <a:cubicBezTo>
                    <a:pt x="168" y="127"/>
                    <a:pt x="166" y="123"/>
                    <a:pt x="162" y="119"/>
                  </a:cubicBezTo>
                  <a:cubicBezTo>
                    <a:pt x="172" y="116"/>
                    <a:pt x="176" y="104"/>
                    <a:pt x="176"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Picture 1034" descr="Graphic of Agency Seal and Link to the Office of Personnel Management Home Page">
            <a:hlinkClick r:id="rId3" action="ppaction://hlinksldjump"/>
          </p:cNvPr>
          <p:cNvPicPr>
            <a:picLocks noChangeAspect="1" noChangeArrowheads="1"/>
          </p:cNvPicPr>
          <p:nvPr/>
        </p:nvPicPr>
        <p:blipFill>
          <a:blip r:embed="rId4" cstate="print"/>
          <a:srcRect/>
          <a:stretch>
            <a:fillRect/>
          </a:stretch>
        </p:blipFill>
        <p:spPr bwMode="auto">
          <a:xfrm>
            <a:off x="1459579" y="6093822"/>
            <a:ext cx="671299" cy="676676"/>
          </a:xfrm>
          <a:prstGeom prst="rect">
            <a:avLst/>
          </a:prstGeom>
          <a:noFill/>
          <a:ln w="38100">
            <a:noFill/>
            <a:miter lim="800000"/>
            <a:headEnd/>
            <a:tailEnd/>
          </a:ln>
        </p:spPr>
      </p:pic>
    </p:spTree>
    <p:extLst>
      <p:ext uri="{BB962C8B-B14F-4D97-AF65-F5344CB8AC3E}">
        <p14:creationId xmlns:p14="http://schemas.microsoft.com/office/powerpoint/2010/main" val="39349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Adjustments</a:t>
            </a:r>
            <a:endParaRPr lang="en-US" dirty="0"/>
          </a:p>
        </p:txBody>
      </p:sp>
      <p:sp>
        <p:nvSpPr>
          <p:cNvPr id="6" name="Content Placeholder 5"/>
          <p:cNvSpPr>
            <a:spLocks noGrp="1"/>
          </p:cNvSpPr>
          <p:nvPr>
            <p:ph idx="1"/>
          </p:nvPr>
        </p:nvSpPr>
        <p:spPr>
          <a:xfrm>
            <a:off x="461963" y="1280328"/>
            <a:ext cx="8229600" cy="4610202"/>
          </a:xfrm>
        </p:spPr>
        <p:txBody>
          <a:bodyPr/>
          <a:lstStyle/>
          <a:p>
            <a:pPr marL="342900" indent="-230188">
              <a:buFont typeface="Arial" panose="020B0604020202020204" pitchFamily="34" charset="0"/>
              <a:buChar char="•"/>
            </a:pPr>
            <a:r>
              <a:rPr lang="en-US" dirty="0" smtClean="0"/>
              <a:t>There is some level of error in the judgments made by SMEs</a:t>
            </a:r>
          </a:p>
          <a:p>
            <a:pPr marL="342900" indent="-230188">
              <a:buFont typeface="Arial" panose="020B0604020202020204" pitchFamily="34" charset="0"/>
              <a:buChar char="•"/>
            </a:pPr>
            <a:endParaRPr lang="en-US" dirty="0" smtClean="0"/>
          </a:p>
          <a:p>
            <a:pPr marL="342900" indent="-230188">
              <a:buFont typeface="Arial" panose="020B0604020202020204" pitchFamily="34" charset="0"/>
              <a:buChar char="•"/>
            </a:pPr>
            <a:r>
              <a:rPr lang="en-US" dirty="0" smtClean="0"/>
              <a:t>There is also some level of error in the test</a:t>
            </a:r>
          </a:p>
          <a:p>
            <a:pPr marL="342900" indent="-230188">
              <a:buFont typeface="Arial" panose="020B0604020202020204" pitchFamily="34" charset="0"/>
              <a:buChar char="•"/>
            </a:pPr>
            <a:endParaRPr lang="en-US" dirty="0"/>
          </a:p>
          <a:p>
            <a:pPr marL="342900" lvl="2" indent="-230188">
              <a:spcBef>
                <a:spcPts val="700"/>
              </a:spcBef>
              <a:buFont typeface="Arial" panose="020B0604020202020204" pitchFamily="34" charset="0"/>
              <a:buChar char="•"/>
            </a:pPr>
            <a:r>
              <a:rPr lang="en-US" sz="2000" dirty="0" smtClean="0">
                <a:ea typeface="+mn-ea"/>
              </a:rPr>
              <a:t>It is common </a:t>
            </a:r>
            <a:r>
              <a:rPr lang="en-US" sz="2000" dirty="0">
                <a:ea typeface="+mn-ea"/>
              </a:rPr>
              <a:t>practice to reduce the score calculated by the </a:t>
            </a:r>
            <a:r>
              <a:rPr lang="en-US" sz="2000" dirty="0" smtClean="0">
                <a:ea typeface="+mn-ea"/>
              </a:rPr>
              <a:t>modified </a:t>
            </a:r>
            <a:r>
              <a:rPr lang="en-US" sz="2000" dirty="0" err="1" smtClean="0">
                <a:ea typeface="+mn-ea"/>
              </a:rPr>
              <a:t>Angoff</a:t>
            </a:r>
            <a:r>
              <a:rPr lang="en-US" sz="2000" dirty="0" smtClean="0">
                <a:ea typeface="+mn-ea"/>
              </a:rPr>
              <a:t> </a:t>
            </a:r>
            <a:r>
              <a:rPr lang="en-US" sz="2000" dirty="0">
                <a:ea typeface="+mn-ea"/>
              </a:rPr>
              <a:t>approach by one, two, or </a:t>
            </a:r>
            <a:r>
              <a:rPr lang="en-US" sz="2000" dirty="0" smtClean="0">
                <a:ea typeface="+mn-ea"/>
              </a:rPr>
              <a:t>three:</a:t>
            </a:r>
          </a:p>
          <a:p>
            <a:pPr marL="538162" lvl="4" indent="-230188">
              <a:spcBef>
                <a:spcPts val="700"/>
              </a:spcBef>
              <a:buFont typeface="Arial" panose="020B0604020202020204" pitchFamily="34" charset="0"/>
              <a:buChar char="•"/>
            </a:pPr>
            <a:r>
              <a:rPr lang="en-US" sz="1800" dirty="0" smtClean="0">
                <a:ea typeface="+mn-ea"/>
              </a:rPr>
              <a:t>Standard </a:t>
            </a:r>
            <a:r>
              <a:rPr lang="en-US" sz="1800" dirty="0">
                <a:ea typeface="+mn-ea"/>
              </a:rPr>
              <a:t>errors of </a:t>
            </a:r>
            <a:r>
              <a:rPr lang="en-US" sz="1800" dirty="0" smtClean="0">
                <a:ea typeface="+mn-ea"/>
              </a:rPr>
              <a:t>measurement, or </a:t>
            </a:r>
          </a:p>
          <a:p>
            <a:pPr marL="538162" lvl="4" indent="-230188">
              <a:spcBef>
                <a:spcPts val="700"/>
              </a:spcBef>
              <a:buFont typeface="Arial" panose="020B0604020202020204" pitchFamily="34" charset="0"/>
              <a:buChar char="•"/>
            </a:pPr>
            <a:r>
              <a:rPr lang="en-US" sz="1800" dirty="0" smtClean="0">
                <a:ea typeface="+mn-ea"/>
              </a:rPr>
              <a:t>Standard errors around the mean</a:t>
            </a:r>
            <a:endParaRPr lang="en-US" sz="1800" dirty="0">
              <a:ea typeface="+mn-ea"/>
            </a:endParaRPr>
          </a:p>
          <a:p>
            <a:pPr marL="112712" lvl="2">
              <a:spcBef>
                <a:spcPts val="700"/>
              </a:spcBef>
            </a:pPr>
            <a:endParaRPr lang="en-US" sz="2000" dirty="0" smtClean="0">
              <a:ea typeface="+mn-ea"/>
            </a:endParaRPr>
          </a:p>
          <a:p>
            <a:pPr marL="342900" lvl="2" indent="-230188">
              <a:spcBef>
                <a:spcPts val="700"/>
              </a:spcBef>
              <a:buFont typeface="Arial" panose="020B0604020202020204" pitchFamily="34" charset="0"/>
              <a:buChar char="•"/>
            </a:pPr>
            <a:r>
              <a:rPr lang="en-US" sz="2000" dirty="0" smtClean="0">
                <a:ea typeface="+mn-ea"/>
              </a:rPr>
              <a:t>Practice </a:t>
            </a:r>
            <a:r>
              <a:rPr lang="en-US" sz="2000" dirty="0">
                <a:ea typeface="+mn-ea"/>
              </a:rPr>
              <a:t>has been accepted by the courts</a:t>
            </a:r>
          </a:p>
          <a:p>
            <a:pPr marL="533400" lvl="2" indent="-342900">
              <a:buFont typeface="Arial" panose="020B0604020202020204" pitchFamily="34" charset="0"/>
              <a:buChar char="•"/>
            </a:pPr>
            <a:endParaRPr lang="en-US" dirty="0">
              <a:ea typeface="+mn-ea"/>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spTree>
    <p:extLst>
      <p:ext uri="{BB962C8B-B14F-4D97-AF65-F5344CB8AC3E}">
        <p14:creationId xmlns:p14="http://schemas.microsoft.com/office/powerpoint/2010/main" val="1557574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1963" y="373063"/>
            <a:ext cx="4166308" cy="1332366"/>
          </a:xfrm>
        </p:spPr>
        <p:txBody>
          <a:bodyPr/>
          <a:lstStyle/>
          <a:p>
            <a:r>
              <a:rPr lang="en-US" dirty="0" smtClean="0"/>
              <a:t>Steps in Setting a Cutoff Score Using the Modified </a:t>
            </a:r>
            <a:r>
              <a:rPr lang="en-US" dirty="0" err="1" smtClean="0"/>
              <a:t>Angoff</a:t>
            </a:r>
            <a:r>
              <a:rPr lang="en-US" dirty="0" smtClean="0"/>
              <a:t> Method</a:t>
            </a:r>
            <a:endParaRPr lang="en-US" dirty="0"/>
          </a:p>
        </p:txBody>
      </p:sp>
      <p:pic>
        <p:nvPicPr>
          <p:cNvPr id="4" name="Picture 1034" descr="Graphic of Agency Seal and Link to the Office of Personnel Management Home Page">
            <a:hlinkClick r:id="rId2" action="ppaction://hlinksldjump"/>
          </p:cNvPr>
          <p:cNvPicPr>
            <a:picLocks noChangeAspect="1" noChangeArrowheads="1"/>
          </p:cNvPicPr>
          <p:nvPr/>
        </p:nvPicPr>
        <p:blipFill>
          <a:blip r:embed="rId3" cstate="print"/>
          <a:srcRect/>
          <a:stretch>
            <a:fillRect/>
          </a:stretch>
        </p:blipFill>
        <p:spPr bwMode="auto">
          <a:xfrm>
            <a:off x="1551752" y="5868051"/>
            <a:ext cx="822307" cy="828894"/>
          </a:xfrm>
          <a:prstGeom prst="rect">
            <a:avLst/>
          </a:prstGeom>
          <a:noFill/>
          <a:ln w="38100">
            <a:noFill/>
            <a:miter lim="800000"/>
            <a:headEnd/>
            <a:tailEnd/>
          </a:ln>
        </p:spPr>
      </p:pic>
    </p:spTree>
    <p:extLst>
      <p:ext uri="{BB962C8B-B14F-4D97-AF65-F5344CB8AC3E}">
        <p14:creationId xmlns:p14="http://schemas.microsoft.com/office/powerpoint/2010/main" val="1824119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the Process</a:t>
            </a:r>
            <a:endParaRPr lang="en-US" dirty="0"/>
          </a:p>
        </p:txBody>
      </p:sp>
      <p:sp>
        <p:nvSpPr>
          <p:cNvPr id="4" name="Rectangle 3"/>
          <p:cNvSpPr/>
          <p:nvPr/>
        </p:nvSpPr>
        <p:spPr>
          <a:xfrm>
            <a:off x="0" y="2455277"/>
            <a:ext cx="9144000" cy="2614709"/>
          </a:xfrm>
          <a:prstGeom prst="rect">
            <a:avLst/>
          </a:prstGeom>
          <a:solidFill>
            <a:srgbClr val="DA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4972" y="2204426"/>
            <a:ext cx="1541924" cy="2868264"/>
            <a:chOff x="1943885" y="1796235"/>
            <a:chExt cx="2055899" cy="3824352"/>
          </a:xfrm>
        </p:grpSpPr>
        <p:sp>
          <p:nvSpPr>
            <p:cNvPr id="6" name="Oval 5"/>
            <p:cNvSpPr/>
            <p:nvPr/>
          </p:nvSpPr>
          <p:spPr>
            <a:xfrm>
              <a:off x="2556883" y="4420378"/>
              <a:ext cx="829901" cy="829901"/>
            </a:xfrm>
            <a:prstGeom prst="ellipse">
              <a:avLst/>
            </a:prstGeom>
            <a:solidFill>
              <a:schemeClr val="accent6">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43885" y="1796235"/>
              <a:ext cx="2055899" cy="1523096"/>
            </a:xfrm>
            <a:prstGeom prst="ellipse">
              <a:avLst/>
            </a:prstGeom>
            <a:solidFill>
              <a:schemeClr val="accent6">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7"/>
              </p:custDataLst>
            </p:nvPr>
          </p:nvSpPr>
          <p:spPr>
            <a:xfrm>
              <a:off x="2177794" y="2291390"/>
              <a:ext cx="1548518" cy="533480"/>
            </a:xfrm>
            <a:prstGeom prst="rect">
              <a:avLst/>
            </a:prstGeom>
            <a:solidFill>
              <a:schemeClr val="accent6">
                <a:lumMod val="75000"/>
              </a:schemeClr>
            </a:solidFill>
          </p:spPr>
          <p:txBody>
            <a:bodyPr wrap="square">
              <a:spAutoFit/>
            </a:bodyPr>
            <a:lstStyle/>
            <a:p>
              <a:pPr lvl="0"/>
              <a:r>
                <a:rPr lang="en-US" sz="1000" dirty="0" smtClean="0">
                  <a:solidFill>
                    <a:schemeClr val="bg1"/>
                  </a:solidFill>
                  <a:latin typeface="Calibri Light" pitchFamily="34" charset="0"/>
                </a:rPr>
                <a:t>Select Qualified SMEs</a:t>
              </a:r>
              <a:endParaRPr lang="en-US" sz="1000" dirty="0">
                <a:solidFill>
                  <a:schemeClr val="bg1"/>
                </a:solidFill>
                <a:latin typeface="Calibri Light" pitchFamily="34" charset="0"/>
              </a:endParaRPr>
            </a:p>
          </p:txBody>
        </p:sp>
        <p:sp>
          <p:nvSpPr>
            <p:cNvPr id="9" name="TextBox 8"/>
            <p:cNvSpPr txBox="1"/>
            <p:nvPr/>
          </p:nvSpPr>
          <p:spPr>
            <a:xfrm>
              <a:off x="2307913" y="5282032"/>
              <a:ext cx="1327842" cy="338555"/>
            </a:xfrm>
            <a:prstGeom prst="rect">
              <a:avLst/>
            </a:prstGeom>
            <a:noFill/>
          </p:spPr>
          <p:txBody>
            <a:bodyPr wrap="square" rtlCol="0" anchor="ctr">
              <a:spAutoFit/>
            </a:bodyPr>
            <a:lstStyle/>
            <a:p>
              <a:pPr algn="ctr"/>
              <a:r>
                <a:rPr lang="en-US" sz="1050" b="1" dirty="0" smtClean="0">
                  <a:solidFill>
                    <a:schemeClr val="accent6">
                      <a:lumMod val="75000"/>
                    </a:schemeClr>
                  </a:solidFill>
                  <a:latin typeface="Calibri Light" panose="020F0302020204030204" pitchFamily="34" charset="0"/>
                </a:rPr>
                <a:t>SELECT</a:t>
              </a:r>
              <a:endParaRPr lang="en-US" sz="1050" b="1" dirty="0">
                <a:solidFill>
                  <a:schemeClr val="accent6">
                    <a:lumMod val="75000"/>
                  </a:schemeClr>
                </a:solidFill>
                <a:latin typeface="Calibri Light" panose="020F0302020204030204" pitchFamily="34" charset="0"/>
              </a:endParaRPr>
            </a:p>
          </p:txBody>
        </p:sp>
        <p:cxnSp>
          <p:nvCxnSpPr>
            <p:cNvPr id="10" name="Straight Connector 9"/>
            <p:cNvCxnSpPr/>
            <p:nvPr/>
          </p:nvCxnSpPr>
          <p:spPr>
            <a:xfrm flipH="1">
              <a:off x="2966841" y="3319331"/>
              <a:ext cx="9986" cy="1101048"/>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241122" y="3042950"/>
            <a:ext cx="1541924" cy="2449536"/>
            <a:chOff x="2030562" y="2914267"/>
            <a:chExt cx="2055899" cy="3266047"/>
          </a:xfrm>
        </p:grpSpPr>
        <p:sp>
          <p:nvSpPr>
            <p:cNvPr id="13" name="Oval 12"/>
            <p:cNvSpPr/>
            <p:nvPr/>
          </p:nvSpPr>
          <p:spPr>
            <a:xfrm>
              <a:off x="2643560" y="4937774"/>
              <a:ext cx="829901" cy="829901"/>
            </a:xfrm>
            <a:prstGeom prst="ellipse">
              <a:avLst/>
            </a:prstGeom>
            <a:solidFill>
              <a:schemeClr val="accent5"/>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94590" y="5841760"/>
              <a:ext cx="1327842" cy="338554"/>
            </a:xfrm>
            <a:prstGeom prst="rect">
              <a:avLst/>
            </a:prstGeom>
            <a:noFill/>
          </p:spPr>
          <p:txBody>
            <a:bodyPr wrap="square" rtlCol="0" anchor="ctr">
              <a:spAutoFit/>
            </a:bodyPr>
            <a:lstStyle/>
            <a:p>
              <a:pPr algn="ctr"/>
              <a:r>
                <a:rPr lang="en-US" sz="1050" b="1" dirty="0" smtClean="0">
                  <a:solidFill>
                    <a:schemeClr val="accent5"/>
                  </a:solidFill>
                  <a:latin typeface="Calibri Light" panose="020F0302020204030204" pitchFamily="34" charset="0"/>
                </a:rPr>
                <a:t>DEFINE</a:t>
              </a:r>
              <a:endParaRPr lang="en-US" sz="1050" b="1" dirty="0">
                <a:solidFill>
                  <a:schemeClr val="accent5"/>
                </a:solidFill>
                <a:latin typeface="Calibri Light" panose="020F0302020204030204" pitchFamily="34" charset="0"/>
              </a:endParaRPr>
            </a:p>
          </p:txBody>
        </p:sp>
        <p:sp>
          <p:nvSpPr>
            <p:cNvPr id="15" name="Oval 14"/>
            <p:cNvSpPr/>
            <p:nvPr/>
          </p:nvSpPr>
          <p:spPr>
            <a:xfrm>
              <a:off x="2030562" y="2914267"/>
              <a:ext cx="2055899" cy="1523096"/>
            </a:xfrm>
            <a:prstGeom prst="ellipse">
              <a:avLst/>
            </a:prstGeom>
            <a:solidFill>
              <a:schemeClr val="accent5"/>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6"/>
              </p:custDataLst>
            </p:nvPr>
          </p:nvSpPr>
          <p:spPr>
            <a:xfrm>
              <a:off x="2228610" y="3104136"/>
              <a:ext cx="1659802" cy="1149032"/>
            </a:xfrm>
            <a:prstGeom prst="rect">
              <a:avLst/>
            </a:prstGeom>
          </p:spPr>
          <p:txBody>
            <a:bodyPr wrap="square">
              <a:spAutoFit/>
            </a:bodyPr>
            <a:lstStyle/>
            <a:p>
              <a:pPr lvl="0"/>
              <a:r>
                <a:rPr lang="en-US" sz="1000" dirty="0" smtClean="0">
                  <a:solidFill>
                    <a:schemeClr val="bg1"/>
                  </a:solidFill>
                  <a:latin typeface="Calibri Light" pitchFamily="34" charset="0"/>
                </a:rPr>
                <a:t>Develop Definitions of Minimally Competent Applicant and the PLD</a:t>
              </a:r>
              <a:endParaRPr lang="en-US" sz="1000" dirty="0">
                <a:solidFill>
                  <a:schemeClr val="bg1"/>
                </a:solidFill>
                <a:latin typeface="Calibri Light" pitchFamily="34" charset="0"/>
              </a:endParaRPr>
            </a:p>
          </p:txBody>
        </p:sp>
        <p:cxnSp>
          <p:nvCxnSpPr>
            <p:cNvPr id="17" name="Straight Connector 16"/>
            <p:cNvCxnSpPr>
              <a:stCxn id="15" idx="4"/>
              <a:endCxn id="13" idx="0"/>
            </p:cNvCxnSpPr>
            <p:nvPr/>
          </p:nvCxnSpPr>
          <p:spPr>
            <a:xfrm flipH="1">
              <a:off x="3058511" y="4437363"/>
              <a:ext cx="1" cy="500411"/>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438713" y="2204426"/>
            <a:ext cx="1541924" cy="3033447"/>
            <a:chOff x="3756135" y="1796235"/>
            <a:chExt cx="2055899" cy="4044597"/>
          </a:xfrm>
        </p:grpSpPr>
        <p:sp>
          <p:nvSpPr>
            <p:cNvPr id="19" name="Oval 18"/>
            <p:cNvSpPr/>
            <p:nvPr/>
          </p:nvSpPr>
          <p:spPr>
            <a:xfrm>
              <a:off x="4370297" y="4409792"/>
              <a:ext cx="829901" cy="829901"/>
            </a:xfrm>
            <a:prstGeom prst="ellipse">
              <a:avLst/>
            </a:prstGeom>
            <a:solidFill>
              <a:schemeClr val="accent3"/>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21326" y="5286835"/>
              <a:ext cx="1327842" cy="553997"/>
            </a:xfrm>
            <a:prstGeom prst="rect">
              <a:avLst/>
            </a:prstGeom>
            <a:noFill/>
          </p:spPr>
          <p:txBody>
            <a:bodyPr wrap="square" rtlCol="0">
              <a:spAutoFit/>
            </a:bodyPr>
            <a:lstStyle/>
            <a:p>
              <a:pPr algn="ctr"/>
              <a:r>
                <a:rPr lang="en-US" sz="1050" b="1" dirty="0" smtClean="0">
                  <a:solidFill>
                    <a:schemeClr val="accent3"/>
                  </a:solidFill>
                  <a:latin typeface="Calibri Light" panose="020F0302020204030204" pitchFamily="34" charset="0"/>
                </a:rPr>
                <a:t>TRAIN &amp; CALIBRATE</a:t>
              </a:r>
              <a:endParaRPr lang="en-US" sz="1050" b="1" dirty="0">
                <a:solidFill>
                  <a:schemeClr val="accent3"/>
                </a:solidFill>
                <a:latin typeface="Calibri Light" panose="020F0302020204030204" pitchFamily="34" charset="0"/>
              </a:endParaRPr>
            </a:p>
          </p:txBody>
        </p:sp>
        <p:sp>
          <p:nvSpPr>
            <p:cNvPr id="21" name="Oval 20"/>
            <p:cNvSpPr/>
            <p:nvPr/>
          </p:nvSpPr>
          <p:spPr>
            <a:xfrm>
              <a:off x="3756135" y="1796235"/>
              <a:ext cx="2055899" cy="1523096"/>
            </a:xfrm>
            <a:prstGeom prst="ellipse">
              <a:avLst/>
            </a:prstGeom>
            <a:solidFill>
              <a:schemeClr val="accent3"/>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custDataLst>
                <p:tags r:id="rId5"/>
              </p:custDataLst>
            </p:nvPr>
          </p:nvSpPr>
          <p:spPr>
            <a:xfrm>
              <a:off x="3960534" y="2269366"/>
              <a:ext cx="1659802" cy="738664"/>
            </a:xfrm>
            <a:prstGeom prst="rect">
              <a:avLst/>
            </a:prstGeom>
          </p:spPr>
          <p:txBody>
            <a:bodyPr wrap="square">
              <a:spAutoFit/>
            </a:bodyPr>
            <a:lstStyle/>
            <a:p>
              <a:pPr lvl="0"/>
              <a:r>
                <a:rPr lang="en-US" sz="1000" dirty="0" smtClean="0">
                  <a:solidFill>
                    <a:schemeClr val="bg1"/>
                  </a:solidFill>
                  <a:latin typeface="Calibri Light" pitchFamily="34" charset="0"/>
                </a:rPr>
                <a:t>Conduct SME Judgment Training</a:t>
              </a:r>
              <a:endParaRPr lang="en-US" sz="1000" dirty="0">
                <a:solidFill>
                  <a:schemeClr val="bg1"/>
                </a:solidFill>
                <a:latin typeface="Calibri Light" pitchFamily="34" charset="0"/>
              </a:endParaRPr>
            </a:p>
            <a:p>
              <a:pPr algn="ctr"/>
              <a:endParaRPr lang="en-US" sz="1000" dirty="0">
                <a:solidFill>
                  <a:schemeClr val="bg1"/>
                </a:solidFill>
                <a:latin typeface="Calibri Light" pitchFamily="34" charset="0"/>
              </a:endParaRPr>
            </a:p>
          </p:txBody>
        </p:sp>
        <p:cxnSp>
          <p:nvCxnSpPr>
            <p:cNvPr id="23" name="Straight Connector 22"/>
            <p:cNvCxnSpPr>
              <a:stCxn id="21" idx="4"/>
              <a:endCxn id="19" idx="0"/>
            </p:cNvCxnSpPr>
            <p:nvPr/>
          </p:nvCxnSpPr>
          <p:spPr>
            <a:xfrm>
              <a:off x="4784085" y="3319331"/>
              <a:ext cx="1162" cy="1090462"/>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659456" y="3042951"/>
            <a:ext cx="1541924" cy="2441568"/>
            <a:chOff x="5435313" y="2914267"/>
            <a:chExt cx="2055899" cy="3255424"/>
          </a:xfrm>
        </p:grpSpPr>
        <p:sp>
          <p:nvSpPr>
            <p:cNvPr id="25" name="Oval 24"/>
            <p:cNvSpPr/>
            <p:nvPr/>
          </p:nvSpPr>
          <p:spPr>
            <a:xfrm>
              <a:off x="6048311" y="4954093"/>
              <a:ext cx="829901" cy="829901"/>
            </a:xfrm>
            <a:prstGeom prst="ellipse">
              <a:avLst/>
            </a:prstGeom>
            <a:solidFill>
              <a:schemeClr val="accent6">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799341" y="5831136"/>
              <a:ext cx="1327842" cy="338555"/>
            </a:xfrm>
            <a:prstGeom prst="rect">
              <a:avLst/>
            </a:prstGeom>
            <a:noFill/>
          </p:spPr>
          <p:txBody>
            <a:bodyPr wrap="square" rtlCol="0">
              <a:spAutoFit/>
            </a:bodyPr>
            <a:lstStyle/>
            <a:p>
              <a:pPr algn="ctr"/>
              <a:r>
                <a:rPr lang="en-US" sz="1050" b="1" dirty="0" smtClean="0">
                  <a:solidFill>
                    <a:schemeClr val="accent6">
                      <a:lumMod val="75000"/>
                    </a:schemeClr>
                  </a:solidFill>
                  <a:latin typeface="Calibri Light" panose="020F0302020204030204" pitchFamily="34" charset="0"/>
                </a:rPr>
                <a:t>COLLECT</a:t>
              </a:r>
              <a:endParaRPr lang="en-US" sz="1050" b="1" dirty="0">
                <a:solidFill>
                  <a:schemeClr val="accent6">
                    <a:lumMod val="75000"/>
                  </a:schemeClr>
                </a:solidFill>
                <a:latin typeface="Calibri Light" panose="020F0302020204030204" pitchFamily="34" charset="0"/>
              </a:endParaRPr>
            </a:p>
          </p:txBody>
        </p:sp>
        <p:sp>
          <p:nvSpPr>
            <p:cNvPr id="27" name="Oval 26"/>
            <p:cNvSpPr/>
            <p:nvPr/>
          </p:nvSpPr>
          <p:spPr>
            <a:xfrm>
              <a:off x="5435313" y="2914267"/>
              <a:ext cx="2055899" cy="1523096"/>
            </a:xfrm>
            <a:prstGeom prst="ellipse">
              <a:avLst/>
            </a:prstGeom>
            <a:solidFill>
              <a:schemeClr val="accent6">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4"/>
              </p:custDataLst>
            </p:nvPr>
          </p:nvSpPr>
          <p:spPr>
            <a:xfrm>
              <a:off x="5633361" y="3391280"/>
              <a:ext cx="1659802" cy="533480"/>
            </a:xfrm>
            <a:prstGeom prst="rect">
              <a:avLst/>
            </a:prstGeom>
          </p:spPr>
          <p:txBody>
            <a:bodyPr wrap="square">
              <a:spAutoFit/>
            </a:bodyPr>
            <a:lstStyle/>
            <a:p>
              <a:r>
                <a:rPr lang="en-US" sz="1000" dirty="0" smtClean="0">
                  <a:solidFill>
                    <a:schemeClr val="bg1"/>
                  </a:solidFill>
                  <a:latin typeface="Calibri Light" pitchFamily="34" charset="0"/>
                </a:rPr>
                <a:t>Collect Initial Round of SME Judgments </a:t>
              </a:r>
              <a:endParaRPr lang="en-US" sz="1000" dirty="0">
                <a:solidFill>
                  <a:schemeClr val="bg1"/>
                </a:solidFill>
                <a:latin typeface="Calibri Light" pitchFamily="34" charset="0"/>
              </a:endParaRPr>
            </a:p>
          </p:txBody>
        </p:sp>
        <p:cxnSp>
          <p:nvCxnSpPr>
            <p:cNvPr id="29" name="Straight Connector 28"/>
            <p:cNvCxnSpPr>
              <a:stCxn id="27" idx="4"/>
              <a:endCxn id="25" idx="0"/>
            </p:cNvCxnSpPr>
            <p:nvPr/>
          </p:nvCxnSpPr>
          <p:spPr>
            <a:xfrm flipH="1">
              <a:off x="6463262" y="4437363"/>
              <a:ext cx="1" cy="51673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935084" y="2204426"/>
            <a:ext cx="1541924" cy="2871866"/>
            <a:chOff x="7277816" y="1796235"/>
            <a:chExt cx="2055899" cy="3829155"/>
          </a:xfrm>
        </p:grpSpPr>
        <p:sp>
          <p:nvSpPr>
            <p:cNvPr id="31" name="Oval 30"/>
            <p:cNvSpPr/>
            <p:nvPr/>
          </p:nvSpPr>
          <p:spPr>
            <a:xfrm>
              <a:off x="7890814" y="4409792"/>
              <a:ext cx="829901" cy="829901"/>
            </a:xfrm>
            <a:prstGeom prst="ellipse">
              <a:avLst/>
            </a:prstGeom>
            <a:solidFill>
              <a:schemeClr val="accent5"/>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41844" y="5286835"/>
              <a:ext cx="1327842" cy="338555"/>
            </a:xfrm>
            <a:prstGeom prst="rect">
              <a:avLst/>
            </a:prstGeom>
            <a:noFill/>
          </p:spPr>
          <p:txBody>
            <a:bodyPr wrap="square" rtlCol="0">
              <a:spAutoFit/>
            </a:bodyPr>
            <a:lstStyle/>
            <a:p>
              <a:pPr algn="ctr"/>
              <a:r>
                <a:rPr lang="en-US" sz="1050" b="1" dirty="0" smtClean="0">
                  <a:solidFill>
                    <a:schemeClr val="accent5"/>
                  </a:solidFill>
                  <a:latin typeface="Calibri Light" panose="020F0302020204030204" pitchFamily="34" charset="0"/>
                </a:rPr>
                <a:t>DISCUSS</a:t>
              </a:r>
              <a:endParaRPr lang="en-US" sz="1050" b="1" dirty="0">
                <a:solidFill>
                  <a:schemeClr val="accent5"/>
                </a:solidFill>
                <a:latin typeface="Calibri Light" panose="020F0302020204030204" pitchFamily="34" charset="0"/>
              </a:endParaRPr>
            </a:p>
          </p:txBody>
        </p:sp>
        <p:sp>
          <p:nvSpPr>
            <p:cNvPr id="33" name="Oval 32"/>
            <p:cNvSpPr/>
            <p:nvPr/>
          </p:nvSpPr>
          <p:spPr>
            <a:xfrm>
              <a:off x="7277816" y="1796235"/>
              <a:ext cx="2055899" cy="1523096"/>
            </a:xfrm>
            <a:prstGeom prst="ellipse">
              <a:avLst/>
            </a:prstGeom>
            <a:solidFill>
              <a:schemeClr val="accent5"/>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
              </p:custDataLst>
            </p:nvPr>
          </p:nvSpPr>
          <p:spPr>
            <a:xfrm>
              <a:off x="7475864" y="2251440"/>
              <a:ext cx="1659802" cy="533480"/>
            </a:xfrm>
            <a:prstGeom prst="rect">
              <a:avLst/>
            </a:prstGeom>
          </p:spPr>
          <p:txBody>
            <a:bodyPr wrap="square">
              <a:spAutoFit/>
            </a:bodyPr>
            <a:lstStyle/>
            <a:p>
              <a:pPr lvl="0"/>
              <a:r>
                <a:rPr lang="en-US" sz="1000" dirty="0" smtClean="0">
                  <a:solidFill>
                    <a:schemeClr val="bg1"/>
                  </a:solidFill>
                  <a:latin typeface="Calibri Light" pitchFamily="34" charset="0"/>
                </a:rPr>
                <a:t>Discuss Initial Round of Ratings </a:t>
              </a:r>
              <a:endParaRPr lang="en-US" sz="1000" dirty="0">
                <a:solidFill>
                  <a:schemeClr val="bg1"/>
                </a:solidFill>
                <a:latin typeface="Calibri Light" pitchFamily="34" charset="0"/>
              </a:endParaRPr>
            </a:p>
          </p:txBody>
        </p:sp>
        <p:cxnSp>
          <p:nvCxnSpPr>
            <p:cNvPr id="35" name="Straight Connector 34"/>
            <p:cNvCxnSpPr>
              <a:stCxn id="33" idx="4"/>
              <a:endCxn id="31" idx="0"/>
            </p:cNvCxnSpPr>
            <p:nvPr/>
          </p:nvCxnSpPr>
          <p:spPr>
            <a:xfrm flipH="1">
              <a:off x="8305765" y="3319331"/>
              <a:ext cx="1" cy="1090461"/>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167547" y="3050999"/>
            <a:ext cx="1541924" cy="2441568"/>
            <a:chOff x="5435313" y="2914267"/>
            <a:chExt cx="2055899" cy="3255424"/>
          </a:xfrm>
        </p:grpSpPr>
        <p:sp>
          <p:nvSpPr>
            <p:cNvPr id="37" name="Oval 36"/>
            <p:cNvSpPr/>
            <p:nvPr/>
          </p:nvSpPr>
          <p:spPr>
            <a:xfrm>
              <a:off x="6048311" y="4954093"/>
              <a:ext cx="829901" cy="829901"/>
            </a:xfrm>
            <a:prstGeom prst="ellipse">
              <a:avLst/>
            </a:prstGeom>
            <a:solidFill>
              <a:schemeClr val="accent3"/>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799341" y="5831136"/>
              <a:ext cx="1327842" cy="338555"/>
            </a:xfrm>
            <a:prstGeom prst="rect">
              <a:avLst/>
            </a:prstGeom>
            <a:noFill/>
          </p:spPr>
          <p:txBody>
            <a:bodyPr wrap="square" rtlCol="0">
              <a:spAutoFit/>
            </a:bodyPr>
            <a:lstStyle/>
            <a:p>
              <a:pPr algn="ctr"/>
              <a:r>
                <a:rPr lang="en-US" sz="1050" b="1" dirty="0" smtClean="0">
                  <a:solidFill>
                    <a:schemeClr val="accent3"/>
                  </a:solidFill>
                  <a:latin typeface="Calibri Light" panose="020F0302020204030204" pitchFamily="34" charset="0"/>
                </a:rPr>
                <a:t>COLLECT</a:t>
              </a:r>
              <a:endParaRPr lang="en-US" sz="1050" b="1" dirty="0">
                <a:solidFill>
                  <a:schemeClr val="accent3"/>
                </a:solidFill>
                <a:latin typeface="Calibri Light" panose="020F0302020204030204" pitchFamily="34" charset="0"/>
              </a:endParaRPr>
            </a:p>
          </p:txBody>
        </p:sp>
        <p:sp>
          <p:nvSpPr>
            <p:cNvPr id="39" name="Oval 38"/>
            <p:cNvSpPr/>
            <p:nvPr/>
          </p:nvSpPr>
          <p:spPr>
            <a:xfrm>
              <a:off x="5435313" y="2914267"/>
              <a:ext cx="2055899" cy="1523096"/>
            </a:xfrm>
            <a:prstGeom prst="ellipse">
              <a:avLst/>
            </a:prstGeom>
            <a:solidFill>
              <a:schemeClr val="accent3"/>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custDataLst>
                <p:tags r:id="rId2"/>
              </p:custDataLst>
            </p:nvPr>
          </p:nvSpPr>
          <p:spPr>
            <a:xfrm>
              <a:off x="5633361" y="3256811"/>
              <a:ext cx="1659802" cy="738664"/>
            </a:xfrm>
            <a:prstGeom prst="rect">
              <a:avLst/>
            </a:prstGeom>
          </p:spPr>
          <p:txBody>
            <a:bodyPr wrap="square">
              <a:spAutoFit/>
            </a:bodyPr>
            <a:lstStyle/>
            <a:p>
              <a:r>
                <a:rPr lang="en-US" sz="1000" dirty="0">
                  <a:solidFill>
                    <a:schemeClr val="bg1"/>
                  </a:solidFill>
                  <a:latin typeface="Calibri Light" pitchFamily="34" charset="0"/>
                </a:rPr>
                <a:t>Collect </a:t>
              </a:r>
              <a:r>
                <a:rPr lang="en-US" sz="1000" dirty="0" smtClean="0">
                  <a:solidFill>
                    <a:schemeClr val="bg1"/>
                  </a:solidFill>
                  <a:latin typeface="Calibri Light" pitchFamily="34" charset="0"/>
                </a:rPr>
                <a:t>Additional Rounds </a:t>
              </a:r>
              <a:r>
                <a:rPr lang="en-US" sz="1000" dirty="0">
                  <a:solidFill>
                    <a:schemeClr val="bg1"/>
                  </a:solidFill>
                  <a:latin typeface="Calibri Light" pitchFamily="34" charset="0"/>
                </a:rPr>
                <a:t>of SME Judgments </a:t>
              </a:r>
            </a:p>
          </p:txBody>
        </p:sp>
        <p:cxnSp>
          <p:nvCxnSpPr>
            <p:cNvPr id="41" name="Straight Connector 40"/>
            <p:cNvCxnSpPr>
              <a:stCxn id="39" idx="4"/>
              <a:endCxn id="37" idx="0"/>
            </p:cNvCxnSpPr>
            <p:nvPr/>
          </p:nvCxnSpPr>
          <p:spPr>
            <a:xfrm flipH="1">
              <a:off x="6463262" y="4437363"/>
              <a:ext cx="1" cy="51673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450211" y="2193156"/>
            <a:ext cx="1541924" cy="3195031"/>
            <a:chOff x="3756135" y="1796235"/>
            <a:chExt cx="2055899" cy="4260042"/>
          </a:xfrm>
        </p:grpSpPr>
        <p:sp>
          <p:nvSpPr>
            <p:cNvPr id="43" name="Oval 42"/>
            <p:cNvSpPr/>
            <p:nvPr/>
          </p:nvSpPr>
          <p:spPr>
            <a:xfrm>
              <a:off x="4370297" y="4409792"/>
              <a:ext cx="829901" cy="829901"/>
            </a:xfrm>
            <a:prstGeom prst="ellipse">
              <a:avLst/>
            </a:prstGeom>
            <a:solidFill>
              <a:schemeClr val="accent6">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121326" y="5286835"/>
              <a:ext cx="1327842" cy="769442"/>
            </a:xfrm>
            <a:prstGeom prst="rect">
              <a:avLst/>
            </a:prstGeom>
            <a:noFill/>
          </p:spPr>
          <p:txBody>
            <a:bodyPr wrap="square" rtlCol="0">
              <a:spAutoFit/>
            </a:bodyPr>
            <a:lstStyle/>
            <a:p>
              <a:pPr algn="ctr"/>
              <a:r>
                <a:rPr lang="en-US" sz="1050" b="1" dirty="0" smtClean="0">
                  <a:solidFill>
                    <a:schemeClr val="accent6">
                      <a:lumMod val="75000"/>
                    </a:schemeClr>
                  </a:solidFill>
                  <a:latin typeface="Calibri Light" panose="020F0302020204030204" pitchFamily="34" charset="0"/>
                </a:rPr>
                <a:t>SELECT, DOCUMENT, &amp; EVALUATE</a:t>
              </a:r>
              <a:endParaRPr lang="en-US" sz="1050" b="1" dirty="0">
                <a:solidFill>
                  <a:schemeClr val="accent6">
                    <a:lumMod val="75000"/>
                  </a:schemeClr>
                </a:solidFill>
                <a:latin typeface="Calibri Light" panose="020F0302020204030204" pitchFamily="34" charset="0"/>
              </a:endParaRPr>
            </a:p>
          </p:txBody>
        </p:sp>
        <p:sp>
          <p:nvSpPr>
            <p:cNvPr id="45" name="Oval 44"/>
            <p:cNvSpPr/>
            <p:nvPr/>
          </p:nvSpPr>
          <p:spPr>
            <a:xfrm>
              <a:off x="3756135" y="1796235"/>
              <a:ext cx="2055899" cy="1523096"/>
            </a:xfrm>
            <a:prstGeom prst="ellipse">
              <a:avLst/>
            </a:prstGeom>
            <a:solidFill>
              <a:schemeClr val="accent6">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custDataLst>
                <p:tags r:id="rId1"/>
              </p:custDataLst>
            </p:nvPr>
          </p:nvSpPr>
          <p:spPr>
            <a:xfrm>
              <a:off x="3954183" y="2193664"/>
              <a:ext cx="1659802" cy="943848"/>
            </a:xfrm>
            <a:prstGeom prst="rect">
              <a:avLst/>
            </a:prstGeom>
          </p:spPr>
          <p:txBody>
            <a:bodyPr wrap="square">
              <a:spAutoFit/>
            </a:bodyPr>
            <a:lstStyle/>
            <a:p>
              <a:pPr algn="ctr"/>
              <a:r>
                <a:rPr lang="en-US" sz="1000" dirty="0" smtClean="0">
                  <a:solidFill>
                    <a:schemeClr val="bg1"/>
                  </a:solidFill>
                  <a:latin typeface="Calibri Light" pitchFamily="34" charset="0"/>
                </a:rPr>
                <a:t>Select Final Cutoff Score, </a:t>
              </a:r>
            </a:p>
            <a:p>
              <a:pPr algn="ctr"/>
              <a:r>
                <a:rPr lang="en-US" sz="1000" dirty="0" smtClean="0">
                  <a:solidFill>
                    <a:schemeClr val="bg1"/>
                  </a:solidFill>
                  <a:latin typeface="Calibri Light" pitchFamily="34" charset="0"/>
                </a:rPr>
                <a:t>Document Process, and Evaluate</a:t>
              </a:r>
              <a:endParaRPr lang="en-US" sz="1000" dirty="0">
                <a:solidFill>
                  <a:schemeClr val="bg1"/>
                </a:solidFill>
                <a:latin typeface="Calibri Light" pitchFamily="34" charset="0"/>
              </a:endParaRPr>
            </a:p>
          </p:txBody>
        </p:sp>
        <p:cxnSp>
          <p:nvCxnSpPr>
            <p:cNvPr id="47" name="Straight Connector 46"/>
            <p:cNvCxnSpPr>
              <a:stCxn id="45" idx="4"/>
              <a:endCxn id="43" idx="0"/>
            </p:cNvCxnSpPr>
            <p:nvPr/>
          </p:nvCxnSpPr>
          <p:spPr>
            <a:xfrm>
              <a:off x="4784085" y="3319331"/>
              <a:ext cx="1162" cy="1090462"/>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283504" y="4678255"/>
            <a:ext cx="362177" cy="427654"/>
            <a:chOff x="10995025" y="4787901"/>
            <a:chExt cx="889001" cy="893762"/>
          </a:xfrm>
          <a:solidFill>
            <a:schemeClr val="bg1"/>
          </a:solidFill>
          <a:effectLst>
            <a:outerShdw blurRad="25400" dist="38100" dir="2400000" algn="ctr" rotWithShape="0">
              <a:srgbClr val="000000">
                <a:alpha val="10000"/>
              </a:srgbClr>
            </a:outerShdw>
          </a:effectLst>
        </p:grpSpPr>
        <p:sp>
          <p:nvSpPr>
            <p:cNvPr id="54" name="Freeform 19"/>
            <p:cNvSpPr>
              <a:spLocks/>
            </p:cNvSpPr>
            <p:nvPr/>
          </p:nvSpPr>
          <p:spPr bwMode="auto">
            <a:xfrm>
              <a:off x="11482388" y="5321301"/>
              <a:ext cx="303213" cy="296863"/>
            </a:xfrm>
            <a:custGeom>
              <a:avLst/>
              <a:gdLst>
                <a:gd name="T0" fmla="*/ 90 w 191"/>
                <a:gd name="T1" fmla="*/ 28 h 187"/>
                <a:gd name="T2" fmla="*/ 90 w 191"/>
                <a:gd name="T3" fmla="*/ 28 h 187"/>
                <a:gd name="T4" fmla="*/ 0 w 191"/>
                <a:gd name="T5" fmla="*/ 118 h 187"/>
                <a:gd name="T6" fmla="*/ 76 w 191"/>
                <a:gd name="T7" fmla="*/ 187 h 187"/>
                <a:gd name="T8" fmla="*/ 191 w 191"/>
                <a:gd name="T9" fmla="*/ 73 h 187"/>
                <a:gd name="T10" fmla="*/ 118 w 191"/>
                <a:gd name="T11" fmla="*/ 0 h 187"/>
                <a:gd name="T12" fmla="*/ 90 w 191"/>
                <a:gd name="T13" fmla="*/ 28 h 187"/>
              </a:gdLst>
              <a:ahLst/>
              <a:cxnLst>
                <a:cxn ang="0">
                  <a:pos x="T0" y="T1"/>
                </a:cxn>
                <a:cxn ang="0">
                  <a:pos x="T2" y="T3"/>
                </a:cxn>
                <a:cxn ang="0">
                  <a:pos x="T4" y="T5"/>
                </a:cxn>
                <a:cxn ang="0">
                  <a:pos x="T6" y="T7"/>
                </a:cxn>
                <a:cxn ang="0">
                  <a:pos x="T8" y="T9"/>
                </a:cxn>
                <a:cxn ang="0">
                  <a:pos x="T10" y="T11"/>
                </a:cxn>
                <a:cxn ang="0">
                  <a:pos x="T12" y="T13"/>
                </a:cxn>
              </a:cxnLst>
              <a:rect l="0" t="0" r="r" b="b"/>
              <a:pathLst>
                <a:path w="191" h="187">
                  <a:moveTo>
                    <a:pt x="90" y="28"/>
                  </a:moveTo>
                  <a:lnTo>
                    <a:pt x="90" y="28"/>
                  </a:lnTo>
                  <a:lnTo>
                    <a:pt x="0" y="118"/>
                  </a:lnTo>
                  <a:lnTo>
                    <a:pt x="76" y="187"/>
                  </a:lnTo>
                  <a:lnTo>
                    <a:pt x="191" y="73"/>
                  </a:lnTo>
                  <a:lnTo>
                    <a:pt x="118" y="0"/>
                  </a:lnTo>
                  <a:lnTo>
                    <a:pt x="9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noEditPoints="1"/>
            </p:cNvSpPr>
            <p:nvPr/>
          </p:nvSpPr>
          <p:spPr bwMode="auto">
            <a:xfrm>
              <a:off x="10995025" y="4787901"/>
              <a:ext cx="630238" cy="811213"/>
            </a:xfrm>
            <a:custGeom>
              <a:avLst/>
              <a:gdLst>
                <a:gd name="T0" fmla="*/ 121 w 168"/>
                <a:gd name="T1" fmla="*/ 189 h 216"/>
                <a:gd name="T2" fmla="*/ 122 w 168"/>
                <a:gd name="T3" fmla="*/ 188 h 216"/>
                <a:gd name="T4" fmla="*/ 168 w 168"/>
                <a:gd name="T5" fmla="*/ 142 h 216"/>
                <a:gd name="T6" fmla="*/ 168 w 168"/>
                <a:gd name="T7" fmla="*/ 52 h 216"/>
                <a:gd name="T8" fmla="*/ 167 w 168"/>
                <a:gd name="T9" fmla="*/ 49 h 216"/>
                <a:gd name="T10" fmla="*/ 119 w 168"/>
                <a:gd name="T11" fmla="*/ 1 h 216"/>
                <a:gd name="T12" fmla="*/ 116 w 168"/>
                <a:gd name="T13" fmla="*/ 0 h 216"/>
                <a:gd name="T14" fmla="*/ 4 w 168"/>
                <a:gd name="T15" fmla="*/ 0 h 216"/>
                <a:gd name="T16" fmla="*/ 0 w 168"/>
                <a:gd name="T17" fmla="*/ 4 h 216"/>
                <a:gd name="T18" fmla="*/ 0 w 168"/>
                <a:gd name="T19" fmla="*/ 212 h 216"/>
                <a:gd name="T20" fmla="*/ 4 w 168"/>
                <a:gd name="T21" fmla="*/ 216 h 216"/>
                <a:gd name="T22" fmla="*/ 113 w 168"/>
                <a:gd name="T23" fmla="*/ 216 h 216"/>
                <a:gd name="T24" fmla="*/ 120 w 168"/>
                <a:gd name="T25" fmla="*/ 192 h 216"/>
                <a:gd name="T26" fmla="*/ 121 w 168"/>
                <a:gd name="T27" fmla="*/ 189 h 216"/>
                <a:gd name="T28" fmla="*/ 116 w 168"/>
                <a:gd name="T29" fmla="*/ 4 h 216"/>
                <a:gd name="T30" fmla="*/ 164 w 168"/>
                <a:gd name="T31" fmla="*/ 52 h 216"/>
                <a:gd name="T32" fmla="*/ 116 w 168"/>
                <a:gd name="T33" fmla="*/ 52 h 216"/>
                <a:gd name="T34" fmla="*/ 116 w 168"/>
                <a:gd name="T35"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16">
                  <a:moveTo>
                    <a:pt x="121" y="189"/>
                  </a:moveTo>
                  <a:cubicBezTo>
                    <a:pt x="121" y="189"/>
                    <a:pt x="121" y="189"/>
                    <a:pt x="122" y="188"/>
                  </a:cubicBezTo>
                  <a:cubicBezTo>
                    <a:pt x="168" y="142"/>
                    <a:pt x="168" y="142"/>
                    <a:pt x="168" y="142"/>
                  </a:cubicBezTo>
                  <a:cubicBezTo>
                    <a:pt x="168" y="52"/>
                    <a:pt x="168" y="52"/>
                    <a:pt x="168" y="52"/>
                  </a:cubicBezTo>
                  <a:cubicBezTo>
                    <a:pt x="168" y="51"/>
                    <a:pt x="168" y="50"/>
                    <a:pt x="167" y="49"/>
                  </a:cubicBezTo>
                  <a:cubicBezTo>
                    <a:pt x="119" y="1"/>
                    <a:pt x="119" y="1"/>
                    <a:pt x="119" y="1"/>
                  </a:cubicBezTo>
                  <a:cubicBezTo>
                    <a:pt x="118" y="0"/>
                    <a:pt x="117" y="0"/>
                    <a:pt x="116" y="0"/>
                  </a:cubicBezTo>
                  <a:cubicBezTo>
                    <a:pt x="4" y="0"/>
                    <a:pt x="4" y="0"/>
                    <a:pt x="4" y="0"/>
                  </a:cubicBezTo>
                  <a:cubicBezTo>
                    <a:pt x="2" y="0"/>
                    <a:pt x="0" y="2"/>
                    <a:pt x="0" y="4"/>
                  </a:cubicBezTo>
                  <a:cubicBezTo>
                    <a:pt x="0" y="212"/>
                    <a:pt x="0" y="212"/>
                    <a:pt x="0" y="212"/>
                  </a:cubicBezTo>
                  <a:cubicBezTo>
                    <a:pt x="0" y="214"/>
                    <a:pt x="2" y="216"/>
                    <a:pt x="4" y="216"/>
                  </a:cubicBezTo>
                  <a:cubicBezTo>
                    <a:pt x="113" y="216"/>
                    <a:pt x="113" y="216"/>
                    <a:pt x="113" y="216"/>
                  </a:cubicBezTo>
                  <a:cubicBezTo>
                    <a:pt x="120" y="192"/>
                    <a:pt x="120" y="192"/>
                    <a:pt x="120" y="192"/>
                  </a:cubicBezTo>
                  <a:cubicBezTo>
                    <a:pt x="120" y="191"/>
                    <a:pt x="120" y="190"/>
                    <a:pt x="121" y="189"/>
                  </a:cubicBezTo>
                  <a:close/>
                  <a:moveTo>
                    <a:pt x="116" y="4"/>
                  </a:moveTo>
                  <a:cubicBezTo>
                    <a:pt x="164" y="52"/>
                    <a:pt x="164" y="52"/>
                    <a:pt x="164" y="52"/>
                  </a:cubicBezTo>
                  <a:cubicBezTo>
                    <a:pt x="116" y="52"/>
                    <a:pt x="116" y="52"/>
                    <a:pt x="116" y="52"/>
                  </a:cubicBezTo>
                  <a:lnTo>
                    <a:pt x="1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p:cNvSpPr>
              <a:spLocks/>
            </p:cNvSpPr>
            <p:nvPr/>
          </p:nvSpPr>
          <p:spPr bwMode="auto">
            <a:xfrm>
              <a:off x="11425238" y="5535613"/>
              <a:ext cx="150813" cy="146050"/>
            </a:xfrm>
            <a:custGeom>
              <a:avLst/>
              <a:gdLst>
                <a:gd name="T0" fmla="*/ 15 w 95"/>
                <a:gd name="T1" fmla="*/ 40 h 92"/>
                <a:gd name="T2" fmla="*/ 15 w 95"/>
                <a:gd name="T3" fmla="*/ 40 h 92"/>
                <a:gd name="T4" fmla="*/ 0 w 95"/>
                <a:gd name="T5" fmla="*/ 92 h 92"/>
                <a:gd name="T6" fmla="*/ 95 w 95"/>
                <a:gd name="T7" fmla="*/ 64 h 92"/>
                <a:gd name="T8" fmla="*/ 27 w 95"/>
                <a:gd name="T9" fmla="*/ 0 h 92"/>
                <a:gd name="T10" fmla="*/ 15 w 95"/>
                <a:gd name="T11" fmla="*/ 40 h 92"/>
              </a:gdLst>
              <a:ahLst/>
              <a:cxnLst>
                <a:cxn ang="0">
                  <a:pos x="T0" y="T1"/>
                </a:cxn>
                <a:cxn ang="0">
                  <a:pos x="T2" y="T3"/>
                </a:cxn>
                <a:cxn ang="0">
                  <a:pos x="T4" y="T5"/>
                </a:cxn>
                <a:cxn ang="0">
                  <a:pos x="T6" y="T7"/>
                </a:cxn>
                <a:cxn ang="0">
                  <a:pos x="T8" y="T9"/>
                </a:cxn>
                <a:cxn ang="0">
                  <a:pos x="T10" y="T11"/>
                </a:cxn>
              </a:cxnLst>
              <a:rect l="0" t="0" r="r" b="b"/>
              <a:pathLst>
                <a:path w="95" h="92">
                  <a:moveTo>
                    <a:pt x="15" y="40"/>
                  </a:moveTo>
                  <a:lnTo>
                    <a:pt x="15" y="40"/>
                  </a:lnTo>
                  <a:lnTo>
                    <a:pt x="0" y="92"/>
                  </a:lnTo>
                  <a:lnTo>
                    <a:pt x="95" y="64"/>
                  </a:lnTo>
                  <a:lnTo>
                    <a:pt x="27" y="0"/>
                  </a:lnTo>
                  <a:lnTo>
                    <a:pt x="1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p:cNvSpPr>
              <a:spLocks/>
            </p:cNvSpPr>
            <p:nvPr/>
          </p:nvSpPr>
          <p:spPr bwMode="auto">
            <a:xfrm>
              <a:off x="11688763" y="5219701"/>
              <a:ext cx="195263" cy="195263"/>
            </a:xfrm>
            <a:custGeom>
              <a:avLst/>
              <a:gdLst>
                <a:gd name="T0" fmla="*/ 50 w 123"/>
                <a:gd name="T1" fmla="*/ 0 h 123"/>
                <a:gd name="T2" fmla="*/ 0 w 123"/>
                <a:gd name="T3" fmla="*/ 50 h 123"/>
                <a:gd name="T4" fmla="*/ 73 w 123"/>
                <a:gd name="T5" fmla="*/ 123 h 123"/>
                <a:gd name="T6" fmla="*/ 123 w 123"/>
                <a:gd name="T7" fmla="*/ 73 h 123"/>
                <a:gd name="T8" fmla="*/ 50 w 123"/>
                <a:gd name="T9" fmla="*/ 0 h 123"/>
              </a:gdLst>
              <a:ahLst/>
              <a:cxnLst>
                <a:cxn ang="0">
                  <a:pos x="T0" y="T1"/>
                </a:cxn>
                <a:cxn ang="0">
                  <a:pos x="T2" y="T3"/>
                </a:cxn>
                <a:cxn ang="0">
                  <a:pos x="T4" y="T5"/>
                </a:cxn>
                <a:cxn ang="0">
                  <a:pos x="T6" y="T7"/>
                </a:cxn>
                <a:cxn ang="0">
                  <a:pos x="T8" y="T9"/>
                </a:cxn>
              </a:cxnLst>
              <a:rect l="0" t="0" r="r" b="b"/>
              <a:pathLst>
                <a:path w="123" h="123">
                  <a:moveTo>
                    <a:pt x="50" y="0"/>
                  </a:moveTo>
                  <a:lnTo>
                    <a:pt x="0" y="50"/>
                  </a:lnTo>
                  <a:lnTo>
                    <a:pt x="73" y="123"/>
                  </a:lnTo>
                  <a:lnTo>
                    <a:pt x="123" y="73"/>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8" name="Freeform 23"/>
          <p:cNvSpPr>
            <a:spLocks noEditPoints="1"/>
          </p:cNvSpPr>
          <p:nvPr/>
        </p:nvSpPr>
        <p:spPr bwMode="auto">
          <a:xfrm>
            <a:off x="8087147" y="4296800"/>
            <a:ext cx="268051" cy="345023"/>
          </a:xfrm>
          <a:custGeom>
            <a:avLst/>
            <a:gdLst>
              <a:gd name="T0" fmla="*/ 104 w 168"/>
              <a:gd name="T1" fmla="*/ 169 h 216"/>
              <a:gd name="T2" fmla="*/ 103 w 168"/>
              <a:gd name="T3" fmla="*/ 140 h 216"/>
              <a:gd name="T4" fmla="*/ 104 w 168"/>
              <a:gd name="T5" fmla="*/ 111 h 216"/>
              <a:gd name="T6" fmla="*/ 128 w 168"/>
              <a:gd name="T7" fmla="*/ 96 h 216"/>
              <a:gd name="T8" fmla="*/ 154 w 168"/>
              <a:gd name="T9" fmla="*/ 83 h 216"/>
              <a:gd name="T10" fmla="*/ 168 w 168"/>
              <a:gd name="T11" fmla="*/ 86 h 216"/>
              <a:gd name="T12" fmla="*/ 168 w 168"/>
              <a:gd name="T13" fmla="*/ 52 h 216"/>
              <a:gd name="T14" fmla="*/ 167 w 168"/>
              <a:gd name="T15" fmla="*/ 49 h 216"/>
              <a:gd name="T16" fmla="*/ 119 w 168"/>
              <a:gd name="T17" fmla="*/ 1 h 216"/>
              <a:gd name="T18" fmla="*/ 116 w 168"/>
              <a:gd name="T19" fmla="*/ 0 h 216"/>
              <a:gd name="T20" fmla="*/ 4 w 168"/>
              <a:gd name="T21" fmla="*/ 0 h 216"/>
              <a:gd name="T22" fmla="*/ 0 w 168"/>
              <a:gd name="T23" fmla="*/ 4 h 216"/>
              <a:gd name="T24" fmla="*/ 0 w 168"/>
              <a:gd name="T25" fmla="*/ 212 h 216"/>
              <a:gd name="T26" fmla="*/ 4 w 168"/>
              <a:gd name="T27" fmla="*/ 216 h 216"/>
              <a:gd name="T28" fmla="*/ 112 w 168"/>
              <a:gd name="T29" fmla="*/ 216 h 216"/>
              <a:gd name="T30" fmla="*/ 112 w 168"/>
              <a:gd name="T31" fmla="*/ 178 h 216"/>
              <a:gd name="T32" fmla="*/ 104 w 168"/>
              <a:gd name="T33" fmla="*/ 169 h 216"/>
              <a:gd name="T34" fmla="*/ 116 w 168"/>
              <a:gd name="T35" fmla="*/ 4 h 216"/>
              <a:gd name="T36" fmla="*/ 164 w 168"/>
              <a:gd name="T37" fmla="*/ 52 h 216"/>
              <a:gd name="T38" fmla="*/ 116 w 168"/>
              <a:gd name="T39" fmla="*/ 52 h 216"/>
              <a:gd name="T40" fmla="*/ 116 w 168"/>
              <a:gd name="T41"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16">
                <a:moveTo>
                  <a:pt x="104" y="169"/>
                </a:moveTo>
                <a:cubicBezTo>
                  <a:pt x="99" y="160"/>
                  <a:pt x="99" y="149"/>
                  <a:pt x="103" y="140"/>
                </a:cubicBezTo>
                <a:cubicBezTo>
                  <a:pt x="99" y="131"/>
                  <a:pt x="99" y="120"/>
                  <a:pt x="104" y="111"/>
                </a:cubicBezTo>
                <a:cubicBezTo>
                  <a:pt x="109" y="103"/>
                  <a:pt x="118" y="97"/>
                  <a:pt x="128" y="96"/>
                </a:cubicBezTo>
                <a:cubicBezTo>
                  <a:pt x="134" y="88"/>
                  <a:pt x="144" y="83"/>
                  <a:pt x="154" y="83"/>
                </a:cubicBezTo>
                <a:cubicBezTo>
                  <a:pt x="159" y="83"/>
                  <a:pt x="164" y="84"/>
                  <a:pt x="168" y="86"/>
                </a:cubicBezTo>
                <a:cubicBezTo>
                  <a:pt x="168" y="52"/>
                  <a:pt x="168" y="52"/>
                  <a:pt x="168" y="52"/>
                </a:cubicBezTo>
                <a:cubicBezTo>
                  <a:pt x="168" y="51"/>
                  <a:pt x="168" y="50"/>
                  <a:pt x="167" y="49"/>
                </a:cubicBezTo>
                <a:cubicBezTo>
                  <a:pt x="119" y="1"/>
                  <a:pt x="119" y="1"/>
                  <a:pt x="119" y="1"/>
                </a:cubicBezTo>
                <a:cubicBezTo>
                  <a:pt x="118" y="0"/>
                  <a:pt x="117" y="0"/>
                  <a:pt x="116" y="0"/>
                </a:cubicBezTo>
                <a:cubicBezTo>
                  <a:pt x="4" y="0"/>
                  <a:pt x="4" y="0"/>
                  <a:pt x="4" y="0"/>
                </a:cubicBezTo>
                <a:cubicBezTo>
                  <a:pt x="2" y="0"/>
                  <a:pt x="0" y="2"/>
                  <a:pt x="0" y="4"/>
                </a:cubicBezTo>
                <a:cubicBezTo>
                  <a:pt x="0" y="212"/>
                  <a:pt x="0" y="212"/>
                  <a:pt x="0" y="212"/>
                </a:cubicBezTo>
                <a:cubicBezTo>
                  <a:pt x="0" y="214"/>
                  <a:pt x="2" y="216"/>
                  <a:pt x="4" y="216"/>
                </a:cubicBezTo>
                <a:cubicBezTo>
                  <a:pt x="112" y="216"/>
                  <a:pt x="112" y="216"/>
                  <a:pt x="112" y="216"/>
                </a:cubicBezTo>
                <a:cubicBezTo>
                  <a:pt x="112" y="178"/>
                  <a:pt x="112" y="178"/>
                  <a:pt x="112" y="178"/>
                </a:cubicBezTo>
                <a:cubicBezTo>
                  <a:pt x="109" y="175"/>
                  <a:pt x="106" y="172"/>
                  <a:pt x="104" y="169"/>
                </a:cubicBezTo>
                <a:close/>
                <a:moveTo>
                  <a:pt x="116" y="4"/>
                </a:moveTo>
                <a:cubicBezTo>
                  <a:pt x="164" y="52"/>
                  <a:pt x="164" y="52"/>
                  <a:pt x="164" y="52"/>
                </a:cubicBezTo>
                <a:cubicBezTo>
                  <a:pt x="116" y="52"/>
                  <a:pt x="116" y="52"/>
                  <a:pt x="116" y="52"/>
                </a:cubicBezTo>
                <a:lnTo>
                  <a:pt x="116"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9" name="Freeform 25"/>
          <p:cNvSpPr>
            <a:spLocks noEditPoints="1"/>
          </p:cNvSpPr>
          <p:nvPr/>
        </p:nvSpPr>
        <p:spPr bwMode="auto">
          <a:xfrm>
            <a:off x="8257971" y="4441966"/>
            <a:ext cx="147867" cy="158670"/>
          </a:xfrm>
          <a:custGeom>
            <a:avLst/>
            <a:gdLst>
              <a:gd name="T0" fmla="*/ 93 w 93"/>
              <a:gd name="T1" fmla="*/ 59 h 99"/>
              <a:gd name="T2" fmla="*/ 92 w 93"/>
              <a:gd name="T3" fmla="*/ 56 h 99"/>
              <a:gd name="T4" fmla="*/ 91 w 93"/>
              <a:gd name="T5" fmla="*/ 53 h 99"/>
              <a:gd name="T6" fmla="*/ 89 w 93"/>
              <a:gd name="T7" fmla="*/ 49 h 99"/>
              <a:gd name="T8" fmla="*/ 91 w 93"/>
              <a:gd name="T9" fmla="*/ 45 h 99"/>
              <a:gd name="T10" fmla="*/ 92 w 93"/>
              <a:gd name="T11" fmla="*/ 43 h 99"/>
              <a:gd name="T12" fmla="*/ 93 w 93"/>
              <a:gd name="T13" fmla="*/ 39 h 99"/>
              <a:gd name="T14" fmla="*/ 93 w 93"/>
              <a:gd name="T15" fmla="*/ 36 h 99"/>
              <a:gd name="T16" fmla="*/ 93 w 93"/>
              <a:gd name="T17" fmla="*/ 33 h 99"/>
              <a:gd name="T18" fmla="*/ 92 w 93"/>
              <a:gd name="T19" fmla="*/ 30 h 99"/>
              <a:gd name="T20" fmla="*/ 91 w 93"/>
              <a:gd name="T21" fmla="*/ 27 h 99"/>
              <a:gd name="T22" fmla="*/ 90 w 93"/>
              <a:gd name="T23" fmla="*/ 24 h 99"/>
              <a:gd name="T24" fmla="*/ 88 w 93"/>
              <a:gd name="T25" fmla="*/ 22 h 99"/>
              <a:gd name="T26" fmla="*/ 86 w 93"/>
              <a:gd name="T27" fmla="*/ 19 h 99"/>
              <a:gd name="T28" fmla="*/ 83 w 93"/>
              <a:gd name="T29" fmla="*/ 17 h 99"/>
              <a:gd name="T30" fmla="*/ 81 w 93"/>
              <a:gd name="T31" fmla="*/ 16 h 99"/>
              <a:gd name="T32" fmla="*/ 78 w 93"/>
              <a:gd name="T33" fmla="*/ 14 h 99"/>
              <a:gd name="T34" fmla="*/ 75 w 93"/>
              <a:gd name="T35" fmla="*/ 13 h 99"/>
              <a:gd name="T36" fmla="*/ 72 w 93"/>
              <a:gd name="T37" fmla="*/ 13 h 99"/>
              <a:gd name="T38" fmla="*/ 68 w 93"/>
              <a:gd name="T39" fmla="*/ 12 h 99"/>
              <a:gd name="T40" fmla="*/ 66 w 93"/>
              <a:gd name="T41" fmla="*/ 9 h 99"/>
              <a:gd name="T42" fmla="*/ 64 w 93"/>
              <a:gd name="T43" fmla="*/ 7 h 99"/>
              <a:gd name="T44" fmla="*/ 62 w 93"/>
              <a:gd name="T45" fmla="*/ 5 h 99"/>
              <a:gd name="T46" fmla="*/ 61 w 93"/>
              <a:gd name="T47" fmla="*/ 4 h 99"/>
              <a:gd name="T48" fmla="*/ 27 w 93"/>
              <a:gd name="T49" fmla="*/ 11 h 99"/>
              <a:gd name="T50" fmla="*/ 4 w 93"/>
              <a:gd name="T51" fmla="*/ 24 h 99"/>
              <a:gd name="T52" fmla="*/ 4 w 93"/>
              <a:gd name="T53" fmla="*/ 51 h 99"/>
              <a:gd name="T54" fmla="*/ 5 w 93"/>
              <a:gd name="T55" fmla="*/ 75 h 99"/>
              <a:gd name="T56" fmla="*/ 6 w 93"/>
              <a:gd name="T57" fmla="*/ 77 h 99"/>
              <a:gd name="T58" fmla="*/ 8 w 93"/>
              <a:gd name="T59" fmla="*/ 79 h 99"/>
              <a:gd name="T60" fmla="*/ 11 w 93"/>
              <a:gd name="T61" fmla="*/ 81 h 99"/>
              <a:gd name="T62" fmla="*/ 13 w 93"/>
              <a:gd name="T63" fmla="*/ 83 h 99"/>
              <a:gd name="T64" fmla="*/ 24 w 93"/>
              <a:gd name="T65" fmla="*/ 86 h 99"/>
              <a:gd name="T66" fmla="*/ 47 w 93"/>
              <a:gd name="T67" fmla="*/ 99 h 99"/>
              <a:gd name="T68" fmla="*/ 70 w 93"/>
              <a:gd name="T69" fmla="*/ 86 h 99"/>
              <a:gd name="T70" fmla="*/ 85 w 93"/>
              <a:gd name="T71" fmla="*/ 80 h 99"/>
              <a:gd name="T72" fmla="*/ 86 w 93"/>
              <a:gd name="T73" fmla="*/ 79 h 99"/>
              <a:gd name="T74" fmla="*/ 88 w 93"/>
              <a:gd name="T75" fmla="*/ 76 h 99"/>
              <a:gd name="T76" fmla="*/ 91 w 93"/>
              <a:gd name="T77" fmla="*/ 71 h 99"/>
              <a:gd name="T78" fmla="*/ 92 w 93"/>
              <a:gd name="T79" fmla="*/ 68 h 99"/>
              <a:gd name="T80" fmla="*/ 93 w 93"/>
              <a:gd name="T81" fmla="*/ 65 h 99"/>
              <a:gd name="T82" fmla="*/ 93 w 93"/>
              <a:gd name="T83" fmla="*/ 62 h 99"/>
              <a:gd name="T84" fmla="*/ 49 w 93"/>
              <a:gd name="T85" fmla="*/ 69 h 99"/>
              <a:gd name="T86" fmla="*/ 49 w 93"/>
              <a:gd name="T87" fmla="*/ 29 h 99"/>
              <a:gd name="T88" fmla="*/ 49 w 93"/>
              <a:gd name="T89"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99">
                <a:moveTo>
                  <a:pt x="93" y="61"/>
                </a:moveTo>
                <a:cubicBezTo>
                  <a:pt x="93" y="60"/>
                  <a:pt x="93" y="59"/>
                  <a:pt x="93" y="59"/>
                </a:cubicBezTo>
                <a:cubicBezTo>
                  <a:pt x="93" y="58"/>
                  <a:pt x="93" y="58"/>
                  <a:pt x="93" y="58"/>
                </a:cubicBezTo>
                <a:cubicBezTo>
                  <a:pt x="92" y="57"/>
                  <a:pt x="92" y="56"/>
                  <a:pt x="92" y="56"/>
                </a:cubicBezTo>
                <a:cubicBezTo>
                  <a:pt x="92" y="55"/>
                  <a:pt x="92" y="55"/>
                  <a:pt x="92" y="55"/>
                </a:cubicBezTo>
                <a:cubicBezTo>
                  <a:pt x="92" y="54"/>
                  <a:pt x="91" y="53"/>
                  <a:pt x="91" y="53"/>
                </a:cubicBezTo>
                <a:cubicBezTo>
                  <a:pt x="91" y="52"/>
                  <a:pt x="91" y="52"/>
                  <a:pt x="91" y="52"/>
                </a:cubicBezTo>
                <a:cubicBezTo>
                  <a:pt x="90" y="51"/>
                  <a:pt x="90" y="50"/>
                  <a:pt x="89" y="49"/>
                </a:cubicBezTo>
                <a:cubicBezTo>
                  <a:pt x="90" y="48"/>
                  <a:pt x="90" y="48"/>
                  <a:pt x="91" y="47"/>
                </a:cubicBezTo>
                <a:cubicBezTo>
                  <a:pt x="91" y="46"/>
                  <a:pt x="91" y="46"/>
                  <a:pt x="91" y="45"/>
                </a:cubicBezTo>
                <a:cubicBezTo>
                  <a:pt x="91" y="45"/>
                  <a:pt x="92" y="44"/>
                  <a:pt x="92" y="44"/>
                </a:cubicBezTo>
                <a:cubicBezTo>
                  <a:pt x="92" y="43"/>
                  <a:pt x="92" y="43"/>
                  <a:pt x="92" y="43"/>
                </a:cubicBezTo>
                <a:cubicBezTo>
                  <a:pt x="92" y="42"/>
                  <a:pt x="92" y="41"/>
                  <a:pt x="93" y="41"/>
                </a:cubicBezTo>
                <a:cubicBezTo>
                  <a:pt x="93" y="40"/>
                  <a:pt x="93" y="40"/>
                  <a:pt x="93" y="39"/>
                </a:cubicBezTo>
                <a:cubicBezTo>
                  <a:pt x="93" y="39"/>
                  <a:pt x="93" y="38"/>
                  <a:pt x="93" y="38"/>
                </a:cubicBezTo>
                <a:cubicBezTo>
                  <a:pt x="93" y="37"/>
                  <a:pt x="93" y="37"/>
                  <a:pt x="93" y="36"/>
                </a:cubicBezTo>
                <a:cubicBezTo>
                  <a:pt x="93" y="36"/>
                  <a:pt x="93" y="35"/>
                  <a:pt x="93" y="35"/>
                </a:cubicBezTo>
                <a:cubicBezTo>
                  <a:pt x="93" y="34"/>
                  <a:pt x="93" y="34"/>
                  <a:pt x="93" y="33"/>
                </a:cubicBezTo>
                <a:cubicBezTo>
                  <a:pt x="93" y="33"/>
                  <a:pt x="93" y="32"/>
                  <a:pt x="92" y="32"/>
                </a:cubicBezTo>
                <a:cubicBezTo>
                  <a:pt x="92" y="31"/>
                  <a:pt x="92" y="31"/>
                  <a:pt x="92" y="30"/>
                </a:cubicBezTo>
                <a:cubicBezTo>
                  <a:pt x="92" y="30"/>
                  <a:pt x="92" y="29"/>
                  <a:pt x="92" y="28"/>
                </a:cubicBezTo>
                <a:cubicBezTo>
                  <a:pt x="91" y="28"/>
                  <a:pt x="91" y="28"/>
                  <a:pt x="91" y="27"/>
                </a:cubicBezTo>
                <a:cubicBezTo>
                  <a:pt x="91" y="26"/>
                  <a:pt x="90" y="26"/>
                  <a:pt x="90" y="25"/>
                </a:cubicBezTo>
                <a:cubicBezTo>
                  <a:pt x="90" y="25"/>
                  <a:pt x="90" y="25"/>
                  <a:pt x="90" y="24"/>
                </a:cubicBezTo>
                <a:cubicBezTo>
                  <a:pt x="90" y="24"/>
                  <a:pt x="90" y="24"/>
                  <a:pt x="90" y="24"/>
                </a:cubicBezTo>
                <a:cubicBezTo>
                  <a:pt x="89" y="23"/>
                  <a:pt x="89" y="23"/>
                  <a:pt x="88" y="22"/>
                </a:cubicBezTo>
                <a:cubicBezTo>
                  <a:pt x="88" y="22"/>
                  <a:pt x="88" y="22"/>
                  <a:pt x="88" y="21"/>
                </a:cubicBezTo>
                <a:cubicBezTo>
                  <a:pt x="87" y="21"/>
                  <a:pt x="86" y="20"/>
                  <a:pt x="86" y="19"/>
                </a:cubicBezTo>
                <a:cubicBezTo>
                  <a:pt x="86" y="19"/>
                  <a:pt x="86" y="19"/>
                  <a:pt x="85" y="19"/>
                </a:cubicBezTo>
                <a:cubicBezTo>
                  <a:pt x="85" y="18"/>
                  <a:pt x="84" y="18"/>
                  <a:pt x="83" y="17"/>
                </a:cubicBezTo>
                <a:cubicBezTo>
                  <a:pt x="83" y="17"/>
                  <a:pt x="83" y="17"/>
                  <a:pt x="83" y="17"/>
                </a:cubicBezTo>
                <a:cubicBezTo>
                  <a:pt x="82" y="17"/>
                  <a:pt x="82" y="16"/>
                  <a:pt x="81" y="16"/>
                </a:cubicBezTo>
                <a:cubicBezTo>
                  <a:pt x="81" y="16"/>
                  <a:pt x="80" y="15"/>
                  <a:pt x="80" y="15"/>
                </a:cubicBezTo>
                <a:cubicBezTo>
                  <a:pt x="80" y="15"/>
                  <a:pt x="79" y="15"/>
                  <a:pt x="78" y="14"/>
                </a:cubicBezTo>
                <a:cubicBezTo>
                  <a:pt x="78" y="14"/>
                  <a:pt x="78" y="14"/>
                  <a:pt x="77" y="14"/>
                </a:cubicBezTo>
                <a:cubicBezTo>
                  <a:pt x="77" y="14"/>
                  <a:pt x="76" y="14"/>
                  <a:pt x="75" y="13"/>
                </a:cubicBezTo>
                <a:cubicBezTo>
                  <a:pt x="75" y="13"/>
                  <a:pt x="74" y="13"/>
                  <a:pt x="74" y="13"/>
                </a:cubicBezTo>
                <a:cubicBezTo>
                  <a:pt x="73" y="13"/>
                  <a:pt x="73" y="13"/>
                  <a:pt x="72" y="13"/>
                </a:cubicBezTo>
                <a:cubicBezTo>
                  <a:pt x="72" y="13"/>
                  <a:pt x="71" y="13"/>
                  <a:pt x="71" y="13"/>
                </a:cubicBezTo>
                <a:cubicBezTo>
                  <a:pt x="70" y="12"/>
                  <a:pt x="69" y="12"/>
                  <a:pt x="68" y="12"/>
                </a:cubicBezTo>
                <a:cubicBezTo>
                  <a:pt x="68" y="12"/>
                  <a:pt x="67" y="11"/>
                  <a:pt x="67" y="10"/>
                </a:cubicBezTo>
                <a:cubicBezTo>
                  <a:pt x="67" y="10"/>
                  <a:pt x="66" y="9"/>
                  <a:pt x="66" y="9"/>
                </a:cubicBezTo>
                <a:cubicBezTo>
                  <a:pt x="66" y="9"/>
                  <a:pt x="65" y="8"/>
                  <a:pt x="65" y="8"/>
                </a:cubicBezTo>
                <a:cubicBezTo>
                  <a:pt x="65" y="7"/>
                  <a:pt x="64" y="7"/>
                  <a:pt x="64" y="7"/>
                </a:cubicBezTo>
                <a:cubicBezTo>
                  <a:pt x="63" y="6"/>
                  <a:pt x="63" y="6"/>
                  <a:pt x="63" y="6"/>
                </a:cubicBezTo>
                <a:cubicBezTo>
                  <a:pt x="62" y="5"/>
                  <a:pt x="62" y="5"/>
                  <a:pt x="62" y="5"/>
                </a:cubicBezTo>
                <a:cubicBezTo>
                  <a:pt x="61" y="5"/>
                  <a:pt x="61" y="4"/>
                  <a:pt x="61" y="4"/>
                </a:cubicBezTo>
                <a:cubicBezTo>
                  <a:pt x="61" y="4"/>
                  <a:pt x="61" y="4"/>
                  <a:pt x="61" y="4"/>
                </a:cubicBezTo>
                <a:cubicBezTo>
                  <a:pt x="57" y="1"/>
                  <a:pt x="52" y="0"/>
                  <a:pt x="47" y="0"/>
                </a:cubicBezTo>
                <a:cubicBezTo>
                  <a:pt x="39" y="0"/>
                  <a:pt x="31" y="4"/>
                  <a:pt x="27" y="11"/>
                </a:cubicBezTo>
                <a:cubicBezTo>
                  <a:pt x="26" y="12"/>
                  <a:pt x="25" y="12"/>
                  <a:pt x="24" y="12"/>
                </a:cubicBezTo>
                <a:cubicBezTo>
                  <a:pt x="16" y="13"/>
                  <a:pt x="8" y="17"/>
                  <a:pt x="4" y="24"/>
                </a:cubicBezTo>
                <a:cubicBezTo>
                  <a:pt x="0" y="32"/>
                  <a:pt x="0" y="40"/>
                  <a:pt x="4" y="47"/>
                </a:cubicBezTo>
                <a:cubicBezTo>
                  <a:pt x="4" y="49"/>
                  <a:pt x="4" y="50"/>
                  <a:pt x="4" y="51"/>
                </a:cubicBezTo>
                <a:cubicBezTo>
                  <a:pt x="0" y="58"/>
                  <a:pt x="0" y="67"/>
                  <a:pt x="4" y="74"/>
                </a:cubicBezTo>
                <a:cubicBezTo>
                  <a:pt x="4" y="74"/>
                  <a:pt x="5" y="75"/>
                  <a:pt x="5" y="75"/>
                </a:cubicBezTo>
                <a:cubicBezTo>
                  <a:pt x="5" y="75"/>
                  <a:pt x="5" y="75"/>
                  <a:pt x="5" y="75"/>
                </a:cubicBezTo>
                <a:cubicBezTo>
                  <a:pt x="5" y="76"/>
                  <a:pt x="6" y="76"/>
                  <a:pt x="6" y="77"/>
                </a:cubicBezTo>
                <a:cubicBezTo>
                  <a:pt x="6" y="77"/>
                  <a:pt x="6" y="77"/>
                  <a:pt x="6" y="77"/>
                </a:cubicBezTo>
                <a:cubicBezTo>
                  <a:pt x="7" y="78"/>
                  <a:pt x="8" y="78"/>
                  <a:pt x="8" y="79"/>
                </a:cubicBezTo>
                <a:cubicBezTo>
                  <a:pt x="8" y="79"/>
                  <a:pt x="8" y="79"/>
                  <a:pt x="8" y="79"/>
                </a:cubicBezTo>
                <a:cubicBezTo>
                  <a:pt x="9" y="80"/>
                  <a:pt x="10" y="80"/>
                  <a:pt x="11" y="81"/>
                </a:cubicBezTo>
                <a:cubicBezTo>
                  <a:pt x="11" y="81"/>
                  <a:pt x="11" y="81"/>
                  <a:pt x="11" y="81"/>
                </a:cubicBezTo>
                <a:cubicBezTo>
                  <a:pt x="11" y="82"/>
                  <a:pt x="12" y="82"/>
                  <a:pt x="13" y="83"/>
                </a:cubicBezTo>
                <a:cubicBezTo>
                  <a:pt x="13" y="83"/>
                  <a:pt x="13" y="83"/>
                  <a:pt x="13" y="83"/>
                </a:cubicBezTo>
                <a:cubicBezTo>
                  <a:pt x="16" y="84"/>
                  <a:pt x="20" y="86"/>
                  <a:pt x="24" y="86"/>
                </a:cubicBezTo>
                <a:cubicBezTo>
                  <a:pt x="25" y="86"/>
                  <a:pt x="26" y="87"/>
                  <a:pt x="27" y="88"/>
                </a:cubicBezTo>
                <a:cubicBezTo>
                  <a:pt x="31" y="94"/>
                  <a:pt x="39" y="99"/>
                  <a:pt x="47" y="99"/>
                </a:cubicBezTo>
                <a:cubicBezTo>
                  <a:pt x="55" y="99"/>
                  <a:pt x="63" y="94"/>
                  <a:pt x="67" y="88"/>
                </a:cubicBezTo>
                <a:cubicBezTo>
                  <a:pt x="68" y="87"/>
                  <a:pt x="69" y="86"/>
                  <a:pt x="70" y="86"/>
                </a:cubicBezTo>
                <a:cubicBezTo>
                  <a:pt x="76" y="86"/>
                  <a:pt x="81" y="83"/>
                  <a:pt x="85" y="80"/>
                </a:cubicBezTo>
                <a:cubicBezTo>
                  <a:pt x="85" y="80"/>
                  <a:pt x="85" y="80"/>
                  <a:pt x="85" y="80"/>
                </a:cubicBezTo>
                <a:cubicBezTo>
                  <a:pt x="85" y="80"/>
                  <a:pt x="85" y="79"/>
                  <a:pt x="86" y="79"/>
                </a:cubicBezTo>
                <a:cubicBezTo>
                  <a:pt x="86" y="79"/>
                  <a:pt x="86" y="79"/>
                  <a:pt x="86" y="79"/>
                </a:cubicBezTo>
                <a:cubicBezTo>
                  <a:pt x="87" y="78"/>
                  <a:pt x="87" y="78"/>
                  <a:pt x="88" y="77"/>
                </a:cubicBezTo>
                <a:cubicBezTo>
                  <a:pt x="88" y="77"/>
                  <a:pt x="88" y="77"/>
                  <a:pt x="88" y="76"/>
                </a:cubicBezTo>
                <a:cubicBezTo>
                  <a:pt x="89" y="76"/>
                  <a:pt x="89" y="75"/>
                  <a:pt x="90" y="74"/>
                </a:cubicBezTo>
                <a:cubicBezTo>
                  <a:pt x="90" y="73"/>
                  <a:pt x="91" y="72"/>
                  <a:pt x="91" y="71"/>
                </a:cubicBezTo>
                <a:cubicBezTo>
                  <a:pt x="91" y="71"/>
                  <a:pt x="91" y="70"/>
                  <a:pt x="92" y="70"/>
                </a:cubicBezTo>
                <a:cubicBezTo>
                  <a:pt x="92" y="69"/>
                  <a:pt x="92" y="69"/>
                  <a:pt x="92" y="68"/>
                </a:cubicBezTo>
                <a:cubicBezTo>
                  <a:pt x="92" y="68"/>
                  <a:pt x="92" y="67"/>
                  <a:pt x="92" y="67"/>
                </a:cubicBezTo>
                <a:cubicBezTo>
                  <a:pt x="93" y="66"/>
                  <a:pt x="93" y="66"/>
                  <a:pt x="93" y="65"/>
                </a:cubicBezTo>
                <a:cubicBezTo>
                  <a:pt x="93" y="65"/>
                  <a:pt x="93" y="64"/>
                  <a:pt x="93" y="64"/>
                </a:cubicBezTo>
                <a:cubicBezTo>
                  <a:pt x="93" y="63"/>
                  <a:pt x="93" y="63"/>
                  <a:pt x="93" y="62"/>
                </a:cubicBezTo>
                <a:cubicBezTo>
                  <a:pt x="93" y="61"/>
                  <a:pt x="93" y="61"/>
                  <a:pt x="93" y="61"/>
                </a:cubicBezTo>
                <a:close/>
                <a:moveTo>
                  <a:pt x="49" y="69"/>
                </a:moveTo>
                <a:cubicBezTo>
                  <a:pt x="38" y="69"/>
                  <a:pt x="29" y="60"/>
                  <a:pt x="29" y="49"/>
                </a:cubicBezTo>
                <a:cubicBezTo>
                  <a:pt x="29" y="38"/>
                  <a:pt x="38" y="29"/>
                  <a:pt x="49" y="29"/>
                </a:cubicBezTo>
                <a:cubicBezTo>
                  <a:pt x="60" y="29"/>
                  <a:pt x="69" y="38"/>
                  <a:pt x="69" y="49"/>
                </a:cubicBezTo>
                <a:cubicBezTo>
                  <a:pt x="69" y="60"/>
                  <a:pt x="60" y="69"/>
                  <a:pt x="49" y="6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0" name="Freeform 24"/>
          <p:cNvSpPr>
            <a:spLocks/>
          </p:cNvSpPr>
          <p:nvPr/>
        </p:nvSpPr>
        <p:spPr bwMode="auto">
          <a:xfrm>
            <a:off x="8284689" y="4598681"/>
            <a:ext cx="115458" cy="93852"/>
          </a:xfrm>
          <a:custGeom>
            <a:avLst/>
            <a:gdLst>
              <a:gd name="T0" fmla="*/ 34 w 72"/>
              <a:gd name="T1" fmla="*/ 17 h 59"/>
              <a:gd name="T2" fmla="*/ 8 w 72"/>
              <a:gd name="T3" fmla="*/ 4 h 59"/>
              <a:gd name="T4" fmla="*/ 0 w 72"/>
              <a:gd name="T5" fmla="*/ 2 h 59"/>
              <a:gd name="T6" fmla="*/ 0 w 72"/>
              <a:gd name="T7" fmla="*/ 55 h 59"/>
              <a:gd name="T8" fmla="*/ 2 w 72"/>
              <a:gd name="T9" fmla="*/ 59 h 59"/>
              <a:gd name="T10" fmla="*/ 6 w 72"/>
              <a:gd name="T11" fmla="*/ 58 h 59"/>
              <a:gd name="T12" fmla="*/ 36 w 72"/>
              <a:gd name="T13" fmla="*/ 36 h 59"/>
              <a:gd name="T14" fmla="*/ 66 w 72"/>
              <a:gd name="T15" fmla="*/ 58 h 59"/>
              <a:gd name="T16" fmla="*/ 68 w 72"/>
              <a:gd name="T17" fmla="*/ 59 h 59"/>
              <a:gd name="T18" fmla="*/ 70 w 72"/>
              <a:gd name="T19" fmla="*/ 59 h 59"/>
              <a:gd name="T20" fmla="*/ 72 w 72"/>
              <a:gd name="T21" fmla="*/ 55 h 59"/>
              <a:gd name="T22" fmla="*/ 72 w 72"/>
              <a:gd name="T23" fmla="*/ 0 h 59"/>
              <a:gd name="T24" fmla="*/ 60 w 72"/>
              <a:gd name="T25" fmla="*/ 4 h 59"/>
              <a:gd name="T26" fmla="*/ 34 w 72"/>
              <a:gd name="T27"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9">
                <a:moveTo>
                  <a:pt x="34" y="17"/>
                </a:moveTo>
                <a:cubicBezTo>
                  <a:pt x="24" y="17"/>
                  <a:pt x="14" y="12"/>
                  <a:pt x="8" y="4"/>
                </a:cubicBezTo>
                <a:cubicBezTo>
                  <a:pt x="5" y="3"/>
                  <a:pt x="3" y="3"/>
                  <a:pt x="0" y="2"/>
                </a:cubicBezTo>
                <a:cubicBezTo>
                  <a:pt x="0" y="55"/>
                  <a:pt x="0" y="55"/>
                  <a:pt x="0" y="55"/>
                </a:cubicBezTo>
                <a:cubicBezTo>
                  <a:pt x="0" y="57"/>
                  <a:pt x="1" y="58"/>
                  <a:pt x="2" y="59"/>
                </a:cubicBezTo>
                <a:cubicBezTo>
                  <a:pt x="4" y="59"/>
                  <a:pt x="5" y="59"/>
                  <a:pt x="6" y="58"/>
                </a:cubicBezTo>
                <a:cubicBezTo>
                  <a:pt x="36" y="36"/>
                  <a:pt x="36" y="36"/>
                  <a:pt x="36" y="36"/>
                </a:cubicBezTo>
                <a:cubicBezTo>
                  <a:pt x="66" y="58"/>
                  <a:pt x="66" y="58"/>
                  <a:pt x="66" y="58"/>
                </a:cubicBezTo>
                <a:cubicBezTo>
                  <a:pt x="66" y="59"/>
                  <a:pt x="67" y="59"/>
                  <a:pt x="68" y="59"/>
                </a:cubicBezTo>
                <a:cubicBezTo>
                  <a:pt x="69" y="59"/>
                  <a:pt x="69" y="59"/>
                  <a:pt x="70" y="59"/>
                </a:cubicBezTo>
                <a:cubicBezTo>
                  <a:pt x="71" y="58"/>
                  <a:pt x="72" y="57"/>
                  <a:pt x="72" y="55"/>
                </a:cubicBezTo>
                <a:cubicBezTo>
                  <a:pt x="72" y="0"/>
                  <a:pt x="72" y="0"/>
                  <a:pt x="72" y="0"/>
                </a:cubicBezTo>
                <a:cubicBezTo>
                  <a:pt x="68" y="2"/>
                  <a:pt x="64" y="3"/>
                  <a:pt x="60" y="4"/>
                </a:cubicBezTo>
                <a:cubicBezTo>
                  <a:pt x="54" y="12"/>
                  <a:pt x="44" y="17"/>
                  <a:pt x="34"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65" name="Freeform 5"/>
          <p:cNvSpPr>
            <a:spLocks noEditPoints="1"/>
          </p:cNvSpPr>
          <p:nvPr/>
        </p:nvSpPr>
        <p:spPr bwMode="auto">
          <a:xfrm>
            <a:off x="1886381" y="4717407"/>
            <a:ext cx="269081" cy="321469"/>
          </a:xfrm>
          <a:custGeom>
            <a:avLst/>
            <a:gdLst>
              <a:gd name="T0" fmla="*/ 168 w 200"/>
              <a:gd name="T1" fmla="*/ 0 h 240"/>
              <a:gd name="T2" fmla="*/ 176 w 200"/>
              <a:gd name="T3" fmla="*/ 16 h 240"/>
              <a:gd name="T4" fmla="*/ 152 w 200"/>
              <a:gd name="T5" fmla="*/ 40 h 240"/>
              <a:gd name="T6" fmla="*/ 160 w 200"/>
              <a:gd name="T7" fmla="*/ 16 h 240"/>
              <a:gd name="T8" fmla="*/ 128 w 200"/>
              <a:gd name="T9" fmla="*/ 0 h 240"/>
              <a:gd name="T10" fmla="*/ 136 w 200"/>
              <a:gd name="T11" fmla="*/ 16 h 240"/>
              <a:gd name="T12" fmla="*/ 112 w 200"/>
              <a:gd name="T13" fmla="*/ 40 h 240"/>
              <a:gd name="T14" fmla="*/ 120 w 200"/>
              <a:gd name="T15" fmla="*/ 16 h 240"/>
              <a:gd name="T16" fmla="*/ 80 w 200"/>
              <a:gd name="T17" fmla="*/ 0 h 240"/>
              <a:gd name="T18" fmla="*/ 88 w 200"/>
              <a:gd name="T19" fmla="*/ 16 h 240"/>
              <a:gd name="T20" fmla="*/ 64 w 200"/>
              <a:gd name="T21" fmla="*/ 40 h 240"/>
              <a:gd name="T22" fmla="*/ 72 w 200"/>
              <a:gd name="T23" fmla="*/ 16 h 240"/>
              <a:gd name="T24" fmla="*/ 40 w 200"/>
              <a:gd name="T25" fmla="*/ 0 h 240"/>
              <a:gd name="T26" fmla="*/ 48 w 200"/>
              <a:gd name="T27" fmla="*/ 16 h 240"/>
              <a:gd name="T28" fmla="*/ 24 w 200"/>
              <a:gd name="T29" fmla="*/ 40 h 240"/>
              <a:gd name="T30" fmla="*/ 32 w 200"/>
              <a:gd name="T31" fmla="*/ 16 h 240"/>
              <a:gd name="T32" fmla="*/ 4 w 200"/>
              <a:gd name="T33" fmla="*/ 0 h 240"/>
              <a:gd name="T34" fmla="*/ 0 w 200"/>
              <a:gd name="T35" fmla="*/ 236 h 240"/>
              <a:gd name="T36" fmla="*/ 196 w 200"/>
              <a:gd name="T37" fmla="*/ 240 h 240"/>
              <a:gd name="T38" fmla="*/ 200 w 200"/>
              <a:gd name="T39" fmla="*/ 4 h 240"/>
              <a:gd name="T40" fmla="*/ 155 w 200"/>
              <a:gd name="T41" fmla="*/ 208 h 240"/>
              <a:gd name="T42" fmla="*/ 40 w 200"/>
              <a:gd name="T43" fmla="*/ 204 h 240"/>
              <a:gd name="T44" fmla="*/ 155 w 200"/>
              <a:gd name="T45" fmla="*/ 200 h 240"/>
              <a:gd name="T46" fmla="*/ 155 w 200"/>
              <a:gd name="T47" fmla="*/ 208 h 240"/>
              <a:gd name="T48" fmla="*/ 44 w 200"/>
              <a:gd name="T49" fmla="*/ 176 h 240"/>
              <a:gd name="T50" fmla="*/ 44 w 200"/>
              <a:gd name="T51" fmla="*/ 168 h 240"/>
              <a:gd name="T52" fmla="*/ 159 w 200"/>
              <a:gd name="T53" fmla="*/ 172 h 240"/>
              <a:gd name="T54" fmla="*/ 155 w 200"/>
              <a:gd name="T55" fmla="*/ 144 h 240"/>
              <a:gd name="T56" fmla="*/ 40 w 200"/>
              <a:gd name="T57" fmla="*/ 140 h 240"/>
              <a:gd name="T58" fmla="*/ 155 w 200"/>
              <a:gd name="T59" fmla="*/ 136 h 240"/>
              <a:gd name="T60" fmla="*/ 155 w 200"/>
              <a:gd name="T61" fmla="*/ 144 h 240"/>
              <a:gd name="T62" fmla="*/ 44 w 200"/>
              <a:gd name="T63" fmla="*/ 112 h 240"/>
              <a:gd name="T64" fmla="*/ 44 w 200"/>
              <a:gd name="T65" fmla="*/ 104 h 240"/>
              <a:gd name="T66" fmla="*/ 159 w 200"/>
              <a:gd name="T67" fmla="*/ 108 h 240"/>
              <a:gd name="T68" fmla="*/ 155 w 200"/>
              <a:gd name="T69" fmla="*/ 80 h 240"/>
              <a:gd name="T70" fmla="*/ 40 w 200"/>
              <a:gd name="T71" fmla="*/ 76 h 240"/>
              <a:gd name="T72" fmla="*/ 155 w 200"/>
              <a:gd name="T73" fmla="*/ 72 h 240"/>
              <a:gd name="T74" fmla="*/ 155 w 200"/>
              <a:gd name="T75" fmla="*/ 8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40">
                <a:moveTo>
                  <a:pt x="196" y="0"/>
                </a:moveTo>
                <a:cubicBezTo>
                  <a:pt x="168" y="0"/>
                  <a:pt x="168" y="0"/>
                  <a:pt x="168" y="0"/>
                </a:cubicBezTo>
                <a:cubicBezTo>
                  <a:pt x="168" y="16"/>
                  <a:pt x="168" y="16"/>
                  <a:pt x="168" y="16"/>
                </a:cubicBezTo>
                <a:cubicBezTo>
                  <a:pt x="176" y="16"/>
                  <a:pt x="176" y="16"/>
                  <a:pt x="176" y="16"/>
                </a:cubicBezTo>
                <a:cubicBezTo>
                  <a:pt x="176" y="40"/>
                  <a:pt x="176" y="40"/>
                  <a:pt x="176" y="40"/>
                </a:cubicBezTo>
                <a:cubicBezTo>
                  <a:pt x="152" y="40"/>
                  <a:pt x="152" y="40"/>
                  <a:pt x="152" y="40"/>
                </a:cubicBezTo>
                <a:cubicBezTo>
                  <a:pt x="152" y="16"/>
                  <a:pt x="152" y="16"/>
                  <a:pt x="152" y="16"/>
                </a:cubicBezTo>
                <a:cubicBezTo>
                  <a:pt x="160" y="16"/>
                  <a:pt x="160" y="16"/>
                  <a:pt x="160" y="16"/>
                </a:cubicBezTo>
                <a:cubicBezTo>
                  <a:pt x="160" y="0"/>
                  <a:pt x="160" y="0"/>
                  <a:pt x="160" y="0"/>
                </a:cubicBezTo>
                <a:cubicBezTo>
                  <a:pt x="128" y="0"/>
                  <a:pt x="128" y="0"/>
                  <a:pt x="128" y="0"/>
                </a:cubicBezTo>
                <a:cubicBezTo>
                  <a:pt x="128" y="16"/>
                  <a:pt x="128" y="16"/>
                  <a:pt x="128" y="16"/>
                </a:cubicBezTo>
                <a:cubicBezTo>
                  <a:pt x="136" y="16"/>
                  <a:pt x="136" y="16"/>
                  <a:pt x="136" y="16"/>
                </a:cubicBezTo>
                <a:cubicBezTo>
                  <a:pt x="136" y="40"/>
                  <a:pt x="136" y="40"/>
                  <a:pt x="136" y="40"/>
                </a:cubicBezTo>
                <a:cubicBezTo>
                  <a:pt x="112" y="40"/>
                  <a:pt x="112" y="40"/>
                  <a:pt x="112" y="40"/>
                </a:cubicBezTo>
                <a:cubicBezTo>
                  <a:pt x="112" y="16"/>
                  <a:pt x="112" y="16"/>
                  <a:pt x="112" y="16"/>
                </a:cubicBezTo>
                <a:cubicBezTo>
                  <a:pt x="120" y="16"/>
                  <a:pt x="120" y="16"/>
                  <a:pt x="120" y="16"/>
                </a:cubicBezTo>
                <a:cubicBezTo>
                  <a:pt x="120" y="0"/>
                  <a:pt x="120" y="0"/>
                  <a:pt x="120" y="0"/>
                </a:cubicBezTo>
                <a:cubicBezTo>
                  <a:pt x="80" y="0"/>
                  <a:pt x="80" y="0"/>
                  <a:pt x="80" y="0"/>
                </a:cubicBezTo>
                <a:cubicBezTo>
                  <a:pt x="80" y="16"/>
                  <a:pt x="80" y="16"/>
                  <a:pt x="80" y="16"/>
                </a:cubicBezTo>
                <a:cubicBezTo>
                  <a:pt x="88" y="16"/>
                  <a:pt x="88" y="16"/>
                  <a:pt x="88" y="16"/>
                </a:cubicBezTo>
                <a:cubicBezTo>
                  <a:pt x="88" y="40"/>
                  <a:pt x="88" y="40"/>
                  <a:pt x="88" y="40"/>
                </a:cubicBezTo>
                <a:cubicBezTo>
                  <a:pt x="64" y="40"/>
                  <a:pt x="64" y="40"/>
                  <a:pt x="64" y="40"/>
                </a:cubicBezTo>
                <a:cubicBezTo>
                  <a:pt x="64" y="16"/>
                  <a:pt x="64" y="16"/>
                  <a:pt x="64" y="16"/>
                </a:cubicBezTo>
                <a:cubicBezTo>
                  <a:pt x="72" y="16"/>
                  <a:pt x="72" y="16"/>
                  <a:pt x="72" y="16"/>
                </a:cubicBezTo>
                <a:cubicBezTo>
                  <a:pt x="72" y="0"/>
                  <a:pt x="72" y="0"/>
                  <a:pt x="72" y="0"/>
                </a:cubicBezTo>
                <a:cubicBezTo>
                  <a:pt x="40" y="0"/>
                  <a:pt x="40" y="0"/>
                  <a:pt x="40" y="0"/>
                </a:cubicBezTo>
                <a:cubicBezTo>
                  <a:pt x="40" y="16"/>
                  <a:pt x="40" y="16"/>
                  <a:pt x="40" y="16"/>
                </a:cubicBezTo>
                <a:cubicBezTo>
                  <a:pt x="48" y="16"/>
                  <a:pt x="48" y="16"/>
                  <a:pt x="48" y="16"/>
                </a:cubicBezTo>
                <a:cubicBezTo>
                  <a:pt x="48" y="40"/>
                  <a:pt x="48" y="40"/>
                  <a:pt x="48" y="40"/>
                </a:cubicBezTo>
                <a:cubicBezTo>
                  <a:pt x="24" y="40"/>
                  <a:pt x="24" y="40"/>
                  <a:pt x="24" y="40"/>
                </a:cubicBezTo>
                <a:cubicBezTo>
                  <a:pt x="24" y="16"/>
                  <a:pt x="24" y="16"/>
                  <a:pt x="24" y="16"/>
                </a:cubicBezTo>
                <a:cubicBezTo>
                  <a:pt x="32" y="16"/>
                  <a:pt x="32" y="16"/>
                  <a:pt x="32" y="16"/>
                </a:cubicBezTo>
                <a:cubicBezTo>
                  <a:pt x="32" y="0"/>
                  <a:pt x="32" y="0"/>
                  <a:pt x="32" y="0"/>
                </a:cubicBezTo>
                <a:cubicBezTo>
                  <a:pt x="4" y="0"/>
                  <a:pt x="4" y="0"/>
                  <a:pt x="4" y="0"/>
                </a:cubicBezTo>
                <a:cubicBezTo>
                  <a:pt x="2" y="0"/>
                  <a:pt x="0" y="2"/>
                  <a:pt x="0" y="4"/>
                </a:cubicBezTo>
                <a:cubicBezTo>
                  <a:pt x="0" y="236"/>
                  <a:pt x="0" y="236"/>
                  <a:pt x="0" y="236"/>
                </a:cubicBezTo>
                <a:cubicBezTo>
                  <a:pt x="0" y="238"/>
                  <a:pt x="2" y="240"/>
                  <a:pt x="4" y="240"/>
                </a:cubicBezTo>
                <a:cubicBezTo>
                  <a:pt x="196" y="240"/>
                  <a:pt x="196" y="240"/>
                  <a:pt x="196" y="240"/>
                </a:cubicBezTo>
                <a:cubicBezTo>
                  <a:pt x="198" y="240"/>
                  <a:pt x="200" y="238"/>
                  <a:pt x="200" y="236"/>
                </a:cubicBezTo>
                <a:cubicBezTo>
                  <a:pt x="200" y="4"/>
                  <a:pt x="200" y="4"/>
                  <a:pt x="200" y="4"/>
                </a:cubicBezTo>
                <a:cubicBezTo>
                  <a:pt x="200" y="2"/>
                  <a:pt x="198" y="0"/>
                  <a:pt x="196" y="0"/>
                </a:cubicBezTo>
                <a:close/>
                <a:moveTo>
                  <a:pt x="155" y="208"/>
                </a:moveTo>
                <a:cubicBezTo>
                  <a:pt x="44" y="208"/>
                  <a:pt x="44" y="208"/>
                  <a:pt x="44" y="208"/>
                </a:cubicBezTo>
                <a:cubicBezTo>
                  <a:pt x="42" y="208"/>
                  <a:pt x="40" y="206"/>
                  <a:pt x="40" y="204"/>
                </a:cubicBezTo>
                <a:cubicBezTo>
                  <a:pt x="40" y="202"/>
                  <a:pt x="42" y="200"/>
                  <a:pt x="44" y="200"/>
                </a:cubicBezTo>
                <a:cubicBezTo>
                  <a:pt x="155" y="200"/>
                  <a:pt x="155" y="200"/>
                  <a:pt x="155" y="200"/>
                </a:cubicBezTo>
                <a:cubicBezTo>
                  <a:pt x="158" y="200"/>
                  <a:pt x="159" y="202"/>
                  <a:pt x="159" y="204"/>
                </a:cubicBezTo>
                <a:cubicBezTo>
                  <a:pt x="159" y="206"/>
                  <a:pt x="158" y="208"/>
                  <a:pt x="155" y="208"/>
                </a:cubicBezTo>
                <a:close/>
                <a:moveTo>
                  <a:pt x="155" y="176"/>
                </a:moveTo>
                <a:cubicBezTo>
                  <a:pt x="44" y="176"/>
                  <a:pt x="44" y="176"/>
                  <a:pt x="44" y="176"/>
                </a:cubicBezTo>
                <a:cubicBezTo>
                  <a:pt x="42" y="176"/>
                  <a:pt x="40" y="174"/>
                  <a:pt x="40" y="172"/>
                </a:cubicBezTo>
                <a:cubicBezTo>
                  <a:pt x="40" y="170"/>
                  <a:pt x="42" y="168"/>
                  <a:pt x="44" y="168"/>
                </a:cubicBezTo>
                <a:cubicBezTo>
                  <a:pt x="155" y="168"/>
                  <a:pt x="155" y="168"/>
                  <a:pt x="155" y="168"/>
                </a:cubicBezTo>
                <a:cubicBezTo>
                  <a:pt x="158" y="168"/>
                  <a:pt x="159" y="170"/>
                  <a:pt x="159" y="172"/>
                </a:cubicBezTo>
                <a:cubicBezTo>
                  <a:pt x="159" y="174"/>
                  <a:pt x="158" y="176"/>
                  <a:pt x="155" y="176"/>
                </a:cubicBezTo>
                <a:close/>
                <a:moveTo>
                  <a:pt x="155" y="144"/>
                </a:moveTo>
                <a:cubicBezTo>
                  <a:pt x="44" y="144"/>
                  <a:pt x="44" y="144"/>
                  <a:pt x="44" y="144"/>
                </a:cubicBezTo>
                <a:cubicBezTo>
                  <a:pt x="42" y="144"/>
                  <a:pt x="40" y="142"/>
                  <a:pt x="40" y="140"/>
                </a:cubicBezTo>
                <a:cubicBezTo>
                  <a:pt x="40" y="138"/>
                  <a:pt x="42" y="136"/>
                  <a:pt x="44" y="136"/>
                </a:cubicBezTo>
                <a:cubicBezTo>
                  <a:pt x="155" y="136"/>
                  <a:pt x="155" y="136"/>
                  <a:pt x="155" y="136"/>
                </a:cubicBezTo>
                <a:cubicBezTo>
                  <a:pt x="158" y="136"/>
                  <a:pt x="159" y="138"/>
                  <a:pt x="159" y="140"/>
                </a:cubicBezTo>
                <a:cubicBezTo>
                  <a:pt x="159" y="142"/>
                  <a:pt x="158" y="144"/>
                  <a:pt x="155" y="144"/>
                </a:cubicBezTo>
                <a:close/>
                <a:moveTo>
                  <a:pt x="155" y="112"/>
                </a:moveTo>
                <a:cubicBezTo>
                  <a:pt x="44" y="112"/>
                  <a:pt x="44" y="112"/>
                  <a:pt x="44" y="112"/>
                </a:cubicBezTo>
                <a:cubicBezTo>
                  <a:pt x="42" y="112"/>
                  <a:pt x="40" y="110"/>
                  <a:pt x="40" y="108"/>
                </a:cubicBezTo>
                <a:cubicBezTo>
                  <a:pt x="40" y="106"/>
                  <a:pt x="42" y="104"/>
                  <a:pt x="44" y="104"/>
                </a:cubicBezTo>
                <a:cubicBezTo>
                  <a:pt x="155" y="104"/>
                  <a:pt x="155" y="104"/>
                  <a:pt x="155" y="104"/>
                </a:cubicBezTo>
                <a:cubicBezTo>
                  <a:pt x="158" y="104"/>
                  <a:pt x="159" y="106"/>
                  <a:pt x="159" y="108"/>
                </a:cubicBezTo>
                <a:cubicBezTo>
                  <a:pt x="159" y="110"/>
                  <a:pt x="158" y="112"/>
                  <a:pt x="155" y="112"/>
                </a:cubicBezTo>
                <a:close/>
                <a:moveTo>
                  <a:pt x="155" y="80"/>
                </a:moveTo>
                <a:cubicBezTo>
                  <a:pt x="44" y="80"/>
                  <a:pt x="44" y="80"/>
                  <a:pt x="44" y="80"/>
                </a:cubicBezTo>
                <a:cubicBezTo>
                  <a:pt x="42" y="80"/>
                  <a:pt x="40" y="78"/>
                  <a:pt x="40" y="76"/>
                </a:cubicBezTo>
                <a:cubicBezTo>
                  <a:pt x="40" y="74"/>
                  <a:pt x="42" y="72"/>
                  <a:pt x="44" y="72"/>
                </a:cubicBezTo>
                <a:cubicBezTo>
                  <a:pt x="155" y="72"/>
                  <a:pt x="155" y="72"/>
                  <a:pt x="155" y="72"/>
                </a:cubicBezTo>
                <a:cubicBezTo>
                  <a:pt x="158" y="72"/>
                  <a:pt x="159" y="74"/>
                  <a:pt x="159" y="76"/>
                </a:cubicBezTo>
                <a:cubicBezTo>
                  <a:pt x="159" y="78"/>
                  <a:pt x="158" y="80"/>
                  <a:pt x="155" y="80"/>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68580" tIns="34290" rIns="68580" bIns="34290" numCol="1" anchor="t" anchorCtr="0" compatLnSpc="1">
            <a:prstTxWarp prst="textNoShape">
              <a:avLst/>
            </a:prstTxWarp>
          </a:bodyPr>
          <a:lstStyle/>
          <a:p>
            <a:endParaRPr lang="en-US"/>
          </a:p>
        </p:txBody>
      </p:sp>
      <p:sp>
        <p:nvSpPr>
          <p:cNvPr id="64" name="Freeform 63"/>
          <p:cNvSpPr>
            <a:spLocks noEditPoints="1"/>
          </p:cNvSpPr>
          <p:nvPr/>
        </p:nvSpPr>
        <p:spPr bwMode="auto">
          <a:xfrm>
            <a:off x="3019129" y="4252184"/>
            <a:ext cx="394441" cy="465223"/>
          </a:xfrm>
          <a:custGeom>
            <a:avLst/>
            <a:gdLst>
              <a:gd name="T0" fmla="*/ 228 w 236"/>
              <a:gd name="T1" fmla="*/ 112 h 240"/>
              <a:gd name="T2" fmla="*/ 212 w 236"/>
              <a:gd name="T3" fmla="*/ 112 h 240"/>
              <a:gd name="T4" fmla="*/ 128 w 236"/>
              <a:gd name="T5" fmla="*/ 28 h 240"/>
              <a:gd name="T6" fmla="*/ 128 w 236"/>
              <a:gd name="T7" fmla="*/ 8 h 240"/>
              <a:gd name="T8" fmla="*/ 120 w 236"/>
              <a:gd name="T9" fmla="*/ 0 h 240"/>
              <a:gd name="T10" fmla="*/ 112 w 236"/>
              <a:gd name="T11" fmla="*/ 8 h 240"/>
              <a:gd name="T12" fmla="*/ 112 w 236"/>
              <a:gd name="T13" fmla="*/ 28 h 240"/>
              <a:gd name="T14" fmla="*/ 28 w 236"/>
              <a:gd name="T15" fmla="*/ 112 h 240"/>
              <a:gd name="T16" fmla="*/ 8 w 236"/>
              <a:gd name="T17" fmla="*/ 112 h 240"/>
              <a:gd name="T18" fmla="*/ 0 w 236"/>
              <a:gd name="T19" fmla="*/ 120 h 240"/>
              <a:gd name="T20" fmla="*/ 8 w 236"/>
              <a:gd name="T21" fmla="*/ 128 h 240"/>
              <a:gd name="T22" fmla="*/ 28 w 236"/>
              <a:gd name="T23" fmla="*/ 128 h 240"/>
              <a:gd name="T24" fmla="*/ 112 w 236"/>
              <a:gd name="T25" fmla="*/ 212 h 240"/>
              <a:gd name="T26" fmla="*/ 112 w 236"/>
              <a:gd name="T27" fmla="*/ 232 h 240"/>
              <a:gd name="T28" fmla="*/ 120 w 236"/>
              <a:gd name="T29" fmla="*/ 240 h 240"/>
              <a:gd name="T30" fmla="*/ 128 w 236"/>
              <a:gd name="T31" fmla="*/ 232 h 240"/>
              <a:gd name="T32" fmla="*/ 128 w 236"/>
              <a:gd name="T33" fmla="*/ 212 h 240"/>
              <a:gd name="T34" fmla="*/ 212 w 236"/>
              <a:gd name="T35" fmla="*/ 128 h 240"/>
              <a:gd name="T36" fmla="*/ 228 w 236"/>
              <a:gd name="T37" fmla="*/ 128 h 240"/>
              <a:gd name="T38" fmla="*/ 236 w 236"/>
              <a:gd name="T39" fmla="*/ 120 h 240"/>
              <a:gd name="T40" fmla="*/ 228 w 236"/>
              <a:gd name="T41" fmla="*/ 112 h 240"/>
              <a:gd name="T42" fmla="*/ 172 w 236"/>
              <a:gd name="T43" fmla="*/ 128 h 240"/>
              <a:gd name="T44" fmla="*/ 196 w 236"/>
              <a:gd name="T45" fmla="*/ 128 h 240"/>
              <a:gd name="T46" fmla="*/ 128 w 236"/>
              <a:gd name="T47" fmla="*/ 196 h 240"/>
              <a:gd name="T48" fmla="*/ 128 w 236"/>
              <a:gd name="T49" fmla="*/ 176 h 240"/>
              <a:gd name="T50" fmla="*/ 120 w 236"/>
              <a:gd name="T51" fmla="*/ 168 h 240"/>
              <a:gd name="T52" fmla="*/ 112 w 236"/>
              <a:gd name="T53" fmla="*/ 176 h 240"/>
              <a:gd name="T54" fmla="*/ 112 w 236"/>
              <a:gd name="T55" fmla="*/ 196 h 240"/>
              <a:gd name="T56" fmla="*/ 44 w 236"/>
              <a:gd name="T57" fmla="*/ 128 h 240"/>
              <a:gd name="T58" fmla="*/ 64 w 236"/>
              <a:gd name="T59" fmla="*/ 128 h 240"/>
              <a:gd name="T60" fmla="*/ 72 w 236"/>
              <a:gd name="T61" fmla="*/ 120 h 240"/>
              <a:gd name="T62" fmla="*/ 64 w 236"/>
              <a:gd name="T63" fmla="*/ 112 h 240"/>
              <a:gd name="T64" fmla="*/ 44 w 236"/>
              <a:gd name="T65" fmla="*/ 112 h 240"/>
              <a:gd name="T66" fmla="*/ 112 w 236"/>
              <a:gd name="T67" fmla="*/ 44 h 240"/>
              <a:gd name="T68" fmla="*/ 112 w 236"/>
              <a:gd name="T69" fmla="*/ 60 h 240"/>
              <a:gd name="T70" fmla="*/ 120 w 236"/>
              <a:gd name="T71" fmla="*/ 68 h 240"/>
              <a:gd name="T72" fmla="*/ 128 w 236"/>
              <a:gd name="T73" fmla="*/ 60 h 240"/>
              <a:gd name="T74" fmla="*/ 128 w 236"/>
              <a:gd name="T75" fmla="*/ 44 h 240"/>
              <a:gd name="T76" fmla="*/ 196 w 236"/>
              <a:gd name="T77" fmla="*/ 112 h 240"/>
              <a:gd name="T78" fmla="*/ 172 w 236"/>
              <a:gd name="T79" fmla="*/ 112 h 240"/>
              <a:gd name="T80" fmla="*/ 164 w 236"/>
              <a:gd name="T81" fmla="*/ 120 h 240"/>
              <a:gd name="T82" fmla="*/ 172 w 236"/>
              <a:gd name="T83"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40">
                <a:moveTo>
                  <a:pt x="228" y="112"/>
                </a:moveTo>
                <a:cubicBezTo>
                  <a:pt x="212" y="112"/>
                  <a:pt x="212" y="112"/>
                  <a:pt x="212" y="112"/>
                </a:cubicBezTo>
                <a:cubicBezTo>
                  <a:pt x="208" y="68"/>
                  <a:pt x="172" y="32"/>
                  <a:pt x="128" y="28"/>
                </a:cubicBezTo>
                <a:cubicBezTo>
                  <a:pt x="128" y="8"/>
                  <a:pt x="128" y="8"/>
                  <a:pt x="128" y="8"/>
                </a:cubicBezTo>
                <a:cubicBezTo>
                  <a:pt x="128" y="4"/>
                  <a:pt x="124" y="0"/>
                  <a:pt x="120" y="0"/>
                </a:cubicBezTo>
                <a:cubicBezTo>
                  <a:pt x="116" y="0"/>
                  <a:pt x="112" y="4"/>
                  <a:pt x="112" y="8"/>
                </a:cubicBezTo>
                <a:cubicBezTo>
                  <a:pt x="112" y="28"/>
                  <a:pt x="112" y="28"/>
                  <a:pt x="112" y="28"/>
                </a:cubicBezTo>
                <a:cubicBezTo>
                  <a:pt x="68" y="32"/>
                  <a:pt x="32" y="68"/>
                  <a:pt x="28" y="112"/>
                </a:cubicBezTo>
                <a:cubicBezTo>
                  <a:pt x="8" y="112"/>
                  <a:pt x="8" y="112"/>
                  <a:pt x="8" y="112"/>
                </a:cubicBezTo>
                <a:cubicBezTo>
                  <a:pt x="4" y="112"/>
                  <a:pt x="0" y="116"/>
                  <a:pt x="0" y="120"/>
                </a:cubicBezTo>
                <a:cubicBezTo>
                  <a:pt x="0" y="124"/>
                  <a:pt x="4" y="128"/>
                  <a:pt x="8" y="128"/>
                </a:cubicBezTo>
                <a:cubicBezTo>
                  <a:pt x="28" y="128"/>
                  <a:pt x="28" y="128"/>
                  <a:pt x="28" y="128"/>
                </a:cubicBezTo>
                <a:cubicBezTo>
                  <a:pt x="32" y="172"/>
                  <a:pt x="68" y="208"/>
                  <a:pt x="112" y="212"/>
                </a:cubicBezTo>
                <a:cubicBezTo>
                  <a:pt x="112" y="232"/>
                  <a:pt x="112" y="232"/>
                  <a:pt x="112" y="232"/>
                </a:cubicBezTo>
                <a:cubicBezTo>
                  <a:pt x="112" y="236"/>
                  <a:pt x="116" y="240"/>
                  <a:pt x="120" y="240"/>
                </a:cubicBezTo>
                <a:cubicBezTo>
                  <a:pt x="124" y="240"/>
                  <a:pt x="128" y="236"/>
                  <a:pt x="128" y="232"/>
                </a:cubicBezTo>
                <a:cubicBezTo>
                  <a:pt x="128" y="212"/>
                  <a:pt x="128" y="212"/>
                  <a:pt x="128" y="212"/>
                </a:cubicBezTo>
                <a:cubicBezTo>
                  <a:pt x="172" y="208"/>
                  <a:pt x="208" y="172"/>
                  <a:pt x="212" y="128"/>
                </a:cubicBezTo>
                <a:cubicBezTo>
                  <a:pt x="228" y="128"/>
                  <a:pt x="228" y="128"/>
                  <a:pt x="228" y="128"/>
                </a:cubicBezTo>
                <a:cubicBezTo>
                  <a:pt x="232" y="128"/>
                  <a:pt x="236" y="124"/>
                  <a:pt x="236" y="120"/>
                </a:cubicBezTo>
                <a:cubicBezTo>
                  <a:pt x="236" y="116"/>
                  <a:pt x="232" y="112"/>
                  <a:pt x="228" y="112"/>
                </a:cubicBezTo>
                <a:close/>
                <a:moveTo>
                  <a:pt x="172" y="128"/>
                </a:moveTo>
                <a:cubicBezTo>
                  <a:pt x="196" y="128"/>
                  <a:pt x="196" y="128"/>
                  <a:pt x="196" y="128"/>
                </a:cubicBezTo>
                <a:cubicBezTo>
                  <a:pt x="192" y="164"/>
                  <a:pt x="164" y="192"/>
                  <a:pt x="128" y="196"/>
                </a:cubicBezTo>
                <a:cubicBezTo>
                  <a:pt x="128" y="176"/>
                  <a:pt x="128" y="176"/>
                  <a:pt x="128" y="176"/>
                </a:cubicBezTo>
                <a:cubicBezTo>
                  <a:pt x="128" y="172"/>
                  <a:pt x="124" y="168"/>
                  <a:pt x="120" y="168"/>
                </a:cubicBezTo>
                <a:cubicBezTo>
                  <a:pt x="116" y="168"/>
                  <a:pt x="112" y="172"/>
                  <a:pt x="112" y="176"/>
                </a:cubicBezTo>
                <a:cubicBezTo>
                  <a:pt x="112" y="196"/>
                  <a:pt x="112" y="196"/>
                  <a:pt x="112" y="196"/>
                </a:cubicBezTo>
                <a:cubicBezTo>
                  <a:pt x="76" y="192"/>
                  <a:pt x="48" y="164"/>
                  <a:pt x="44" y="128"/>
                </a:cubicBezTo>
                <a:cubicBezTo>
                  <a:pt x="64" y="128"/>
                  <a:pt x="64" y="128"/>
                  <a:pt x="64" y="128"/>
                </a:cubicBezTo>
                <a:cubicBezTo>
                  <a:pt x="68" y="128"/>
                  <a:pt x="72" y="124"/>
                  <a:pt x="72" y="120"/>
                </a:cubicBezTo>
                <a:cubicBezTo>
                  <a:pt x="72" y="116"/>
                  <a:pt x="68" y="112"/>
                  <a:pt x="64" y="112"/>
                </a:cubicBezTo>
                <a:cubicBezTo>
                  <a:pt x="44" y="112"/>
                  <a:pt x="44" y="112"/>
                  <a:pt x="44" y="112"/>
                </a:cubicBezTo>
                <a:cubicBezTo>
                  <a:pt x="48" y="76"/>
                  <a:pt x="76" y="48"/>
                  <a:pt x="112" y="44"/>
                </a:cubicBezTo>
                <a:cubicBezTo>
                  <a:pt x="112" y="60"/>
                  <a:pt x="112" y="60"/>
                  <a:pt x="112" y="60"/>
                </a:cubicBezTo>
                <a:cubicBezTo>
                  <a:pt x="112" y="64"/>
                  <a:pt x="116" y="68"/>
                  <a:pt x="120" y="68"/>
                </a:cubicBezTo>
                <a:cubicBezTo>
                  <a:pt x="124" y="68"/>
                  <a:pt x="128" y="64"/>
                  <a:pt x="128" y="60"/>
                </a:cubicBezTo>
                <a:cubicBezTo>
                  <a:pt x="128" y="44"/>
                  <a:pt x="128" y="44"/>
                  <a:pt x="128" y="44"/>
                </a:cubicBezTo>
                <a:cubicBezTo>
                  <a:pt x="164" y="48"/>
                  <a:pt x="192" y="76"/>
                  <a:pt x="196" y="112"/>
                </a:cubicBezTo>
                <a:cubicBezTo>
                  <a:pt x="172" y="112"/>
                  <a:pt x="172" y="112"/>
                  <a:pt x="172" y="112"/>
                </a:cubicBezTo>
                <a:cubicBezTo>
                  <a:pt x="168" y="112"/>
                  <a:pt x="164" y="116"/>
                  <a:pt x="164" y="120"/>
                </a:cubicBezTo>
                <a:cubicBezTo>
                  <a:pt x="164" y="124"/>
                  <a:pt x="168" y="128"/>
                  <a:pt x="172" y="128"/>
                </a:cubicBezTo>
                <a:close/>
              </a:path>
            </a:pathLst>
          </a:custGeom>
          <a:solidFill>
            <a:schemeClr val="bg1"/>
          </a:solidFill>
          <a:ln>
            <a:noFill/>
          </a:ln>
          <a:effectLst>
            <a:outerShdw blurRad="25400" dist="38100" dir="2400000" algn="ctr" rotWithShape="0">
              <a:srgbClr val="000000">
                <a:alpha val="1000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6814023" y="4692533"/>
            <a:ext cx="362177" cy="427654"/>
            <a:chOff x="10995025" y="4787901"/>
            <a:chExt cx="889001" cy="893762"/>
          </a:xfrm>
          <a:solidFill>
            <a:schemeClr val="bg1"/>
          </a:solidFill>
          <a:effectLst>
            <a:outerShdw blurRad="25400" dist="38100" dir="2400000" algn="ctr" rotWithShape="0">
              <a:srgbClr val="000000">
                <a:alpha val="10000"/>
              </a:srgbClr>
            </a:outerShdw>
          </a:effectLst>
        </p:grpSpPr>
        <p:sp>
          <p:nvSpPr>
            <p:cNvPr id="67" name="Freeform 19"/>
            <p:cNvSpPr>
              <a:spLocks/>
            </p:cNvSpPr>
            <p:nvPr/>
          </p:nvSpPr>
          <p:spPr bwMode="auto">
            <a:xfrm>
              <a:off x="11482388" y="5321301"/>
              <a:ext cx="303213" cy="296863"/>
            </a:xfrm>
            <a:custGeom>
              <a:avLst/>
              <a:gdLst>
                <a:gd name="T0" fmla="*/ 90 w 191"/>
                <a:gd name="T1" fmla="*/ 28 h 187"/>
                <a:gd name="T2" fmla="*/ 90 w 191"/>
                <a:gd name="T3" fmla="*/ 28 h 187"/>
                <a:gd name="T4" fmla="*/ 0 w 191"/>
                <a:gd name="T5" fmla="*/ 118 h 187"/>
                <a:gd name="T6" fmla="*/ 76 w 191"/>
                <a:gd name="T7" fmla="*/ 187 h 187"/>
                <a:gd name="T8" fmla="*/ 191 w 191"/>
                <a:gd name="T9" fmla="*/ 73 h 187"/>
                <a:gd name="T10" fmla="*/ 118 w 191"/>
                <a:gd name="T11" fmla="*/ 0 h 187"/>
                <a:gd name="T12" fmla="*/ 90 w 191"/>
                <a:gd name="T13" fmla="*/ 28 h 187"/>
              </a:gdLst>
              <a:ahLst/>
              <a:cxnLst>
                <a:cxn ang="0">
                  <a:pos x="T0" y="T1"/>
                </a:cxn>
                <a:cxn ang="0">
                  <a:pos x="T2" y="T3"/>
                </a:cxn>
                <a:cxn ang="0">
                  <a:pos x="T4" y="T5"/>
                </a:cxn>
                <a:cxn ang="0">
                  <a:pos x="T6" y="T7"/>
                </a:cxn>
                <a:cxn ang="0">
                  <a:pos x="T8" y="T9"/>
                </a:cxn>
                <a:cxn ang="0">
                  <a:pos x="T10" y="T11"/>
                </a:cxn>
                <a:cxn ang="0">
                  <a:pos x="T12" y="T13"/>
                </a:cxn>
              </a:cxnLst>
              <a:rect l="0" t="0" r="r" b="b"/>
              <a:pathLst>
                <a:path w="191" h="187">
                  <a:moveTo>
                    <a:pt x="90" y="28"/>
                  </a:moveTo>
                  <a:lnTo>
                    <a:pt x="90" y="28"/>
                  </a:lnTo>
                  <a:lnTo>
                    <a:pt x="0" y="118"/>
                  </a:lnTo>
                  <a:lnTo>
                    <a:pt x="76" y="187"/>
                  </a:lnTo>
                  <a:lnTo>
                    <a:pt x="191" y="73"/>
                  </a:lnTo>
                  <a:lnTo>
                    <a:pt x="118" y="0"/>
                  </a:lnTo>
                  <a:lnTo>
                    <a:pt x="9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noEditPoints="1"/>
            </p:cNvSpPr>
            <p:nvPr/>
          </p:nvSpPr>
          <p:spPr bwMode="auto">
            <a:xfrm>
              <a:off x="10995025" y="4787901"/>
              <a:ext cx="630238" cy="811213"/>
            </a:xfrm>
            <a:custGeom>
              <a:avLst/>
              <a:gdLst>
                <a:gd name="T0" fmla="*/ 121 w 168"/>
                <a:gd name="T1" fmla="*/ 189 h 216"/>
                <a:gd name="T2" fmla="*/ 122 w 168"/>
                <a:gd name="T3" fmla="*/ 188 h 216"/>
                <a:gd name="T4" fmla="*/ 168 w 168"/>
                <a:gd name="T5" fmla="*/ 142 h 216"/>
                <a:gd name="T6" fmla="*/ 168 w 168"/>
                <a:gd name="T7" fmla="*/ 52 h 216"/>
                <a:gd name="T8" fmla="*/ 167 w 168"/>
                <a:gd name="T9" fmla="*/ 49 h 216"/>
                <a:gd name="T10" fmla="*/ 119 w 168"/>
                <a:gd name="T11" fmla="*/ 1 h 216"/>
                <a:gd name="T12" fmla="*/ 116 w 168"/>
                <a:gd name="T13" fmla="*/ 0 h 216"/>
                <a:gd name="T14" fmla="*/ 4 w 168"/>
                <a:gd name="T15" fmla="*/ 0 h 216"/>
                <a:gd name="T16" fmla="*/ 0 w 168"/>
                <a:gd name="T17" fmla="*/ 4 h 216"/>
                <a:gd name="T18" fmla="*/ 0 w 168"/>
                <a:gd name="T19" fmla="*/ 212 h 216"/>
                <a:gd name="T20" fmla="*/ 4 w 168"/>
                <a:gd name="T21" fmla="*/ 216 h 216"/>
                <a:gd name="T22" fmla="*/ 113 w 168"/>
                <a:gd name="T23" fmla="*/ 216 h 216"/>
                <a:gd name="T24" fmla="*/ 120 w 168"/>
                <a:gd name="T25" fmla="*/ 192 h 216"/>
                <a:gd name="T26" fmla="*/ 121 w 168"/>
                <a:gd name="T27" fmla="*/ 189 h 216"/>
                <a:gd name="T28" fmla="*/ 116 w 168"/>
                <a:gd name="T29" fmla="*/ 4 h 216"/>
                <a:gd name="T30" fmla="*/ 164 w 168"/>
                <a:gd name="T31" fmla="*/ 52 h 216"/>
                <a:gd name="T32" fmla="*/ 116 w 168"/>
                <a:gd name="T33" fmla="*/ 52 h 216"/>
                <a:gd name="T34" fmla="*/ 116 w 168"/>
                <a:gd name="T35" fmla="*/ 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16">
                  <a:moveTo>
                    <a:pt x="121" y="189"/>
                  </a:moveTo>
                  <a:cubicBezTo>
                    <a:pt x="121" y="189"/>
                    <a:pt x="121" y="189"/>
                    <a:pt x="122" y="188"/>
                  </a:cubicBezTo>
                  <a:cubicBezTo>
                    <a:pt x="168" y="142"/>
                    <a:pt x="168" y="142"/>
                    <a:pt x="168" y="142"/>
                  </a:cubicBezTo>
                  <a:cubicBezTo>
                    <a:pt x="168" y="52"/>
                    <a:pt x="168" y="52"/>
                    <a:pt x="168" y="52"/>
                  </a:cubicBezTo>
                  <a:cubicBezTo>
                    <a:pt x="168" y="51"/>
                    <a:pt x="168" y="50"/>
                    <a:pt x="167" y="49"/>
                  </a:cubicBezTo>
                  <a:cubicBezTo>
                    <a:pt x="119" y="1"/>
                    <a:pt x="119" y="1"/>
                    <a:pt x="119" y="1"/>
                  </a:cubicBezTo>
                  <a:cubicBezTo>
                    <a:pt x="118" y="0"/>
                    <a:pt x="117" y="0"/>
                    <a:pt x="116" y="0"/>
                  </a:cubicBezTo>
                  <a:cubicBezTo>
                    <a:pt x="4" y="0"/>
                    <a:pt x="4" y="0"/>
                    <a:pt x="4" y="0"/>
                  </a:cubicBezTo>
                  <a:cubicBezTo>
                    <a:pt x="2" y="0"/>
                    <a:pt x="0" y="2"/>
                    <a:pt x="0" y="4"/>
                  </a:cubicBezTo>
                  <a:cubicBezTo>
                    <a:pt x="0" y="212"/>
                    <a:pt x="0" y="212"/>
                    <a:pt x="0" y="212"/>
                  </a:cubicBezTo>
                  <a:cubicBezTo>
                    <a:pt x="0" y="214"/>
                    <a:pt x="2" y="216"/>
                    <a:pt x="4" y="216"/>
                  </a:cubicBezTo>
                  <a:cubicBezTo>
                    <a:pt x="113" y="216"/>
                    <a:pt x="113" y="216"/>
                    <a:pt x="113" y="216"/>
                  </a:cubicBezTo>
                  <a:cubicBezTo>
                    <a:pt x="120" y="192"/>
                    <a:pt x="120" y="192"/>
                    <a:pt x="120" y="192"/>
                  </a:cubicBezTo>
                  <a:cubicBezTo>
                    <a:pt x="120" y="191"/>
                    <a:pt x="120" y="190"/>
                    <a:pt x="121" y="189"/>
                  </a:cubicBezTo>
                  <a:close/>
                  <a:moveTo>
                    <a:pt x="116" y="4"/>
                  </a:moveTo>
                  <a:cubicBezTo>
                    <a:pt x="164" y="52"/>
                    <a:pt x="164" y="52"/>
                    <a:pt x="164" y="52"/>
                  </a:cubicBezTo>
                  <a:cubicBezTo>
                    <a:pt x="116" y="52"/>
                    <a:pt x="116" y="52"/>
                    <a:pt x="116" y="52"/>
                  </a:cubicBezTo>
                  <a:lnTo>
                    <a:pt x="1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p:cNvSpPr>
            <p:nvPr/>
          </p:nvSpPr>
          <p:spPr bwMode="auto">
            <a:xfrm>
              <a:off x="11425238" y="5535613"/>
              <a:ext cx="150813" cy="146050"/>
            </a:xfrm>
            <a:custGeom>
              <a:avLst/>
              <a:gdLst>
                <a:gd name="T0" fmla="*/ 15 w 95"/>
                <a:gd name="T1" fmla="*/ 40 h 92"/>
                <a:gd name="T2" fmla="*/ 15 w 95"/>
                <a:gd name="T3" fmla="*/ 40 h 92"/>
                <a:gd name="T4" fmla="*/ 0 w 95"/>
                <a:gd name="T5" fmla="*/ 92 h 92"/>
                <a:gd name="T6" fmla="*/ 95 w 95"/>
                <a:gd name="T7" fmla="*/ 64 h 92"/>
                <a:gd name="T8" fmla="*/ 27 w 95"/>
                <a:gd name="T9" fmla="*/ 0 h 92"/>
                <a:gd name="T10" fmla="*/ 15 w 95"/>
                <a:gd name="T11" fmla="*/ 40 h 92"/>
              </a:gdLst>
              <a:ahLst/>
              <a:cxnLst>
                <a:cxn ang="0">
                  <a:pos x="T0" y="T1"/>
                </a:cxn>
                <a:cxn ang="0">
                  <a:pos x="T2" y="T3"/>
                </a:cxn>
                <a:cxn ang="0">
                  <a:pos x="T4" y="T5"/>
                </a:cxn>
                <a:cxn ang="0">
                  <a:pos x="T6" y="T7"/>
                </a:cxn>
                <a:cxn ang="0">
                  <a:pos x="T8" y="T9"/>
                </a:cxn>
                <a:cxn ang="0">
                  <a:pos x="T10" y="T11"/>
                </a:cxn>
              </a:cxnLst>
              <a:rect l="0" t="0" r="r" b="b"/>
              <a:pathLst>
                <a:path w="95" h="92">
                  <a:moveTo>
                    <a:pt x="15" y="40"/>
                  </a:moveTo>
                  <a:lnTo>
                    <a:pt x="15" y="40"/>
                  </a:lnTo>
                  <a:lnTo>
                    <a:pt x="0" y="92"/>
                  </a:lnTo>
                  <a:lnTo>
                    <a:pt x="95" y="64"/>
                  </a:lnTo>
                  <a:lnTo>
                    <a:pt x="27" y="0"/>
                  </a:lnTo>
                  <a:lnTo>
                    <a:pt x="1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
            <p:cNvSpPr>
              <a:spLocks/>
            </p:cNvSpPr>
            <p:nvPr/>
          </p:nvSpPr>
          <p:spPr bwMode="auto">
            <a:xfrm>
              <a:off x="11688763" y="5219701"/>
              <a:ext cx="195263" cy="195263"/>
            </a:xfrm>
            <a:custGeom>
              <a:avLst/>
              <a:gdLst>
                <a:gd name="T0" fmla="*/ 50 w 123"/>
                <a:gd name="T1" fmla="*/ 0 h 123"/>
                <a:gd name="T2" fmla="*/ 0 w 123"/>
                <a:gd name="T3" fmla="*/ 50 h 123"/>
                <a:gd name="T4" fmla="*/ 73 w 123"/>
                <a:gd name="T5" fmla="*/ 123 h 123"/>
                <a:gd name="T6" fmla="*/ 123 w 123"/>
                <a:gd name="T7" fmla="*/ 73 h 123"/>
                <a:gd name="T8" fmla="*/ 50 w 123"/>
                <a:gd name="T9" fmla="*/ 0 h 123"/>
              </a:gdLst>
              <a:ahLst/>
              <a:cxnLst>
                <a:cxn ang="0">
                  <a:pos x="T0" y="T1"/>
                </a:cxn>
                <a:cxn ang="0">
                  <a:pos x="T2" y="T3"/>
                </a:cxn>
                <a:cxn ang="0">
                  <a:pos x="T4" y="T5"/>
                </a:cxn>
                <a:cxn ang="0">
                  <a:pos x="T6" y="T7"/>
                </a:cxn>
                <a:cxn ang="0">
                  <a:pos x="T8" y="T9"/>
                </a:cxn>
              </a:cxnLst>
              <a:rect l="0" t="0" r="r" b="b"/>
              <a:pathLst>
                <a:path w="123" h="123">
                  <a:moveTo>
                    <a:pt x="50" y="0"/>
                  </a:moveTo>
                  <a:lnTo>
                    <a:pt x="0" y="50"/>
                  </a:lnTo>
                  <a:lnTo>
                    <a:pt x="73" y="123"/>
                  </a:lnTo>
                  <a:lnTo>
                    <a:pt x="123" y="73"/>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34" name="Picture 10"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46521" y="4309218"/>
            <a:ext cx="334862" cy="2942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discuss icon whit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249" y="4239221"/>
            <a:ext cx="466532" cy="46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131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Definition of a Minimally Competent Applicant</a:t>
            </a:r>
            <a:endParaRPr lang="en-US" dirty="0"/>
          </a:p>
        </p:txBody>
      </p:sp>
      <p:sp>
        <p:nvSpPr>
          <p:cNvPr id="3" name="Content Placeholder 2"/>
          <p:cNvSpPr>
            <a:spLocks noGrp="1"/>
          </p:cNvSpPr>
          <p:nvPr>
            <p:ph idx="1"/>
          </p:nvPr>
        </p:nvSpPr>
        <p:spPr>
          <a:xfrm>
            <a:off x="461963" y="1158410"/>
            <a:ext cx="5678861" cy="4882793"/>
          </a:xfrm>
        </p:spPr>
        <p:txBody>
          <a:bodyPr/>
          <a:lstStyle/>
          <a:p>
            <a:pPr marL="225425" indent="-225425">
              <a:buFont typeface="Arial" panose="020B0604020202020204" pitchFamily="34" charset="0"/>
              <a:buChar char="•"/>
            </a:pPr>
            <a:r>
              <a:rPr lang="en-US" sz="1600" dirty="0"/>
              <a:t>This is the key referent for this approach</a:t>
            </a:r>
          </a:p>
          <a:p>
            <a:pPr marL="339725" lvl="1" indent="-130175">
              <a:buFont typeface="Arial" panose="020B0604020202020204" pitchFamily="34" charset="0"/>
              <a:buChar char="•"/>
            </a:pPr>
            <a:r>
              <a:rPr lang="en-US" sz="1400" dirty="0"/>
              <a:t>Much of the training is devoted to helping SMEs </a:t>
            </a:r>
            <a:r>
              <a:rPr lang="en-US" sz="1400" dirty="0" smtClean="0"/>
              <a:t>refine this concept</a:t>
            </a:r>
          </a:p>
          <a:p>
            <a:pPr marL="225425" indent="-225425">
              <a:buFont typeface="Arial" panose="020B0604020202020204" pitchFamily="34" charset="0"/>
              <a:buChar char="•"/>
            </a:pPr>
            <a:r>
              <a:rPr lang="en-US" sz="1600" dirty="0" smtClean="0"/>
              <a:t>Performance levels</a:t>
            </a:r>
          </a:p>
          <a:p>
            <a:pPr marL="339725" lvl="1" indent="-130175">
              <a:buFont typeface="Arial" panose="020B0604020202020204" pitchFamily="34" charset="0"/>
              <a:buChar char="•"/>
            </a:pPr>
            <a:r>
              <a:rPr lang="en-US" sz="1400" dirty="0" smtClean="0"/>
              <a:t>Categories into which applicants will be places (e.g., pass/fail, not qualified/qualified/well qualified)</a:t>
            </a:r>
          </a:p>
          <a:p>
            <a:pPr marL="225425" indent="-225425">
              <a:buFont typeface="Arial" panose="020B0604020202020204" pitchFamily="34" charset="0"/>
              <a:buChar char="•"/>
            </a:pPr>
            <a:r>
              <a:rPr lang="en-US" sz="1600" dirty="0" smtClean="0"/>
              <a:t>Performance </a:t>
            </a:r>
            <a:r>
              <a:rPr lang="en-US" sz="1600" dirty="0"/>
              <a:t>level </a:t>
            </a:r>
            <a:r>
              <a:rPr lang="en-US" sz="1600" dirty="0" smtClean="0"/>
              <a:t>descriptors</a:t>
            </a:r>
          </a:p>
          <a:p>
            <a:pPr marL="339725" lvl="1" indent="-130175">
              <a:buFont typeface="Arial" panose="020B0604020202020204" pitchFamily="34" charset="0"/>
              <a:buChar char="•"/>
            </a:pPr>
            <a:r>
              <a:rPr lang="en-US" sz="1400" dirty="0"/>
              <a:t>Operational definition of performance that defines the standard</a:t>
            </a:r>
          </a:p>
          <a:p>
            <a:pPr marL="225425" indent="-225425">
              <a:buFont typeface="Arial" panose="020B0604020202020204" pitchFamily="34" charset="0"/>
              <a:buChar char="•"/>
            </a:pPr>
            <a:r>
              <a:rPr lang="en-US" sz="1600" dirty="0" smtClean="0"/>
              <a:t>Defining the minimally competent applicant</a:t>
            </a:r>
            <a:endParaRPr lang="en-US" sz="1600" dirty="0"/>
          </a:p>
          <a:p>
            <a:pPr marL="339725" lvl="1" indent="-130175">
              <a:buFont typeface="Arial" panose="020B0604020202020204" pitchFamily="34" charset="0"/>
              <a:buChar char="•"/>
            </a:pPr>
            <a:r>
              <a:rPr lang="en-US" sz="1400" dirty="0" smtClean="0"/>
              <a:t>Just </a:t>
            </a:r>
            <a:r>
              <a:rPr lang="en-US" sz="1400" dirty="0"/>
              <a:t>good enough to be </a:t>
            </a:r>
            <a:r>
              <a:rPr lang="en-US" sz="1400" dirty="0" smtClean="0"/>
              <a:t>in the performance level</a:t>
            </a:r>
          </a:p>
          <a:p>
            <a:pPr marL="339725" lvl="1" indent="-130175">
              <a:buFont typeface="Arial" panose="020B0604020202020204" pitchFamily="34" charset="0"/>
              <a:buChar char="•"/>
            </a:pPr>
            <a:r>
              <a:rPr lang="en-US" sz="1400" dirty="0" smtClean="0"/>
              <a:t>Not </a:t>
            </a:r>
            <a:r>
              <a:rPr lang="en-US" sz="1400" dirty="0"/>
              <a:t>an outstanding </a:t>
            </a:r>
            <a:r>
              <a:rPr lang="en-US" sz="1400" dirty="0" smtClean="0"/>
              <a:t>applicant or </a:t>
            </a:r>
            <a:r>
              <a:rPr lang="en-US" sz="1400" dirty="0"/>
              <a:t>even an </a:t>
            </a:r>
            <a:r>
              <a:rPr lang="en-US" sz="1400" dirty="0" smtClean="0"/>
              <a:t>average applicant at the performance level</a:t>
            </a:r>
            <a:endParaRPr lang="en-US" sz="1400" dirty="0"/>
          </a:p>
          <a:p>
            <a:pPr marL="339725" lvl="1" indent="-130175">
              <a:buFont typeface="Arial" panose="020B0604020202020204" pitchFamily="34" charset="0"/>
              <a:buChar char="•"/>
            </a:pPr>
            <a:r>
              <a:rPr lang="en-US" sz="1400" dirty="0"/>
              <a:t>One who can perform the job at a minimally satisfactory level</a:t>
            </a:r>
          </a:p>
          <a:p>
            <a:pPr marL="339725" lvl="1" indent="-130175">
              <a:buFont typeface="Arial" panose="020B0604020202020204" pitchFamily="34" charset="0"/>
              <a:buChar char="•"/>
            </a:pPr>
            <a:r>
              <a:rPr lang="en-US" sz="1400" dirty="0"/>
              <a:t>Would be at the bottom of your list of deserving </a:t>
            </a:r>
            <a:r>
              <a:rPr lang="en-US" sz="1400" dirty="0" smtClean="0"/>
              <a:t>applicants, but has the minimal </a:t>
            </a:r>
            <a:r>
              <a:rPr lang="en-US" sz="1400" dirty="0"/>
              <a:t>skills and abilities required for effective performance on-the-job</a:t>
            </a:r>
          </a:p>
          <a:p>
            <a:pPr marL="342900" indent="-342900">
              <a:buFont typeface="Arial" panose="020B0604020202020204" pitchFamily="34" charset="0"/>
              <a:buChar char="•"/>
            </a:pPr>
            <a:endParaRPr lang="en-US" dirty="0"/>
          </a:p>
        </p:txBody>
      </p:sp>
      <p:pic>
        <p:nvPicPr>
          <p:cNvPr id="2050" name="Picture 2" descr="https://pbs.twimg.com/media/CVmvyw_UEAAgcZq.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73906" y="2445714"/>
            <a:ext cx="2447366" cy="203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931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SME Judgement Training</a:t>
            </a:r>
            <a:endParaRPr lang="en-US" dirty="0"/>
          </a:p>
        </p:txBody>
      </p:sp>
      <p:sp>
        <p:nvSpPr>
          <p:cNvPr id="3" name="Content Placeholder 2"/>
          <p:cNvSpPr>
            <a:spLocks noGrp="1"/>
          </p:cNvSpPr>
          <p:nvPr>
            <p:ph idx="1"/>
          </p:nvPr>
        </p:nvSpPr>
        <p:spPr/>
        <p:txBody>
          <a:bodyPr/>
          <a:lstStyle/>
          <a:p>
            <a:pPr marL="225425" indent="-225425">
              <a:buFont typeface="Arial" panose="020B0604020202020204" pitchFamily="34" charset="0"/>
              <a:buChar char="•"/>
            </a:pPr>
            <a:r>
              <a:rPr lang="en-US" dirty="0"/>
              <a:t>Provide SMEs with the assessment, including all items, instructions, and scoring scales for review.</a:t>
            </a:r>
          </a:p>
          <a:p>
            <a:pPr marL="225425" indent="-225425">
              <a:buFont typeface="Arial" panose="020B0604020202020204" pitchFamily="34" charset="0"/>
              <a:buChar char="•"/>
            </a:pPr>
            <a:r>
              <a:rPr lang="en-US" dirty="0"/>
              <a:t>Calibrate SMEs on the type of </a:t>
            </a:r>
            <a:r>
              <a:rPr lang="en-US" dirty="0" smtClean="0"/>
              <a:t>applicant they </a:t>
            </a:r>
            <a:r>
              <a:rPr lang="en-US" dirty="0"/>
              <a:t>should reference in their judgement by discussing the ideas of borderline performance and minimally qualified </a:t>
            </a:r>
            <a:r>
              <a:rPr lang="en-US" dirty="0" smtClean="0"/>
              <a:t>applicants.</a:t>
            </a:r>
            <a:endParaRPr lang="en-US" dirty="0"/>
          </a:p>
          <a:p>
            <a:pPr marL="225425" indent="-225425">
              <a:buFont typeface="Arial" panose="020B0604020202020204" pitchFamily="34" charset="0"/>
              <a:buChar char="•"/>
            </a:pPr>
            <a:r>
              <a:rPr lang="en-US" dirty="0"/>
              <a:t>Present SMEs with the specific judgement prompt they will using for each item. Have SMEs discuss what a minimally qualified applicant would look like on-the job.</a:t>
            </a:r>
          </a:p>
        </p:txBody>
      </p:sp>
      <p:sp>
        <p:nvSpPr>
          <p:cNvPr id="4" name="Rounded Rectangle 3"/>
          <p:cNvSpPr/>
          <p:nvPr/>
        </p:nvSpPr>
        <p:spPr bwMode="auto">
          <a:xfrm>
            <a:off x="848061" y="4389902"/>
            <a:ext cx="7749092" cy="1575934"/>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r>
              <a:rPr lang="en-US" sz="1600" i="1" dirty="0">
                <a:solidFill>
                  <a:schemeClr val="bg1"/>
                </a:solidFill>
              </a:rPr>
              <a:t>“Please </a:t>
            </a:r>
            <a:r>
              <a:rPr lang="en-US" sz="1600" i="1" dirty="0" smtClean="0">
                <a:solidFill>
                  <a:schemeClr val="bg1"/>
                </a:solidFill>
              </a:rPr>
              <a:t>think </a:t>
            </a:r>
            <a:r>
              <a:rPr lang="en-US" sz="1600" i="1" dirty="0">
                <a:solidFill>
                  <a:schemeClr val="bg1"/>
                </a:solidFill>
              </a:rPr>
              <a:t>about the </a:t>
            </a:r>
            <a:r>
              <a:rPr lang="en-US" sz="1600" b="1" i="1" dirty="0">
                <a:solidFill>
                  <a:schemeClr val="bg1"/>
                </a:solidFill>
              </a:rPr>
              <a:t>minimally qualified </a:t>
            </a:r>
            <a:r>
              <a:rPr lang="en-US" sz="1600" i="1" dirty="0">
                <a:solidFill>
                  <a:schemeClr val="bg1"/>
                </a:solidFill>
              </a:rPr>
              <a:t>applicant </a:t>
            </a:r>
            <a:r>
              <a:rPr lang="en-US" sz="1600" i="1" dirty="0" smtClean="0">
                <a:solidFill>
                  <a:schemeClr val="bg1"/>
                </a:solidFill>
              </a:rPr>
              <a:t>who deserves </a:t>
            </a:r>
            <a:r>
              <a:rPr lang="en-US" sz="1600" i="1" dirty="0">
                <a:solidFill>
                  <a:schemeClr val="bg1"/>
                </a:solidFill>
              </a:rPr>
              <a:t>to pass the </a:t>
            </a:r>
            <a:endParaRPr lang="en-US" sz="1600" i="1" dirty="0" smtClean="0">
              <a:solidFill>
                <a:schemeClr val="bg1"/>
              </a:solidFill>
            </a:endParaRPr>
          </a:p>
          <a:p>
            <a:r>
              <a:rPr lang="en-US" sz="1600" i="1" dirty="0" smtClean="0">
                <a:solidFill>
                  <a:schemeClr val="bg1"/>
                </a:solidFill>
              </a:rPr>
              <a:t>assessment</a:t>
            </a:r>
            <a:r>
              <a:rPr lang="en-US" sz="1600" i="1" dirty="0">
                <a:solidFill>
                  <a:schemeClr val="bg1"/>
                </a:solidFill>
              </a:rPr>
              <a:t>. </a:t>
            </a:r>
            <a:r>
              <a:rPr lang="en-US" sz="1600" i="1" dirty="0" smtClean="0">
                <a:solidFill>
                  <a:schemeClr val="bg1"/>
                </a:solidFill>
              </a:rPr>
              <a:t>For </a:t>
            </a:r>
            <a:r>
              <a:rPr lang="en-US" sz="1600" i="1" dirty="0">
                <a:solidFill>
                  <a:schemeClr val="bg1"/>
                </a:solidFill>
              </a:rPr>
              <a:t>each item, would you expect a typical minimally qualified </a:t>
            </a:r>
            <a:endParaRPr lang="en-US" sz="1600" i="1" dirty="0" smtClean="0">
              <a:solidFill>
                <a:schemeClr val="bg1"/>
              </a:solidFill>
            </a:endParaRPr>
          </a:p>
          <a:p>
            <a:r>
              <a:rPr lang="en-US" sz="1600" i="1" dirty="0" smtClean="0">
                <a:solidFill>
                  <a:schemeClr val="bg1"/>
                </a:solidFill>
              </a:rPr>
              <a:t>applicant </a:t>
            </a:r>
            <a:r>
              <a:rPr lang="en-US" sz="1600" i="1" dirty="0">
                <a:solidFill>
                  <a:schemeClr val="bg1"/>
                </a:solidFill>
              </a:rPr>
              <a:t>to get the item correct? Remember, this does not refer to </a:t>
            </a:r>
            <a:r>
              <a:rPr lang="en-US" sz="1600" i="1" dirty="0" smtClean="0">
                <a:solidFill>
                  <a:schemeClr val="bg1"/>
                </a:solidFill>
              </a:rPr>
              <a:t>outstanding </a:t>
            </a:r>
          </a:p>
          <a:p>
            <a:r>
              <a:rPr lang="en-US" sz="1600" i="1" dirty="0" smtClean="0">
                <a:solidFill>
                  <a:schemeClr val="bg1"/>
                </a:solidFill>
              </a:rPr>
              <a:t>or </a:t>
            </a:r>
            <a:r>
              <a:rPr lang="en-US" sz="1600" i="1" dirty="0">
                <a:solidFill>
                  <a:schemeClr val="bg1"/>
                </a:solidFill>
              </a:rPr>
              <a:t>even average </a:t>
            </a:r>
            <a:r>
              <a:rPr lang="en-US" sz="1600" i="1" dirty="0" smtClean="0">
                <a:solidFill>
                  <a:schemeClr val="bg1"/>
                </a:solidFill>
              </a:rPr>
              <a:t>applicants who deserve </a:t>
            </a:r>
            <a:r>
              <a:rPr lang="en-US" sz="1600" i="1" dirty="0">
                <a:solidFill>
                  <a:schemeClr val="bg1"/>
                </a:solidFill>
              </a:rPr>
              <a:t>to pass the assessment, </a:t>
            </a:r>
            <a:r>
              <a:rPr lang="en-US" sz="1600" i="1" dirty="0" smtClean="0">
                <a:solidFill>
                  <a:schemeClr val="bg1"/>
                </a:solidFill>
              </a:rPr>
              <a:t>but </a:t>
            </a:r>
            <a:r>
              <a:rPr lang="en-US" sz="1600" i="1" dirty="0">
                <a:solidFill>
                  <a:schemeClr val="bg1"/>
                </a:solidFill>
              </a:rPr>
              <a:t>those </a:t>
            </a:r>
            <a:endParaRPr lang="en-US" sz="1600" i="1" dirty="0" smtClean="0">
              <a:solidFill>
                <a:schemeClr val="bg1"/>
              </a:solidFill>
            </a:endParaRPr>
          </a:p>
          <a:p>
            <a:r>
              <a:rPr lang="en-US" sz="1600" i="1" dirty="0">
                <a:solidFill>
                  <a:schemeClr val="bg1"/>
                </a:solidFill>
              </a:rPr>
              <a:t>a</a:t>
            </a:r>
            <a:r>
              <a:rPr lang="en-US" sz="1600" i="1" dirty="0" smtClean="0">
                <a:solidFill>
                  <a:schemeClr val="bg1"/>
                </a:solidFill>
              </a:rPr>
              <a:t>pplicants with </a:t>
            </a:r>
            <a:r>
              <a:rPr lang="en-US" sz="1600" i="1" dirty="0">
                <a:solidFill>
                  <a:schemeClr val="bg1"/>
                </a:solidFill>
              </a:rPr>
              <a:t>the minimal skills and abilities required for effective </a:t>
            </a:r>
            <a:endParaRPr lang="en-US" sz="1600" i="1" dirty="0" smtClean="0">
              <a:solidFill>
                <a:schemeClr val="bg1"/>
              </a:solidFill>
            </a:endParaRPr>
          </a:p>
          <a:p>
            <a:r>
              <a:rPr lang="en-US" sz="1600" i="1" dirty="0" smtClean="0">
                <a:solidFill>
                  <a:schemeClr val="bg1"/>
                </a:solidFill>
              </a:rPr>
              <a:t>performance </a:t>
            </a:r>
            <a:r>
              <a:rPr lang="en-US" sz="1600" i="1" dirty="0">
                <a:solidFill>
                  <a:schemeClr val="bg1"/>
                </a:solidFill>
              </a:rPr>
              <a:t>on-the-job</a:t>
            </a:r>
            <a:r>
              <a:rPr lang="en-US" sz="1600" i="1" dirty="0" smtClean="0">
                <a:solidFill>
                  <a:schemeClr val="bg1"/>
                </a:solidFill>
              </a:rPr>
              <a:t>.”</a:t>
            </a:r>
            <a:endParaRPr lang="en-US" sz="1600" i="1" dirty="0">
              <a:solidFill>
                <a:schemeClr val="bg1"/>
              </a:solidFill>
            </a:endParaRPr>
          </a:p>
        </p:txBody>
      </p:sp>
    </p:spTree>
    <p:extLst>
      <p:ext uri="{BB962C8B-B14F-4D97-AF65-F5344CB8AC3E}">
        <p14:creationId xmlns:p14="http://schemas.microsoft.com/office/powerpoint/2010/main" val="2003866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 Initial Round of SME Judgements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a:p>
          <a:p>
            <a:endParaRPr lang="en-US" dirty="0"/>
          </a:p>
        </p:txBody>
      </p:sp>
      <p:graphicFrame>
        <p:nvGraphicFramePr>
          <p:cNvPr id="4" name="Diagram 3"/>
          <p:cNvGraphicFramePr/>
          <p:nvPr>
            <p:extLst>
              <p:ext uri="{D42A27DB-BD31-4B8C-83A1-F6EECF244321}">
                <p14:modId xmlns:p14="http://schemas.microsoft.com/office/powerpoint/2010/main" val="1944269532"/>
              </p:ext>
            </p:extLst>
          </p:nvPr>
        </p:nvGraphicFramePr>
        <p:xfrm>
          <a:off x="559499" y="1268747"/>
          <a:ext cx="8023413" cy="4612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080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US" dirty="0"/>
              <a:t>Examine all ratings for the first item to identity any discrepancies</a:t>
            </a:r>
          </a:p>
          <a:p>
            <a:endParaRPr lang="en-US" dirty="0"/>
          </a:p>
        </p:txBody>
      </p:sp>
      <p:sp>
        <p:nvSpPr>
          <p:cNvPr id="3" name="Content Placeholder 2"/>
          <p:cNvSpPr>
            <a:spLocks noGrp="1"/>
          </p:cNvSpPr>
          <p:nvPr>
            <p:ph idx="14"/>
          </p:nvPr>
        </p:nvSpPr>
        <p:spPr/>
        <p:txBody>
          <a:bodyPr/>
          <a:lstStyle/>
          <a:p>
            <a:pPr marL="287338" indent="-287338">
              <a:buFont typeface="Arial" panose="020B0604020202020204" pitchFamily="34" charset="0"/>
              <a:buChar char="•"/>
            </a:pPr>
            <a:r>
              <a:rPr lang="en-US" dirty="0" smtClean="0"/>
              <a:t>Facilitate a discussion among SMEs to gain their rationale for giving pass/fail ratings</a:t>
            </a:r>
          </a:p>
          <a:p>
            <a:pPr marL="287338" indent="-287338">
              <a:buFont typeface="Arial" panose="020B0604020202020204" pitchFamily="34" charset="0"/>
              <a:buChar char="•"/>
            </a:pPr>
            <a:r>
              <a:rPr lang="en-US" dirty="0" smtClean="0"/>
              <a:t>Present SMEs with data, if available, to show how the item is “working”</a:t>
            </a:r>
          </a:p>
          <a:p>
            <a:pPr marL="514350" lvl="1" indent="-227013">
              <a:buFont typeface="Arial" panose="020B0604020202020204" pitchFamily="34" charset="0"/>
              <a:buChar char="•"/>
            </a:pPr>
            <a:r>
              <a:rPr lang="en-US" dirty="0" smtClean="0"/>
              <a:t>Example: histogram on percentage of current employees getting the item correct if a concurrent-validation study was used in test development.</a:t>
            </a:r>
          </a:p>
          <a:p>
            <a:pPr marL="287338" indent="-287338">
              <a:buFont typeface="Arial" panose="020B0604020202020204" pitchFamily="34" charset="0"/>
              <a:buChar char="•"/>
            </a:pPr>
            <a:r>
              <a:rPr lang="en-US" dirty="0" smtClean="0"/>
              <a:t>Repeat for the second and third items rated</a:t>
            </a:r>
          </a:p>
          <a:p>
            <a:endParaRPr lang="en-US" dirty="0"/>
          </a:p>
        </p:txBody>
      </p:sp>
      <p:sp>
        <p:nvSpPr>
          <p:cNvPr id="2" name="Title 1"/>
          <p:cNvSpPr>
            <a:spLocks noGrp="1"/>
          </p:cNvSpPr>
          <p:nvPr>
            <p:ph type="title"/>
          </p:nvPr>
        </p:nvSpPr>
        <p:spPr/>
        <p:txBody>
          <a:bodyPr/>
          <a:lstStyle/>
          <a:p>
            <a:r>
              <a:rPr lang="en-US" dirty="0" smtClean="0"/>
              <a:t>Discuss Initial Round of Ratings</a:t>
            </a:r>
            <a:endParaRPr lang="en-US" dirty="0"/>
          </a:p>
        </p:txBody>
      </p:sp>
    </p:spTree>
    <p:extLst>
      <p:ext uri="{BB962C8B-B14F-4D97-AF65-F5344CB8AC3E}">
        <p14:creationId xmlns:p14="http://schemas.microsoft.com/office/powerpoint/2010/main" val="363475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p:txBody>
          <a:bodyPr/>
          <a:lstStyle/>
          <a:p>
            <a:r>
              <a:rPr lang="en-US" dirty="0"/>
              <a:t>Invite SMEs to provide a second iteration of their ratings on the first three items, as the discussion may have shifted SMEs’ judgement.</a:t>
            </a:r>
          </a:p>
          <a:p>
            <a:endParaRPr lang="en-US" dirty="0"/>
          </a:p>
        </p:txBody>
      </p:sp>
      <p:sp>
        <p:nvSpPr>
          <p:cNvPr id="3" name="Content Placeholder 2"/>
          <p:cNvSpPr>
            <a:spLocks noGrp="1"/>
          </p:cNvSpPr>
          <p:nvPr>
            <p:ph idx="14"/>
          </p:nvPr>
        </p:nvSpPr>
        <p:spPr/>
        <p:txBody>
          <a:bodyPr/>
          <a:lstStyle/>
          <a:p>
            <a:pPr marL="225425" indent="-225425">
              <a:buFont typeface="Arial" panose="020B0604020202020204" pitchFamily="34" charset="0"/>
              <a:buChar char="•"/>
            </a:pPr>
            <a:r>
              <a:rPr lang="en-US" dirty="0" smtClean="0"/>
              <a:t>Display and discuss second iteration of ratings</a:t>
            </a:r>
          </a:p>
          <a:p>
            <a:pPr marL="225425" indent="-225425">
              <a:buFont typeface="Arial" panose="020B0604020202020204" pitchFamily="34" charset="0"/>
              <a:buChar char="•"/>
            </a:pPr>
            <a:r>
              <a:rPr lang="en-US" dirty="0" smtClean="0"/>
              <a:t>Repeat as necessary to reach as close a consensus as possible (or an acceptable level of agreement is reached)</a:t>
            </a:r>
          </a:p>
          <a:p>
            <a:pPr marL="225425" indent="-225425">
              <a:buFont typeface="Arial" panose="020B0604020202020204" pitchFamily="34" charset="0"/>
              <a:buChar char="•"/>
            </a:pPr>
            <a:r>
              <a:rPr lang="en-US" dirty="0" smtClean="0"/>
              <a:t>Repeat for all items in the assessment, batching discussion in sets of around 5 items</a:t>
            </a:r>
          </a:p>
          <a:p>
            <a:endParaRPr lang="en-US" dirty="0"/>
          </a:p>
        </p:txBody>
      </p:sp>
      <p:sp>
        <p:nvSpPr>
          <p:cNvPr id="2" name="Title 1"/>
          <p:cNvSpPr>
            <a:spLocks noGrp="1"/>
          </p:cNvSpPr>
          <p:nvPr>
            <p:ph type="title"/>
          </p:nvPr>
        </p:nvSpPr>
        <p:spPr/>
        <p:txBody>
          <a:bodyPr/>
          <a:lstStyle/>
          <a:p>
            <a:r>
              <a:rPr lang="en-US" dirty="0" smtClean="0"/>
              <a:t>Collect Second Round of SME Ratings</a:t>
            </a:r>
            <a:endParaRPr lang="en-US" dirty="0"/>
          </a:p>
        </p:txBody>
      </p:sp>
    </p:spTree>
    <p:extLst>
      <p:ext uri="{BB962C8B-B14F-4D97-AF65-F5344CB8AC3E}">
        <p14:creationId xmlns:p14="http://schemas.microsoft.com/office/powerpoint/2010/main" val="292543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Introductions, Objectives, &amp; Discussion</a:t>
            </a:r>
            <a:endParaRPr lang="en-US" dirty="0"/>
          </a:p>
        </p:txBody>
      </p:sp>
      <p:pic>
        <p:nvPicPr>
          <p:cNvPr id="4" name="Picture 1034" descr="Graphic of Agency Seal and Link to the Office of Personnel Management Home Page">
            <a:hlinkClick r:id="rId2" action="ppaction://hlinksldjump"/>
          </p:cNvPr>
          <p:cNvPicPr>
            <a:picLocks noChangeAspect="1" noChangeArrowheads="1"/>
          </p:cNvPicPr>
          <p:nvPr/>
        </p:nvPicPr>
        <p:blipFill>
          <a:blip r:embed="rId3" cstate="print"/>
          <a:srcRect/>
          <a:stretch>
            <a:fillRect/>
          </a:stretch>
        </p:blipFill>
        <p:spPr bwMode="auto">
          <a:xfrm>
            <a:off x="1551752" y="5868051"/>
            <a:ext cx="822307" cy="828894"/>
          </a:xfrm>
          <a:prstGeom prst="rect">
            <a:avLst/>
          </a:prstGeom>
          <a:noFill/>
          <a:ln w="38100">
            <a:noFill/>
            <a:miter lim="800000"/>
            <a:headEnd/>
            <a:tailEnd/>
          </a:ln>
        </p:spPr>
      </p:pic>
    </p:spTree>
    <p:extLst>
      <p:ext uri="{BB962C8B-B14F-4D97-AF65-F5344CB8AC3E}">
        <p14:creationId xmlns:p14="http://schemas.microsoft.com/office/powerpoint/2010/main" val="1190253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454451" y="1355634"/>
            <a:ext cx="1751719" cy="1503680"/>
          </a:xfrm>
        </p:spPr>
        <p:txBody>
          <a:bodyPr/>
          <a:lstStyle/>
          <a:p>
            <a:r>
              <a:rPr lang="en-US" dirty="0"/>
              <a:t>Use ratings to create initial recommended </a:t>
            </a:r>
            <a:r>
              <a:rPr lang="en-US" dirty="0" smtClean="0"/>
              <a:t>cutoff </a:t>
            </a:r>
            <a:r>
              <a:rPr lang="en-US" dirty="0"/>
              <a:t>score (either an average of ratings or the median rating)</a:t>
            </a:r>
          </a:p>
          <a:p>
            <a:endParaRPr lang="en-US" dirty="0"/>
          </a:p>
        </p:txBody>
      </p:sp>
      <p:sp>
        <p:nvSpPr>
          <p:cNvPr id="3" name="Content Placeholder 2"/>
          <p:cNvSpPr>
            <a:spLocks noGrp="1"/>
          </p:cNvSpPr>
          <p:nvPr>
            <p:ph idx="14"/>
          </p:nvPr>
        </p:nvSpPr>
        <p:spPr>
          <a:xfrm>
            <a:off x="2589088" y="1355634"/>
            <a:ext cx="6096123" cy="4816566"/>
          </a:xfrm>
        </p:spPr>
        <p:txBody>
          <a:bodyPr/>
          <a:lstStyle/>
          <a:p>
            <a:pPr marL="225425" indent="-225425">
              <a:buFont typeface="Arial" panose="020B0604020202020204" pitchFamily="34" charset="0"/>
              <a:buChar char="•"/>
            </a:pPr>
            <a:r>
              <a:rPr lang="en-US" dirty="0" smtClean="0"/>
              <a:t>Facilitate a discussion among SMEs to determine if the cutoff score is appropriate. </a:t>
            </a:r>
          </a:p>
          <a:p>
            <a:pPr marL="400050" lvl="1" indent="-174625">
              <a:buFont typeface="Arial" panose="020B0604020202020204" pitchFamily="34" charset="0"/>
              <a:buChar char="•"/>
            </a:pPr>
            <a:r>
              <a:rPr lang="en-US" dirty="0" smtClean="0"/>
              <a:t>Focus </a:t>
            </a:r>
            <a:r>
              <a:rPr lang="en-US" dirty="0"/>
              <a:t>discussion on whether </a:t>
            </a:r>
            <a:r>
              <a:rPr lang="en-US" dirty="0" smtClean="0"/>
              <a:t>cutoff </a:t>
            </a:r>
            <a:r>
              <a:rPr lang="en-US" dirty="0"/>
              <a:t>score it too low, too high, or just right. </a:t>
            </a:r>
            <a:endParaRPr lang="en-US" dirty="0" smtClean="0"/>
          </a:p>
          <a:p>
            <a:pPr marL="225425" indent="-225425">
              <a:buFont typeface="Arial" panose="020B0604020202020204" pitchFamily="34" charset="0"/>
              <a:buChar char="•"/>
            </a:pPr>
            <a:r>
              <a:rPr lang="en-US" dirty="0" smtClean="0"/>
              <a:t>If data are available, show the impact of the set cutoff score. </a:t>
            </a:r>
          </a:p>
          <a:p>
            <a:pPr marL="400050" lvl="1" indent="-174625">
              <a:buFont typeface="Arial" panose="020B0604020202020204" pitchFamily="34" charset="0"/>
              <a:buChar char="•"/>
            </a:pPr>
            <a:r>
              <a:rPr lang="en-US" dirty="0" smtClean="0"/>
              <a:t>Expected applicant pass rate, adverse impact, etc. </a:t>
            </a:r>
          </a:p>
          <a:p>
            <a:pPr marL="225425" indent="-225425">
              <a:buFont typeface="Arial" panose="020B0604020202020204" pitchFamily="34" charset="0"/>
              <a:buChar char="•"/>
            </a:pPr>
            <a:r>
              <a:rPr lang="en-US" dirty="0" smtClean="0"/>
              <a:t>Adjust final cutoff score as needed based on SME input</a:t>
            </a:r>
            <a:endParaRPr lang="en-US" dirty="0"/>
          </a:p>
          <a:p>
            <a:endParaRPr lang="en-US" dirty="0"/>
          </a:p>
        </p:txBody>
      </p:sp>
      <p:sp>
        <p:nvSpPr>
          <p:cNvPr id="2" name="Title 1"/>
          <p:cNvSpPr>
            <a:spLocks noGrp="1"/>
          </p:cNvSpPr>
          <p:nvPr>
            <p:ph type="title"/>
          </p:nvPr>
        </p:nvSpPr>
        <p:spPr/>
        <p:txBody>
          <a:bodyPr/>
          <a:lstStyle/>
          <a:p>
            <a:r>
              <a:rPr lang="en-US" dirty="0" smtClean="0"/>
              <a:t>Select Final Cutoff Score and Document</a:t>
            </a:r>
            <a:endParaRPr lang="en-US" dirty="0"/>
          </a:p>
        </p:txBody>
      </p:sp>
    </p:spTree>
    <p:extLst>
      <p:ext uri="{BB962C8B-B14F-4D97-AF65-F5344CB8AC3E}">
        <p14:creationId xmlns:p14="http://schemas.microsoft.com/office/powerpoint/2010/main" val="45156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Considerations</a:t>
            </a:r>
            <a:endParaRPr lang="en-US" dirty="0"/>
          </a:p>
        </p:txBody>
      </p:sp>
      <p:sp>
        <p:nvSpPr>
          <p:cNvPr id="3" name="Content Placeholder 2"/>
          <p:cNvSpPr>
            <a:spLocks noGrp="1"/>
          </p:cNvSpPr>
          <p:nvPr>
            <p:ph idx="1"/>
          </p:nvPr>
        </p:nvSpPr>
        <p:spPr>
          <a:xfrm>
            <a:off x="369870" y="1171254"/>
            <a:ext cx="8630292" cy="4941870"/>
          </a:xfrm>
        </p:spPr>
        <p:txBody>
          <a:bodyPr/>
          <a:lstStyle/>
          <a:p>
            <a:pPr marL="225425" indent="-225425">
              <a:spcBef>
                <a:spcPts val="500"/>
              </a:spcBef>
              <a:buFont typeface="Arial" panose="020B0604020202020204" pitchFamily="34" charset="0"/>
              <a:buChar char="•"/>
            </a:pPr>
            <a:r>
              <a:rPr lang="en-US" sz="1800" dirty="0"/>
              <a:t>What is the purpose of the </a:t>
            </a:r>
            <a:r>
              <a:rPr lang="en-US" sz="1800" dirty="0" smtClean="0"/>
              <a:t>cutoff </a:t>
            </a:r>
            <a:r>
              <a:rPr lang="en-US" sz="1800" dirty="0"/>
              <a:t>score? Is a </a:t>
            </a:r>
            <a:r>
              <a:rPr lang="en-US" sz="1800" dirty="0" smtClean="0"/>
              <a:t>cutoff </a:t>
            </a:r>
            <a:r>
              <a:rPr lang="en-US" sz="1800" dirty="0"/>
              <a:t>score necessary</a:t>
            </a:r>
            <a:r>
              <a:rPr lang="en-US" sz="1800" dirty="0" smtClean="0"/>
              <a:t>?</a:t>
            </a:r>
          </a:p>
          <a:p>
            <a:pPr marL="225425" indent="-225425">
              <a:spcBef>
                <a:spcPts val="500"/>
              </a:spcBef>
              <a:buFont typeface="Arial" panose="020B0604020202020204" pitchFamily="34" charset="0"/>
              <a:buChar char="•"/>
            </a:pPr>
            <a:r>
              <a:rPr lang="en-US" sz="1800" dirty="0"/>
              <a:t>What is the impact of the </a:t>
            </a:r>
            <a:r>
              <a:rPr lang="en-US" sz="1800" dirty="0" smtClean="0"/>
              <a:t>cutoff </a:t>
            </a:r>
            <a:r>
              <a:rPr lang="en-US" sz="1800" dirty="0"/>
              <a:t>score on the inferences being made about test scores?</a:t>
            </a:r>
          </a:p>
          <a:p>
            <a:pPr marL="225425" indent="-225425">
              <a:spcBef>
                <a:spcPts val="500"/>
              </a:spcBef>
              <a:buFont typeface="Arial" panose="020B0604020202020204" pitchFamily="34" charset="0"/>
              <a:buChar char="•"/>
            </a:pPr>
            <a:r>
              <a:rPr lang="en-US" sz="1800" dirty="0" smtClean="0"/>
              <a:t>What types of classification errors are acceptable (e.g., false positive, false negative?</a:t>
            </a:r>
          </a:p>
          <a:p>
            <a:pPr marL="225425" indent="-225425">
              <a:spcBef>
                <a:spcPts val="500"/>
              </a:spcBef>
              <a:buFont typeface="Arial" panose="020B0604020202020204" pitchFamily="34" charset="0"/>
              <a:buChar char="•"/>
            </a:pPr>
            <a:r>
              <a:rPr lang="en-US" sz="1800" dirty="0" smtClean="0"/>
              <a:t>What method will be used?</a:t>
            </a:r>
          </a:p>
          <a:p>
            <a:pPr marL="225425" indent="-225425">
              <a:spcBef>
                <a:spcPts val="500"/>
              </a:spcBef>
              <a:buFont typeface="Arial" panose="020B0604020202020204" pitchFamily="34" charset="0"/>
              <a:buChar char="•"/>
            </a:pPr>
            <a:r>
              <a:rPr lang="en-US" sz="1800" dirty="0"/>
              <a:t>Who will serve as SMEs and how many are </a:t>
            </a:r>
            <a:r>
              <a:rPr lang="en-US" sz="1800" dirty="0" smtClean="0"/>
              <a:t>needed?</a:t>
            </a:r>
          </a:p>
          <a:p>
            <a:pPr marL="225425" indent="-225425">
              <a:spcBef>
                <a:spcPts val="500"/>
              </a:spcBef>
              <a:buFont typeface="Arial" panose="020B0604020202020204" pitchFamily="34" charset="0"/>
              <a:buChar char="•"/>
            </a:pPr>
            <a:r>
              <a:rPr lang="en-US" sz="1800" dirty="0" smtClean="0"/>
              <a:t>What information do we have available for SMEs?</a:t>
            </a:r>
          </a:p>
          <a:p>
            <a:pPr marL="225425" indent="-225425">
              <a:spcBef>
                <a:spcPts val="500"/>
              </a:spcBef>
              <a:buFont typeface="Arial" panose="020B0604020202020204" pitchFamily="34" charset="0"/>
              <a:buChar char="•"/>
            </a:pPr>
            <a:r>
              <a:rPr lang="en-US" sz="1800" dirty="0" smtClean="0"/>
              <a:t>Who has input into the process and when?</a:t>
            </a:r>
          </a:p>
          <a:p>
            <a:pPr marL="225425" indent="-225425">
              <a:spcBef>
                <a:spcPts val="500"/>
              </a:spcBef>
              <a:buFont typeface="Arial" panose="020B0604020202020204" pitchFamily="34" charset="0"/>
              <a:buChar char="•"/>
            </a:pPr>
            <a:r>
              <a:rPr lang="en-US" sz="1800" dirty="0" smtClean="0"/>
              <a:t>When will the standard be revisited?</a:t>
            </a:r>
          </a:p>
          <a:p>
            <a:pPr marL="225425" indent="-225425">
              <a:spcBef>
                <a:spcPts val="500"/>
              </a:spcBef>
              <a:buFont typeface="Arial" panose="020B0604020202020204" pitchFamily="34" charset="0"/>
              <a:buChar char="•"/>
            </a:pPr>
            <a:r>
              <a:rPr lang="en-US" sz="1800" dirty="0" smtClean="0"/>
              <a:t>How do we address SMEs having difficulty defining a minimally qualified applicant?</a:t>
            </a:r>
          </a:p>
          <a:p>
            <a:pPr marL="225425" indent="-225425">
              <a:spcBef>
                <a:spcPts val="500"/>
              </a:spcBef>
              <a:buFont typeface="Arial" panose="020B0604020202020204" pitchFamily="34" charset="0"/>
              <a:buChar char="•"/>
            </a:pPr>
            <a:r>
              <a:rPr lang="en-US" sz="1800" dirty="0" smtClean="0"/>
              <a:t>How do we resolve disagreements among panel members?</a:t>
            </a:r>
          </a:p>
          <a:p>
            <a:pPr marL="225425" indent="-225425">
              <a:spcBef>
                <a:spcPts val="500"/>
              </a:spcBef>
              <a:buFont typeface="Arial" panose="020B0604020202020204" pitchFamily="34" charset="0"/>
              <a:buChar char="•"/>
            </a:pPr>
            <a:r>
              <a:rPr lang="en-US" sz="1800" dirty="0" smtClean="0"/>
              <a:t>Will we apply a post hoc adjustment to the passing scores?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2042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Practical Exercise</a:t>
            </a:r>
            <a:endParaRPr lang="en-US" dirty="0"/>
          </a:p>
        </p:txBody>
      </p:sp>
      <p:pic>
        <p:nvPicPr>
          <p:cNvPr id="4" name="Picture 1034" descr="Graphic of Agency Seal and Link to the Office of Personnel Management Home Page">
            <a:hlinkClick r:id="rId2" action="ppaction://hlinksldjump"/>
          </p:cNvPr>
          <p:cNvPicPr>
            <a:picLocks noChangeAspect="1" noChangeArrowheads="1"/>
          </p:cNvPicPr>
          <p:nvPr/>
        </p:nvPicPr>
        <p:blipFill>
          <a:blip r:embed="rId3" cstate="print"/>
          <a:srcRect/>
          <a:stretch>
            <a:fillRect/>
          </a:stretch>
        </p:blipFill>
        <p:spPr bwMode="auto">
          <a:xfrm>
            <a:off x="1551752" y="5868051"/>
            <a:ext cx="822307" cy="828894"/>
          </a:xfrm>
          <a:prstGeom prst="rect">
            <a:avLst/>
          </a:prstGeom>
          <a:noFill/>
          <a:ln w="38100">
            <a:noFill/>
            <a:miter lim="800000"/>
            <a:headEnd/>
            <a:tailEnd/>
          </a:ln>
        </p:spPr>
      </p:pic>
    </p:spTree>
    <p:extLst>
      <p:ext uri="{BB962C8B-B14F-4D97-AF65-F5344CB8AC3E}">
        <p14:creationId xmlns:p14="http://schemas.microsoft.com/office/powerpoint/2010/main" val="1543619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Setting a Cutoff Score</a:t>
            </a:r>
            <a:endParaRPr lang="en-US" dirty="0"/>
          </a:p>
        </p:txBody>
      </p:sp>
      <p:sp>
        <p:nvSpPr>
          <p:cNvPr id="3" name="Content Placeholder 2"/>
          <p:cNvSpPr>
            <a:spLocks noGrp="1"/>
          </p:cNvSpPr>
          <p:nvPr>
            <p:ph idx="1"/>
          </p:nvPr>
        </p:nvSpPr>
        <p:spPr>
          <a:xfrm>
            <a:off x="461963" y="1355634"/>
            <a:ext cx="4757309" cy="4610202"/>
          </a:xfrm>
        </p:spPr>
        <p:txBody>
          <a:bodyPr/>
          <a:lstStyle/>
          <a:p>
            <a:pPr marL="225425" indent="-225425">
              <a:buFont typeface="Arial" panose="020B0604020202020204" pitchFamily="34" charset="0"/>
              <a:buChar char="•"/>
            </a:pPr>
            <a:r>
              <a:rPr lang="en-US" dirty="0" smtClean="0"/>
              <a:t>IPAC </a:t>
            </a:r>
            <a:r>
              <a:rPr lang="en-US" dirty="0"/>
              <a:t>County, </a:t>
            </a:r>
            <a:r>
              <a:rPr lang="en-US" dirty="0" smtClean="0"/>
              <a:t>AL </a:t>
            </a:r>
            <a:r>
              <a:rPr lang="en-US" dirty="0"/>
              <a:t>Government is now hiring!</a:t>
            </a:r>
          </a:p>
          <a:p>
            <a:pPr lvl="2" indent="-174625">
              <a:buFont typeface="Arial" panose="020B0604020202020204" pitchFamily="34" charset="0"/>
              <a:buChar char="•"/>
            </a:pPr>
            <a:r>
              <a:rPr lang="en-US" dirty="0">
                <a:ea typeface="+mn-ea"/>
              </a:rPr>
              <a:t>Looking to fill Entry-level Human Resources Specialist positions</a:t>
            </a:r>
          </a:p>
          <a:p>
            <a:pPr marL="225425" indent="-225425">
              <a:buFont typeface="Arial" panose="020B0604020202020204" pitchFamily="34" charset="0"/>
              <a:buChar char="•"/>
            </a:pPr>
            <a:r>
              <a:rPr lang="en-US" dirty="0"/>
              <a:t>Need to develop a </a:t>
            </a:r>
            <a:r>
              <a:rPr lang="en-US" dirty="0" smtClean="0"/>
              <a:t>cutoff score on assessments</a:t>
            </a:r>
            <a:endParaRPr lang="en-US" dirty="0"/>
          </a:p>
          <a:p>
            <a:pPr marL="225425" indent="-225425">
              <a:buFont typeface="Arial" panose="020B0604020202020204" pitchFamily="34" charset="0"/>
              <a:buChar char="•"/>
            </a:pPr>
            <a:r>
              <a:rPr lang="en-US" dirty="0" smtClean="0"/>
              <a:t>Test was validated using a content validation approach</a:t>
            </a:r>
          </a:p>
          <a:p>
            <a:pPr lvl="2" indent="-174625">
              <a:buFont typeface="Arial" panose="020B0604020202020204" pitchFamily="34" charset="0"/>
              <a:buChar char="•"/>
            </a:pPr>
            <a:r>
              <a:rPr lang="en-US" dirty="0">
                <a:ea typeface="+mn-ea"/>
              </a:rPr>
              <a:t>Job performance data does not </a:t>
            </a:r>
            <a:r>
              <a:rPr lang="en-US" dirty="0" smtClean="0">
                <a:ea typeface="+mn-ea"/>
              </a:rPr>
              <a:t>exist</a:t>
            </a:r>
          </a:p>
          <a:p>
            <a:pPr marL="225425" lvl="2" indent="-225425">
              <a:spcBef>
                <a:spcPts val="700"/>
              </a:spcBef>
              <a:buFont typeface="Arial" panose="020B0604020202020204" pitchFamily="34" charset="0"/>
              <a:buChar char="•"/>
            </a:pPr>
            <a:r>
              <a:rPr lang="en-US" sz="2000" dirty="0" smtClean="0">
                <a:ea typeface="+mn-ea"/>
              </a:rPr>
              <a:t>Session participants identified as SMEs</a:t>
            </a:r>
            <a:endParaRPr lang="en-US" sz="2000" dirty="0">
              <a:ea typeface="+mn-ea"/>
            </a:endParaRPr>
          </a:p>
          <a:p>
            <a:pPr marL="647700" lvl="2" indent="-457200">
              <a:buFont typeface="Arial" panose="020B0604020202020204" pitchFamily="34" charset="0"/>
              <a:buChar char="•"/>
            </a:pPr>
            <a:endParaRPr lang="en-US" dirty="0">
              <a:ea typeface="+mn-ea"/>
            </a:endParaRPr>
          </a:p>
          <a:p>
            <a:pPr marL="457200" indent="-457200">
              <a:buFont typeface="Arial" panose="020B0604020202020204" pitchFamily="34" charset="0"/>
              <a:buChar char="•"/>
            </a:pPr>
            <a:endParaRPr lang="en-US" dirty="0" smtClean="0"/>
          </a:p>
        </p:txBody>
      </p:sp>
      <p:pic>
        <p:nvPicPr>
          <p:cNvPr id="4" name="Picture 2" descr="http://valleysleepcenter.com/blog/wp-content/uploads/2014/04/bigstock-Now-Hiring-Sign-472800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8338" y="1355634"/>
            <a:ext cx="3656874" cy="365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64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Suggested Reading</a:t>
            </a:r>
            <a:endParaRPr lang="en-US" dirty="0"/>
          </a:p>
        </p:txBody>
      </p:sp>
      <p:pic>
        <p:nvPicPr>
          <p:cNvPr id="4" name="Picture 1034" descr="Graphic of Agency Seal and Link to the Office of Personnel Management Home Page">
            <a:hlinkClick r:id="rId2" action="ppaction://hlinksldjump"/>
          </p:cNvPr>
          <p:cNvPicPr>
            <a:picLocks noChangeAspect="1" noChangeArrowheads="1"/>
          </p:cNvPicPr>
          <p:nvPr/>
        </p:nvPicPr>
        <p:blipFill>
          <a:blip r:embed="rId3" cstate="print"/>
          <a:srcRect/>
          <a:stretch>
            <a:fillRect/>
          </a:stretch>
        </p:blipFill>
        <p:spPr bwMode="auto">
          <a:xfrm>
            <a:off x="1551752" y="5868051"/>
            <a:ext cx="822307" cy="828894"/>
          </a:xfrm>
          <a:prstGeom prst="rect">
            <a:avLst/>
          </a:prstGeom>
          <a:noFill/>
          <a:ln w="38100">
            <a:noFill/>
            <a:miter lim="800000"/>
            <a:headEnd/>
            <a:tailEnd/>
          </a:ln>
        </p:spPr>
      </p:pic>
    </p:spTree>
    <p:extLst>
      <p:ext uri="{BB962C8B-B14F-4D97-AF65-F5344CB8AC3E}">
        <p14:creationId xmlns:p14="http://schemas.microsoft.com/office/powerpoint/2010/main" val="559996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58410"/>
            <a:ext cx="8228011" cy="5188964"/>
          </a:xfrm>
        </p:spPr>
        <p:txBody>
          <a:bodyPr/>
          <a:lstStyle/>
          <a:p>
            <a:r>
              <a:rPr lang="en-US" sz="1100" dirty="0" err="1" smtClean="0"/>
              <a:t>Angoff</a:t>
            </a:r>
            <a:r>
              <a:rPr lang="en-US" sz="1100" dirty="0" smtClean="0"/>
              <a:t>, W. H. (1971). Scales, norms and equivalent scores. In R. L. Thorndike (Ed.), </a:t>
            </a:r>
            <a:r>
              <a:rPr lang="en-US" sz="1100" i="1" dirty="0" smtClean="0"/>
              <a:t>Educational measurement </a:t>
            </a:r>
            <a:r>
              <a:rPr lang="en-US" sz="1100" dirty="0" smtClean="0"/>
              <a:t>(4</a:t>
            </a:r>
            <a:r>
              <a:rPr lang="en-US" sz="1100" baseline="30000" dirty="0" smtClean="0"/>
              <a:t>th</a:t>
            </a:r>
            <a:r>
              <a:rPr lang="en-US" sz="1100" dirty="0" smtClean="0"/>
              <a:t> ed., 	pp. 508-600). Washington, DC: American Council on Education. </a:t>
            </a:r>
          </a:p>
          <a:p>
            <a:r>
              <a:rPr lang="en-US" sz="1100" dirty="0" err="1" smtClean="0"/>
              <a:t>Berk</a:t>
            </a:r>
            <a:r>
              <a:rPr lang="en-US" sz="1100" dirty="0"/>
              <a:t>, </a:t>
            </a:r>
            <a:r>
              <a:rPr lang="en-US" sz="1100" dirty="0" smtClean="0"/>
              <a:t>R. A. (1996). Standard setting: The next generation (where few psychometricians have gone before!). </a:t>
            </a:r>
            <a:r>
              <a:rPr lang="en-US" sz="1100" i="1" dirty="0" smtClean="0"/>
              <a:t>Applied Measurement in 	Education, 9</a:t>
            </a:r>
            <a:r>
              <a:rPr lang="en-US" sz="1100" dirty="0" smtClean="0"/>
              <a:t>(3), pp. 11-41. </a:t>
            </a:r>
            <a:endParaRPr lang="en-US" sz="1100" dirty="0"/>
          </a:p>
          <a:p>
            <a:r>
              <a:rPr lang="en-US" sz="1100" dirty="0" err="1"/>
              <a:t>Borman</a:t>
            </a:r>
            <a:r>
              <a:rPr lang="en-US" sz="1100" dirty="0"/>
              <a:t>, W. C., &amp; Hedge, J. W. (1993, April). </a:t>
            </a:r>
            <a:r>
              <a:rPr lang="en-US" sz="1100" i="1" dirty="0"/>
              <a:t>Exploring the concept of </a:t>
            </a:r>
            <a:r>
              <a:rPr lang="en-US" sz="1100" i="1" dirty="0" smtClean="0"/>
              <a:t>productive </a:t>
            </a:r>
            <a:r>
              <a:rPr lang="en-US" sz="1100" i="1" dirty="0"/>
              <a:t>capacity measurement</a:t>
            </a:r>
            <a:r>
              <a:rPr lang="en-US" sz="1100" dirty="0"/>
              <a:t>. (Institute Report </a:t>
            </a:r>
            <a:r>
              <a:rPr lang="en-US" sz="1100" dirty="0" smtClean="0"/>
              <a:t>	#</a:t>
            </a:r>
            <a:r>
              <a:rPr lang="en-US" sz="1100" dirty="0"/>
              <a:t>239). </a:t>
            </a:r>
            <a:r>
              <a:rPr lang="en-US" sz="1100" dirty="0" smtClean="0"/>
              <a:t>Minneapolis</a:t>
            </a:r>
            <a:r>
              <a:rPr lang="en-US" sz="1100" dirty="0"/>
              <a:t>, MN: Personnel Decisions Research Institutes, Inc.</a:t>
            </a:r>
          </a:p>
          <a:p>
            <a:r>
              <a:rPr lang="en-US" sz="1100" dirty="0" err="1"/>
              <a:t>Cascio</a:t>
            </a:r>
            <a:r>
              <a:rPr lang="en-US" sz="1100" dirty="0"/>
              <a:t>, W. F., Alexander, R. A., &amp; Barrett, G. V. (1988). Setting cutoff </a:t>
            </a:r>
            <a:r>
              <a:rPr lang="en-US" sz="1100" dirty="0" smtClean="0"/>
              <a:t>scores</a:t>
            </a:r>
            <a:r>
              <a:rPr lang="en-US" sz="1100" dirty="0"/>
              <a:t>: Legal, psychometric, and professional I</a:t>
            </a:r>
            <a:r>
              <a:rPr lang="en-US" sz="1100" dirty="0" smtClean="0"/>
              <a:t>ssues </a:t>
            </a:r>
            <a:r>
              <a:rPr lang="en-US" sz="1100" dirty="0"/>
              <a:t>and </a:t>
            </a:r>
            <a:r>
              <a:rPr lang="en-US" sz="1100" dirty="0" smtClean="0"/>
              <a:t>	guidelines</a:t>
            </a:r>
            <a:r>
              <a:rPr lang="en-US" sz="1100" dirty="0"/>
              <a:t>. </a:t>
            </a:r>
            <a:r>
              <a:rPr lang="fr-FR" sz="1100" i="1" dirty="0"/>
              <a:t>Personnel</a:t>
            </a:r>
            <a:r>
              <a:rPr lang="en-US" sz="1100" i="1" dirty="0"/>
              <a:t> Psychology</a:t>
            </a:r>
            <a:r>
              <a:rPr lang="fr-FR" sz="1100" i="1" dirty="0"/>
              <a:t>, 41</a:t>
            </a:r>
            <a:r>
              <a:rPr lang="fr-FR" sz="1100" dirty="0"/>
              <a:t>, 1-24.</a:t>
            </a:r>
            <a:endParaRPr lang="en-US" sz="1100" dirty="0"/>
          </a:p>
          <a:p>
            <a:r>
              <a:rPr lang="fr-FR" sz="1100" dirty="0" err="1"/>
              <a:t>Cizek</a:t>
            </a:r>
            <a:r>
              <a:rPr lang="fr-FR" sz="1100" dirty="0"/>
              <a:t>, G. J., &amp; </a:t>
            </a:r>
            <a:r>
              <a:rPr lang="fr-FR" sz="1100" dirty="0" err="1"/>
              <a:t>Bunch</a:t>
            </a:r>
            <a:r>
              <a:rPr lang="fr-FR" sz="1100" dirty="0"/>
              <a:t>, M. B. (2007). </a:t>
            </a:r>
            <a:r>
              <a:rPr lang="fr-FR" sz="1100" i="1" dirty="0"/>
              <a:t>Standard Setting : A Guide to </a:t>
            </a:r>
            <a:r>
              <a:rPr lang="fr-FR" sz="1100" i="1" dirty="0" err="1"/>
              <a:t>Establishing</a:t>
            </a:r>
            <a:r>
              <a:rPr lang="fr-FR" sz="1100" i="1" dirty="0"/>
              <a:t> and </a:t>
            </a:r>
            <a:r>
              <a:rPr lang="fr-FR" sz="1100" i="1" dirty="0" err="1" smtClean="0"/>
              <a:t>Evaluating</a:t>
            </a:r>
            <a:r>
              <a:rPr lang="fr-FR" sz="1100" i="1" dirty="0" smtClean="0"/>
              <a:t> Performance </a:t>
            </a:r>
            <a:r>
              <a:rPr lang="fr-FR" sz="1100" i="1" dirty="0"/>
              <a:t>Standards on </a:t>
            </a:r>
            <a:r>
              <a:rPr lang="fr-FR" sz="1100" i="1" dirty="0" smtClean="0"/>
              <a:t>	Tests</a:t>
            </a:r>
            <a:r>
              <a:rPr lang="fr-FR" sz="1100" dirty="0"/>
              <a:t>. </a:t>
            </a:r>
            <a:r>
              <a:rPr lang="fr-FR" sz="1100" dirty="0" err="1"/>
              <a:t>Thousand</a:t>
            </a:r>
            <a:r>
              <a:rPr lang="fr-FR" sz="1100" dirty="0"/>
              <a:t> Oaks, CA: Sage Publications, Inc. </a:t>
            </a:r>
            <a:endParaRPr lang="fr-FR" sz="1100" dirty="0" smtClean="0"/>
          </a:p>
          <a:p>
            <a:r>
              <a:rPr lang="fr-FR" sz="1100" dirty="0" err="1" smtClean="0"/>
              <a:t>Cizek</a:t>
            </a:r>
            <a:r>
              <a:rPr lang="fr-FR" sz="1100" dirty="0" smtClean="0"/>
              <a:t>, G. J. (2012). </a:t>
            </a:r>
            <a:r>
              <a:rPr lang="fr-FR" sz="1100" i="1" dirty="0" smtClean="0"/>
              <a:t>Setting Performance Standards: </a:t>
            </a:r>
            <a:r>
              <a:rPr lang="fr-FR" sz="1100" i="1" dirty="0" err="1" smtClean="0"/>
              <a:t>Foundations</a:t>
            </a:r>
            <a:r>
              <a:rPr lang="fr-FR" sz="1100" i="1" dirty="0" smtClean="0"/>
              <a:t>, </a:t>
            </a:r>
            <a:r>
              <a:rPr lang="fr-FR" sz="1100" i="1" dirty="0" err="1" smtClean="0"/>
              <a:t>Methods</a:t>
            </a:r>
            <a:r>
              <a:rPr lang="fr-FR" sz="1100" i="1" dirty="0" smtClean="0"/>
              <a:t>, and Innovations.  </a:t>
            </a:r>
            <a:r>
              <a:rPr lang="fr-FR" sz="1100" dirty="0" smtClean="0"/>
              <a:t>New York: </a:t>
            </a:r>
            <a:r>
              <a:rPr lang="fr-FR" sz="1100" dirty="0" err="1" smtClean="0"/>
              <a:t>Routledge</a:t>
            </a:r>
            <a:r>
              <a:rPr lang="fr-FR" sz="1100" dirty="0" smtClean="0"/>
              <a:t>.</a:t>
            </a:r>
          </a:p>
          <a:p>
            <a:r>
              <a:rPr lang="fr-FR" sz="1100" dirty="0" err="1" smtClean="0"/>
              <a:t>Kehoe</a:t>
            </a:r>
            <a:r>
              <a:rPr lang="fr-FR" sz="1100" dirty="0" smtClean="0"/>
              <a:t>, J.F. (2010) Cut scores and adverse impact. In J.L. </a:t>
            </a:r>
            <a:r>
              <a:rPr lang="fr-FR" sz="1100" dirty="0" err="1" smtClean="0"/>
              <a:t>Outz</a:t>
            </a:r>
            <a:r>
              <a:rPr lang="fr-FR" sz="1100" dirty="0" smtClean="0"/>
              <a:t> (Ed.) </a:t>
            </a:r>
            <a:r>
              <a:rPr lang="fr-FR" sz="1100" i="1" dirty="0" smtClean="0"/>
              <a:t>Adverse impact: Implications for </a:t>
            </a:r>
            <a:r>
              <a:rPr lang="fr-FR" sz="1100" i="1" dirty="0" err="1" smtClean="0"/>
              <a:t>organizational</a:t>
            </a:r>
            <a:r>
              <a:rPr lang="fr-FR" sz="1100" i="1" dirty="0"/>
              <a:t> </a:t>
            </a:r>
            <a:r>
              <a:rPr lang="fr-FR" sz="1100" i="1" dirty="0" err="1" smtClean="0"/>
              <a:t>staffing</a:t>
            </a:r>
            <a:r>
              <a:rPr lang="fr-FR" sz="1100" i="1" dirty="0" smtClean="0"/>
              <a:t> and high 	</a:t>
            </a:r>
            <a:r>
              <a:rPr lang="fr-FR" sz="1100" i="1" dirty="0" err="1" smtClean="0"/>
              <a:t>stakes</a:t>
            </a:r>
            <a:r>
              <a:rPr lang="fr-FR" sz="1100" i="1" dirty="0" smtClean="0"/>
              <a:t> </a:t>
            </a:r>
            <a:r>
              <a:rPr lang="fr-FR" sz="1100" i="1" dirty="0" err="1" smtClean="0"/>
              <a:t>selection</a:t>
            </a:r>
            <a:r>
              <a:rPr lang="fr-FR" sz="1100" dirty="0" smtClean="0"/>
              <a:t> (pp. 289-232). </a:t>
            </a:r>
            <a:r>
              <a:rPr lang="fr-FR" sz="1100" dirty="0"/>
              <a:t>New York: </a:t>
            </a:r>
            <a:r>
              <a:rPr lang="fr-FR" sz="1100" dirty="0" err="1"/>
              <a:t>Routledge</a:t>
            </a:r>
            <a:r>
              <a:rPr lang="fr-FR" sz="1100" dirty="0" smtClean="0"/>
              <a:t>.</a:t>
            </a:r>
          </a:p>
          <a:p>
            <a:r>
              <a:rPr lang="fr-FR" sz="1100" dirty="0" err="1" smtClean="0"/>
              <a:t>Kehoe</a:t>
            </a:r>
            <a:r>
              <a:rPr lang="fr-FR" sz="1100" dirty="0" smtClean="0"/>
              <a:t>, J.F., &amp; </a:t>
            </a:r>
            <a:r>
              <a:rPr lang="fr-FR" sz="1100" dirty="0" err="1" smtClean="0"/>
              <a:t>Olson</a:t>
            </a:r>
            <a:r>
              <a:rPr lang="fr-FR" sz="1100" dirty="0" smtClean="0"/>
              <a:t>, A. (2005). Cut scores and </a:t>
            </a:r>
            <a:r>
              <a:rPr lang="fr-FR" sz="1100" dirty="0" err="1" smtClean="0"/>
              <a:t>employment</a:t>
            </a:r>
            <a:r>
              <a:rPr lang="fr-FR" sz="1100" dirty="0" smtClean="0"/>
              <a:t> </a:t>
            </a:r>
            <a:r>
              <a:rPr lang="fr-FR" sz="1100" dirty="0" err="1" smtClean="0"/>
              <a:t>litigation</a:t>
            </a:r>
            <a:r>
              <a:rPr lang="fr-FR" sz="1100" dirty="0" smtClean="0"/>
              <a:t> discrimination.  In F.J. Landy (Ed.), </a:t>
            </a:r>
            <a:r>
              <a:rPr lang="fr-FR" sz="1100" i="1" dirty="0" err="1" smtClean="0"/>
              <a:t>Employment</a:t>
            </a:r>
            <a:r>
              <a:rPr lang="fr-FR" sz="1100" i="1" dirty="0" smtClean="0"/>
              <a:t> 	</a:t>
            </a:r>
            <a:r>
              <a:rPr lang="fr-FR" sz="1100" i="1" dirty="0" err="1" smtClean="0"/>
              <a:t>discrimiation</a:t>
            </a:r>
            <a:r>
              <a:rPr lang="fr-FR" sz="1100" i="1" dirty="0" smtClean="0"/>
              <a:t> and </a:t>
            </a:r>
            <a:r>
              <a:rPr lang="fr-FR" sz="1100" i="1" dirty="0" err="1" smtClean="0"/>
              <a:t>litigation</a:t>
            </a:r>
            <a:r>
              <a:rPr lang="fr-FR" sz="1100" i="1" dirty="0" smtClean="0"/>
              <a:t>: </a:t>
            </a:r>
            <a:r>
              <a:rPr lang="fr-FR" sz="1100" i="1" dirty="0" err="1" smtClean="0"/>
              <a:t>Behavioral</a:t>
            </a:r>
            <a:r>
              <a:rPr lang="fr-FR" sz="1100" i="1" dirty="0" smtClean="0"/>
              <a:t>, quantitative, and </a:t>
            </a:r>
            <a:r>
              <a:rPr lang="fr-FR" sz="1100" i="1" dirty="0" err="1" smtClean="0"/>
              <a:t>legal</a:t>
            </a:r>
            <a:r>
              <a:rPr lang="fr-FR" sz="1100" i="1" dirty="0" smtClean="0"/>
              <a:t> </a:t>
            </a:r>
            <a:r>
              <a:rPr lang="fr-FR" sz="1100" i="1" dirty="0" err="1" smtClean="0"/>
              <a:t>perspecticves</a:t>
            </a:r>
            <a:r>
              <a:rPr lang="fr-FR" sz="1100" i="1" dirty="0" smtClean="0"/>
              <a:t> </a:t>
            </a:r>
            <a:r>
              <a:rPr lang="fr-FR" sz="1100" dirty="0" smtClean="0"/>
              <a:t>(pp. 410-449). San Francisco: 	</a:t>
            </a:r>
            <a:r>
              <a:rPr lang="fr-FR" sz="1100" dirty="0" err="1" smtClean="0"/>
              <a:t>Jossey</a:t>
            </a:r>
            <a:r>
              <a:rPr lang="fr-FR" sz="1100" dirty="0" smtClean="0"/>
              <a:t>-Bass. </a:t>
            </a:r>
            <a:endParaRPr lang="en-US" sz="1100" dirty="0"/>
          </a:p>
          <a:p>
            <a:r>
              <a:rPr lang="en-US" sz="1100" dirty="0"/>
              <a:t>Hambleton, R. K., &amp; </a:t>
            </a:r>
            <a:r>
              <a:rPr lang="en-US" sz="1100" dirty="0" err="1"/>
              <a:t>Plake</a:t>
            </a:r>
            <a:r>
              <a:rPr lang="en-US" sz="1100" dirty="0"/>
              <a:t>, B. S. (1995). Using an extended </a:t>
            </a:r>
            <a:r>
              <a:rPr lang="en-US" sz="1100" dirty="0" err="1"/>
              <a:t>Angoff</a:t>
            </a:r>
            <a:r>
              <a:rPr lang="en-US" sz="1100" dirty="0"/>
              <a:t> procedure to set standards on complex performance </a:t>
            </a:r>
            <a:r>
              <a:rPr lang="en-US" sz="1100" dirty="0" smtClean="0"/>
              <a:t>	assessments</a:t>
            </a:r>
            <a:r>
              <a:rPr lang="en-US" sz="1100" dirty="0"/>
              <a:t>. </a:t>
            </a:r>
            <a:r>
              <a:rPr lang="en-US" sz="1100" i="1" dirty="0"/>
              <a:t>Applied Measurement in Education, 8</a:t>
            </a:r>
            <a:r>
              <a:rPr lang="en-US" sz="1100" dirty="0"/>
              <a:t>, 41-56. </a:t>
            </a:r>
            <a:endParaRPr lang="en-US" sz="1100" dirty="0" smtClean="0"/>
          </a:p>
          <a:p>
            <a:r>
              <a:rPr lang="en-US" sz="1100" dirty="0" smtClean="0"/>
              <a:t>Mueller, L., &amp; Munson, L. (2015). Setting cut scores.  In C. Harvey &amp; K. </a:t>
            </a:r>
            <a:r>
              <a:rPr lang="en-US" sz="1100" dirty="0" err="1" smtClean="0"/>
              <a:t>Sady</a:t>
            </a:r>
            <a:r>
              <a:rPr lang="en-US" sz="1100" dirty="0" smtClean="0"/>
              <a:t> (Eds.), </a:t>
            </a:r>
            <a:r>
              <a:rPr lang="en-US" sz="1100" i="1" dirty="0" smtClean="0"/>
              <a:t>Practitioner’s guide to legal defensibility</a:t>
            </a:r>
            <a:r>
              <a:rPr lang="en-US" sz="1100" dirty="0" smtClean="0"/>
              <a:t> (pp. 	127-161). Switzerland: Springer International Publishing.</a:t>
            </a:r>
          </a:p>
          <a:p>
            <a:pPr lvl="0"/>
            <a:r>
              <a:rPr lang="en-US" altLang="en-US" sz="1100" dirty="0" smtClean="0"/>
              <a:t>Muller</a:t>
            </a:r>
            <a:r>
              <a:rPr lang="en-US" altLang="en-US" sz="1100" dirty="0"/>
              <a:t>, L., Norris, D., </a:t>
            </a:r>
            <a:r>
              <a:rPr lang="en-US" altLang="en-US" sz="1100" dirty="0" err="1"/>
              <a:t>Oppler</a:t>
            </a:r>
            <a:r>
              <a:rPr lang="en-US" altLang="en-US" sz="1100" dirty="0"/>
              <a:t>, S.  (2007).  Implementation based on alternative validation procedures: Ranking, cut scores, </a:t>
            </a:r>
            <a:r>
              <a:rPr lang="en-US" altLang="en-US" sz="1100" dirty="0" smtClean="0"/>
              <a:t>	banding</a:t>
            </a:r>
            <a:r>
              <a:rPr lang="en-US" altLang="en-US" sz="1100" dirty="0"/>
              <a:t>, and compensatory models.  In S. M. McPhail (Ed.).  </a:t>
            </a:r>
            <a:r>
              <a:rPr lang="en-US" altLang="en-US" sz="1100" i="1" dirty="0"/>
              <a:t>Alternative </a:t>
            </a:r>
            <a:r>
              <a:rPr lang="en-US" altLang="en-US" sz="1100" i="1" dirty="0" smtClean="0"/>
              <a:t>validation strategies</a:t>
            </a:r>
            <a:r>
              <a:rPr lang="en-US" altLang="en-US" sz="1100" i="1" dirty="0"/>
              <a:t>: Developing </a:t>
            </a:r>
            <a:r>
              <a:rPr lang="en-US" altLang="en-US" sz="1100" i="1" dirty="0" smtClean="0"/>
              <a:t>	new </a:t>
            </a:r>
            <a:r>
              <a:rPr lang="en-US" altLang="en-US" sz="1100" i="1" dirty="0"/>
              <a:t>and </a:t>
            </a:r>
            <a:r>
              <a:rPr lang="en-US" altLang="en-US" sz="1100" i="1" dirty="0" smtClean="0"/>
              <a:t>leveraging existing validity evidence </a:t>
            </a:r>
            <a:r>
              <a:rPr lang="en-US" altLang="en-US" sz="1100" dirty="0"/>
              <a:t>(pp. 349-405).  San Francisco, CA: </a:t>
            </a:r>
            <a:r>
              <a:rPr lang="en-US" altLang="en-US" sz="1100" dirty="0" err="1"/>
              <a:t>Jossey</a:t>
            </a:r>
            <a:r>
              <a:rPr lang="en-US" altLang="en-US" sz="1100" dirty="0"/>
              <a:t>-Bass</a:t>
            </a:r>
            <a:r>
              <a:rPr lang="en-US" altLang="en-US" sz="1200" dirty="0" smtClean="0"/>
              <a:t>.</a:t>
            </a:r>
          </a:p>
          <a:p>
            <a:r>
              <a:rPr lang="en-US" sz="1200" dirty="0" smtClean="0"/>
              <a:t>	</a:t>
            </a:r>
          </a:p>
          <a:p>
            <a:r>
              <a:rPr lang="en-US" sz="1200" dirty="0" smtClean="0"/>
              <a:t>  </a:t>
            </a:r>
          </a:p>
          <a:p>
            <a:endParaRPr lang="en-US" sz="1200" dirty="0"/>
          </a:p>
          <a:p>
            <a:r>
              <a:rPr lang="en-US" sz="1200" dirty="0" smtClean="0"/>
              <a:t> </a:t>
            </a:r>
            <a:endParaRPr lang="en-US" sz="1200" dirty="0"/>
          </a:p>
          <a:p>
            <a:endParaRPr lang="en-US" sz="1200" dirty="0"/>
          </a:p>
        </p:txBody>
      </p:sp>
      <p:sp>
        <p:nvSpPr>
          <p:cNvPr id="4" name="Title 3"/>
          <p:cNvSpPr>
            <a:spLocks noGrp="1"/>
          </p:cNvSpPr>
          <p:nvPr>
            <p:ph type="title"/>
          </p:nvPr>
        </p:nvSpPr>
        <p:spPr/>
        <p:txBody>
          <a:bodyPr/>
          <a:lstStyle/>
          <a:p>
            <a:r>
              <a:rPr lang="en-US" dirty="0" smtClean="0"/>
              <a:t>References</a:t>
            </a:r>
            <a:endParaRPr lang="en-US" dirty="0"/>
          </a:p>
        </p:txBody>
      </p:sp>
      <p:pic>
        <p:nvPicPr>
          <p:cNvPr id="7" name="Picture 1034" descr="Graphic of Agency Seal and Link to the Office of Personnel Management Home Page">
            <a:hlinkClick r:id="rId2" action="ppaction://hlinksldjump"/>
          </p:cNvPr>
          <p:cNvPicPr>
            <a:picLocks noChangeAspect="1" noChangeArrowheads="1"/>
          </p:cNvPicPr>
          <p:nvPr/>
        </p:nvPicPr>
        <p:blipFill>
          <a:blip r:embed="rId3" cstate="print"/>
          <a:srcRect/>
          <a:stretch>
            <a:fillRect/>
          </a:stretch>
        </p:blipFill>
        <p:spPr bwMode="auto">
          <a:xfrm>
            <a:off x="8261287" y="5679805"/>
            <a:ext cx="676275" cy="681038"/>
          </a:xfrm>
          <a:prstGeom prst="rect">
            <a:avLst/>
          </a:prstGeom>
          <a:noFill/>
          <a:ln w="38100">
            <a:noFill/>
            <a:miter lim="800000"/>
            <a:headEnd/>
            <a:tailEnd/>
          </a:ln>
        </p:spPr>
      </p:pic>
    </p:spTree>
    <p:extLst>
      <p:ext uri="{BB962C8B-B14F-4D97-AF65-F5344CB8AC3E}">
        <p14:creationId xmlns:p14="http://schemas.microsoft.com/office/powerpoint/2010/main" val="325596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Introductions</a:t>
            </a:r>
            <a:endParaRPr lang="en-US" dirty="0"/>
          </a:p>
        </p:txBody>
      </p:sp>
      <p:sp>
        <p:nvSpPr>
          <p:cNvPr id="6" name="Content Placeholder 5"/>
          <p:cNvSpPr>
            <a:spLocks noGrp="1"/>
          </p:cNvSpPr>
          <p:nvPr>
            <p:ph idx="1"/>
          </p:nvPr>
        </p:nvSpPr>
        <p:spPr>
          <a:xfrm>
            <a:off x="461963" y="1280328"/>
            <a:ext cx="8229600" cy="4610202"/>
          </a:xfrm>
        </p:spPr>
        <p:txBody>
          <a:bodyPr/>
          <a:lstStyle/>
          <a:p>
            <a:pPr marL="342900" indent="-342900">
              <a:buFont typeface="Arial" panose="020B0604020202020204" pitchFamily="34" charset="0"/>
              <a:buChar char="•"/>
            </a:pPr>
            <a:r>
              <a:rPr lang="en-US" dirty="0" smtClean="0"/>
              <a:t>Facilitators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Participants</a:t>
            </a:r>
            <a:endParaRPr lang="en-US" dirty="0"/>
          </a:p>
          <a:p>
            <a:pPr marL="533400" lvl="2" indent="-193675">
              <a:buFont typeface="Arial" panose="020B0604020202020204" pitchFamily="34" charset="0"/>
              <a:buChar char="•"/>
            </a:pPr>
            <a:r>
              <a:rPr lang="en-US" dirty="0" smtClean="0">
                <a:ea typeface="+mn-ea"/>
              </a:rPr>
              <a:t>Your </a:t>
            </a:r>
            <a:r>
              <a:rPr lang="en-US" dirty="0">
                <a:ea typeface="+mn-ea"/>
              </a:rPr>
              <a:t>name</a:t>
            </a:r>
          </a:p>
          <a:p>
            <a:pPr marL="533400" lvl="2" indent="-193675">
              <a:buFont typeface="Arial" panose="020B0604020202020204" pitchFamily="34" charset="0"/>
              <a:buChar char="•"/>
            </a:pPr>
            <a:r>
              <a:rPr lang="en-US" dirty="0">
                <a:ea typeface="+mn-ea"/>
              </a:rPr>
              <a:t>Your position</a:t>
            </a:r>
          </a:p>
          <a:p>
            <a:pPr marL="533400" lvl="2" indent="-193675">
              <a:buFont typeface="Arial" panose="020B0604020202020204" pitchFamily="34" charset="0"/>
              <a:buChar char="•"/>
            </a:pPr>
            <a:r>
              <a:rPr lang="en-US" dirty="0">
                <a:ea typeface="+mn-ea"/>
              </a:rPr>
              <a:t>Your </a:t>
            </a:r>
            <a:r>
              <a:rPr lang="en-US" dirty="0" smtClean="0">
                <a:ea typeface="+mn-ea"/>
              </a:rPr>
              <a:t>company/agency</a:t>
            </a:r>
            <a:endParaRPr lang="en-US" dirty="0">
              <a:ea typeface="+mn-ea"/>
            </a:endParaRPr>
          </a:p>
          <a:p>
            <a:pPr marL="533400" lvl="2" indent="-193675">
              <a:buFont typeface="Arial" panose="020B0604020202020204" pitchFamily="34" charset="0"/>
              <a:buChar char="•"/>
            </a:pPr>
            <a:r>
              <a:rPr lang="en-US" dirty="0">
                <a:ea typeface="+mn-ea"/>
              </a:rPr>
              <a:t>Level of experience with </a:t>
            </a:r>
            <a:r>
              <a:rPr lang="en-US" dirty="0" smtClean="0">
                <a:ea typeface="+mn-ea"/>
              </a:rPr>
              <a:t>cutoff scores</a:t>
            </a:r>
            <a:endParaRPr lang="en-US" dirty="0">
              <a:ea typeface="+mn-ea"/>
            </a:endParaRPr>
          </a:p>
          <a:p>
            <a:pPr marL="533400" lvl="2" indent="-193675">
              <a:buFont typeface="Arial" panose="020B0604020202020204" pitchFamily="34" charset="0"/>
              <a:buChar char="•"/>
            </a:pPr>
            <a:r>
              <a:rPr lang="en-US" dirty="0" smtClean="0">
                <a:ea typeface="+mn-ea"/>
              </a:rPr>
              <a:t>What do you hope to learn from this session?</a:t>
            </a:r>
            <a:endParaRPr lang="en-US" dirty="0">
              <a:ea typeface="+mn-ea"/>
            </a:endParaRPr>
          </a:p>
          <a:p>
            <a:pPr marL="533400" lvl="2" indent="-342900">
              <a:buFont typeface="Arial" panose="020B0604020202020204" pitchFamily="34" charset="0"/>
              <a:buChar char="•"/>
            </a:pPr>
            <a:endParaRPr lang="en-US" dirty="0">
              <a:ea typeface="+mn-ea"/>
            </a:endParaRPr>
          </a:p>
          <a:p>
            <a:pPr marL="533400" lvl="2" indent="-342900">
              <a:buFont typeface="Arial" panose="020B0604020202020204" pitchFamily="34" charset="0"/>
              <a:buChar char="•"/>
            </a:pPr>
            <a:endParaRPr lang="en-US" dirty="0">
              <a:ea typeface="+mn-ea"/>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spTree>
    <p:extLst>
      <p:ext uri="{BB962C8B-B14F-4D97-AF65-F5344CB8AC3E}">
        <p14:creationId xmlns:p14="http://schemas.microsoft.com/office/powerpoint/2010/main" val="415588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Objectives</a:t>
            </a:r>
            <a:endParaRPr lang="en-US" dirty="0"/>
          </a:p>
        </p:txBody>
      </p:sp>
      <p:sp>
        <p:nvSpPr>
          <p:cNvPr id="6" name="Content Placeholder 5"/>
          <p:cNvSpPr>
            <a:spLocks noGrp="1"/>
          </p:cNvSpPr>
          <p:nvPr>
            <p:ph idx="1"/>
          </p:nvPr>
        </p:nvSpPr>
        <p:spPr>
          <a:xfrm>
            <a:off x="369870" y="1181528"/>
            <a:ext cx="8774130" cy="5065160"/>
          </a:xfrm>
        </p:spPr>
        <p:txBody>
          <a:bodyPr/>
          <a:lstStyle/>
          <a:p>
            <a:pPr marL="174625" lvl="0" indent="-174625">
              <a:buFont typeface="Arial" panose="020B0604020202020204" pitchFamily="34" charset="0"/>
              <a:buChar char="•"/>
            </a:pPr>
            <a:r>
              <a:rPr lang="en-US" sz="1900" dirty="0" smtClean="0"/>
              <a:t>Session Description </a:t>
            </a:r>
            <a:endParaRPr lang="en-US" sz="1900" dirty="0"/>
          </a:p>
          <a:p>
            <a:pPr marL="339725" lvl="2" indent="-165100">
              <a:buFont typeface="Arial" panose="020B0604020202020204" pitchFamily="34" charset="0"/>
              <a:buChar char="•"/>
            </a:pPr>
            <a:r>
              <a:rPr lang="en-US" dirty="0" smtClean="0">
                <a:ea typeface="+mn-ea"/>
              </a:rPr>
              <a:t>The </a:t>
            </a:r>
            <a:r>
              <a:rPr lang="en-US" dirty="0" err="1">
                <a:ea typeface="+mn-ea"/>
              </a:rPr>
              <a:t>Angoff</a:t>
            </a:r>
            <a:r>
              <a:rPr lang="en-US" dirty="0">
                <a:ea typeface="+mn-ea"/>
              </a:rPr>
              <a:t> method is a legally-defensible and systematic approach to setting </a:t>
            </a:r>
            <a:r>
              <a:rPr lang="en-US" dirty="0" smtClean="0">
                <a:ea typeface="+mn-ea"/>
              </a:rPr>
              <a:t>cutoff scores that is used in private, public, and non-profit organizations. This presentation describes the best practices in applying the </a:t>
            </a:r>
            <a:r>
              <a:rPr lang="en-US" dirty="0" err="1" smtClean="0">
                <a:ea typeface="+mn-ea"/>
              </a:rPr>
              <a:t>Angoff</a:t>
            </a:r>
            <a:r>
              <a:rPr lang="en-US" dirty="0" smtClean="0">
                <a:ea typeface="+mn-ea"/>
              </a:rPr>
              <a:t> method and does not address specific organizational or agency guidelines or policies. Using </a:t>
            </a:r>
            <a:r>
              <a:rPr lang="en-US" dirty="0">
                <a:ea typeface="+mn-ea"/>
              </a:rPr>
              <a:t>a modified </a:t>
            </a:r>
            <a:r>
              <a:rPr lang="en-US" dirty="0" err="1">
                <a:ea typeface="+mn-ea"/>
              </a:rPr>
              <a:t>Angoff</a:t>
            </a:r>
            <a:r>
              <a:rPr lang="en-US" dirty="0">
                <a:ea typeface="+mn-ea"/>
              </a:rPr>
              <a:t> approach, subject matter experts determine the standard that a “minimally competent </a:t>
            </a:r>
            <a:r>
              <a:rPr lang="en-US" dirty="0" smtClean="0">
                <a:ea typeface="+mn-ea"/>
              </a:rPr>
              <a:t>applicant” </a:t>
            </a:r>
            <a:r>
              <a:rPr lang="en-US" dirty="0">
                <a:ea typeface="+mn-ea"/>
              </a:rPr>
              <a:t>would be expected to meet. Participants will learn the steps in establishing </a:t>
            </a:r>
            <a:r>
              <a:rPr lang="en-US" dirty="0" smtClean="0">
                <a:ea typeface="+mn-ea"/>
              </a:rPr>
              <a:t>cutoff </a:t>
            </a:r>
            <a:r>
              <a:rPr lang="en-US" dirty="0">
                <a:ea typeface="+mn-ea"/>
              </a:rPr>
              <a:t>scores, review a case study, and practice setting </a:t>
            </a:r>
            <a:r>
              <a:rPr lang="en-US" dirty="0" smtClean="0">
                <a:ea typeface="+mn-ea"/>
              </a:rPr>
              <a:t>cutoff scores</a:t>
            </a:r>
            <a:r>
              <a:rPr lang="en-US" dirty="0">
                <a:ea typeface="+mn-ea"/>
              </a:rPr>
              <a:t>.</a:t>
            </a:r>
          </a:p>
          <a:p>
            <a:pPr marL="190500" lvl="2">
              <a:spcBef>
                <a:spcPts val="0"/>
              </a:spcBef>
            </a:pPr>
            <a:endParaRPr lang="en-US" sz="1200" dirty="0">
              <a:ea typeface="+mn-ea"/>
            </a:endParaRPr>
          </a:p>
          <a:p>
            <a:pPr marL="174625" indent="-174625">
              <a:buFont typeface="Arial" panose="020B0604020202020204" pitchFamily="34" charset="0"/>
              <a:buChar char="•"/>
            </a:pPr>
            <a:r>
              <a:rPr lang="en-US" sz="1900" dirty="0" smtClean="0"/>
              <a:t>Objectives </a:t>
            </a:r>
            <a:endParaRPr lang="en-US" sz="1900" dirty="0"/>
          </a:p>
          <a:p>
            <a:pPr marL="339725" lvl="2" indent="-149225">
              <a:buFont typeface="Arial" panose="020B0604020202020204" pitchFamily="34" charset="0"/>
              <a:buChar char="•"/>
            </a:pPr>
            <a:r>
              <a:rPr lang="en-US" dirty="0">
                <a:ea typeface="+mn-ea"/>
              </a:rPr>
              <a:t>Develop a basic </a:t>
            </a:r>
            <a:r>
              <a:rPr lang="en-US" dirty="0" smtClean="0">
                <a:ea typeface="+mn-ea"/>
              </a:rPr>
              <a:t>understanding of cutoff scores, including practical and legal considerations  </a:t>
            </a:r>
          </a:p>
          <a:p>
            <a:pPr marL="339725" lvl="2" indent="-149225">
              <a:buFont typeface="Arial" panose="020B0604020202020204" pitchFamily="34" charset="0"/>
              <a:buChar char="•"/>
            </a:pPr>
            <a:r>
              <a:rPr lang="en-US" dirty="0" smtClean="0">
                <a:ea typeface="+mn-ea"/>
              </a:rPr>
              <a:t>Develop an understanding of </a:t>
            </a:r>
            <a:r>
              <a:rPr lang="en-US" dirty="0" err="1" smtClean="0">
                <a:ea typeface="+mn-ea"/>
              </a:rPr>
              <a:t>Angoff</a:t>
            </a:r>
            <a:r>
              <a:rPr lang="en-US" dirty="0" smtClean="0">
                <a:ea typeface="+mn-ea"/>
              </a:rPr>
              <a:t> approaches to setting cutoff scores</a:t>
            </a:r>
          </a:p>
          <a:p>
            <a:pPr marL="339725" lvl="2" indent="-149225">
              <a:buFont typeface="Arial" panose="020B0604020202020204" pitchFamily="34" charset="0"/>
              <a:buChar char="•"/>
            </a:pPr>
            <a:r>
              <a:rPr lang="en-US" dirty="0" smtClean="0">
                <a:ea typeface="+mn-ea"/>
              </a:rPr>
              <a:t>Develop an understanding of the steps and key decision points when using judgmental methods to establish cutoff scores </a:t>
            </a:r>
            <a:endParaRPr lang="en-US" dirty="0">
              <a:ea typeface="+mn-ea"/>
            </a:endParaRPr>
          </a:p>
          <a:p>
            <a:pPr marL="339725" lvl="2" indent="-149225">
              <a:buFont typeface="Arial" panose="020B0604020202020204" pitchFamily="34" charset="0"/>
              <a:buChar char="•"/>
            </a:pPr>
            <a:r>
              <a:rPr lang="en-US" dirty="0" smtClean="0">
                <a:ea typeface="+mn-ea"/>
              </a:rPr>
              <a:t>Practice establishing reliable, valid, defensible, and job-relevant passing scores using the modified </a:t>
            </a:r>
            <a:r>
              <a:rPr lang="en-US" dirty="0" err="1" smtClean="0">
                <a:ea typeface="+mn-ea"/>
              </a:rPr>
              <a:t>Angoff</a:t>
            </a:r>
            <a:r>
              <a:rPr lang="en-US" dirty="0" smtClean="0">
                <a:ea typeface="+mn-ea"/>
              </a:rPr>
              <a:t> approach</a:t>
            </a:r>
            <a:endParaRPr lang="en-US" dirty="0">
              <a:ea typeface="+mn-ea"/>
            </a:endParaRPr>
          </a:p>
          <a:p>
            <a:pPr marL="533400" lvl="2" indent="-342900">
              <a:buFont typeface="Arial" panose="020B0604020202020204" pitchFamily="34" charset="0"/>
              <a:buChar char="•"/>
            </a:pPr>
            <a:endParaRPr lang="en-US" dirty="0">
              <a:ea typeface="+mn-ea"/>
            </a:endParaRPr>
          </a:p>
          <a:p>
            <a:pPr marL="533400" lvl="2" indent="-342900">
              <a:buFont typeface="Arial" panose="020B0604020202020204" pitchFamily="34" charset="0"/>
              <a:buChar char="•"/>
            </a:pPr>
            <a:endParaRPr lang="en-US" dirty="0">
              <a:ea typeface="+mn-ea"/>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spTree>
    <p:extLst>
      <p:ext uri="{BB962C8B-B14F-4D97-AF65-F5344CB8AC3E}">
        <p14:creationId xmlns:p14="http://schemas.microsoft.com/office/powerpoint/2010/main" val="3362027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Discussion</a:t>
            </a:r>
            <a:endParaRPr lang="en-US" dirty="0"/>
          </a:p>
        </p:txBody>
      </p:sp>
      <p:sp>
        <p:nvSpPr>
          <p:cNvPr id="6" name="Content Placeholder 5"/>
          <p:cNvSpPr>
            <a:spLocks noGrp="1"/>
          </p:cNvSpPr>
          <p:nvPr>
            <p:ph idx="1"/>
          </p:nvPr>
        </p:nvSpPr>
        <p:spPr>
          <a:xfrm>
            <a:off x="431140" y="1562462"/>
            <a:ext cx="8229600" cy="4365727"/>
          </a:xfrm>
        </p:spPr>
        <p:txBody>
          <a:bodyPr/>
          <a:lstStyle/>
          <a:p>
            <a:pPr marL="225425" lvl="1" indent="-225425">
              <a:buFont typeface="Arial" panose="020B0604020202020204" pitchFamily="34" charset="0"/>
              <a:buChar char="•"/>
            </a:pPr>
            <a:r>
              <a:rPr lang="en-US" sz="2000" dirty="0" smtClean="0">
                <a:ea typeface="+mn-ea"/>
              </a:rPr>
              <a:t>How </a:t>
            </a:r>
            <a:r>
              <a:rPr lang="en-US" sz="2000" dirty="0">
                <a:ea typeface="+mn-ea"/>
              </a:rPr>
              <a:t>can you ensure that only applicants who are minimally competent move forward in the selection process?</a:t>
            </a:r>
          </a:p>
          <a:p>
            <a:pPr marL="225425" lvl="1" indent="-225425">
              <a:buFont typeface="Arial" panose="020B0604020202020204" pitchFamily="34" charset="0"/>
              <a:buChar char="•"/>
            </a:pPr>
            <a:r>
              <a:rPr lang="en-US" sz="2000" dirty="0">
                <a:ea typeface="+mn-ea"/>
              </a:rPr>
              <a:t>What does / should a passing score on a test signify?</a:t>
            </a:r>
          </a:p>
          <a:p>
            <a:pPr marL="225425" lvl="1" indent="-225425">
              <a:buFont typeface="Arial" panose="020B0604020202020204" pitchFamily="34" charset="0"/>
              <a:buChar char="•"/>
            </a:pPr>
            <a:r>
              <a:rPr lang="en-US" sz="2000" dirty="0">
                <a:ea typeface="+mn-ea"/>
              </a:rPr>
              <a:t>How can you ensure your cut score / passing score is legally defensible?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spTree>
    <p:extLst>
      <p:ext uri="{BB962C8B-B14F-4D97-AF65-F5344CB8AC3E}">
        <p14:creationId xmlns:p14="http://schemas.microsoft.com/office/powerpoint/2010/main" val="112915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Overview of Cutoff Scores</a:t>
            </a:r>
            <a:endParaRPr lang="en-US" dirty="0"/>
          </a:p>
        </p:txBody>
      </p:sp>
      <p:pic>
        <p:nvPicPr>
          <p:cNvPr id="3" name="Picture 1034" descr="Graphic of Agency Seal and Link to the Office of Personnel Management Home Page">
            <a:hlinkClick r:id="rId2" action="ppaction://hlinksldjump"/>
          </p:cNvPr>
          <p:cNvPicPr>
            <a:picLocks noChangeAspect="1" noChangeArrowheads="1"/>
          </p:cNvPicPr>
          <p:nvPr/>
        </p:nvPicPr>
        <p:blipFill>
          <a:blip r:embed="rId3" cstate="print"/>
          <a:srcRect/>
          <a:stretch>
            <a:fillRect/>
          </a:stretch>
        </p:blipFill>
        <p:spPr bwMode="auto">
          <a:xfrm>
            <a:off x="1551752" y="5868051"/>
            <a:ext cx="822307" cy="828894"/>
          </a:xfrm>
          <a:prstGeom prst="rect">
            <a:avLst/>
          </a:prstGeom>
          <a:noFill/>
          <a:ln w="38100">
            <a:noFill/>
            <a:miter lim="800000"/>
            <a:headEnd/>
            <a:tailEnd/>
          </a:ln>
        </p:spPr>
      </p:pic>
    </p:spTree>
    <p:extLst>
      <p:ext uri="{BB962C8B-B14F-4D97-AF65-F5344CB8AC3E}">
        <p14:creationId xmlns:p14="http://schemas.microsoft.com/office/powerpoint/2010/main" val="1538500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lstStyle/>
          <a:p>
            <a:r>
              <a:rPr lang="en-US" dirty="0" smtClean="0"/>
              <a:t>Definition of Standard Setting and Cutoff Scores</a:t>
            </a:r>
            <a:endParaRPr lang="en-US" dirty="0"/>
          </a:p>
        </p:txBody>
      </p:sp>
      <p:sp>
        <p:nvSpPr>
          <p:cNvPr id="6" name="Content Placeholder 5"/>
          <p:cNvSpPr>
            <a:spLocks noGrp="1"/>
          </p:cNvSpPr>
          <p:nvPr>
            <p:ph idx="1"/>
          </p:nvPr>
        </p:nvSpPr>
        <p:spPr>
          <a:xfrm>
            <a:off x="461963" y="1181713"/>
            <a:ext cx="8229600" cy="4610202"/>
          </a:xfrm>
        </p:spPr>
        <p:txBody>
          <a:bodyPr/>
          <a:lstStyle/>
          <a:p>
            <a:pPr marL="342900" indent="-230188">
              <a:buFont typeface="Arial" panose="020B0604020202020204" pitchFamily="34" charset="0"/>
              <a:buChar char="•"/>
            </a:pPr>
            <a:r>
              <a:rPr lang="en-US" sz="1800" b="1" dirty="0"/>
              <a:t>Standard setting </a:t>
            </a:r>
            <a:r>
              <a:rPr lang="en-US" sz="1800" dirty="0" smtClean="0"/>
              <a:t>– process </a:t>
            </a:r>
            <a:r>
              <a:rPr lang="en-US" sz="1800" dirty="0"/>
              <a:t>of establishing </a:t>
            </a:r>
            <a:r>
              <a:rPr lang="en-US" sz="1800" dirty="0" smtClean="0"/>
              <a:t>a cutoff score(s)</a:t>
            </a:r>
            <a:endParaRPr lang="en-US" sz="1800" dirty="0"/>
          </a:p>
          <a:p>
            <a:pPr marL="342900" indent="-230188">
              <a:buFont typeface="Arial" panose="020B0604020202020204" pitchFamily="34" charset="0"/>
              <a:buChar char="•"/>
            </a:pPr>
            <a:r>
              <a:rPr lang="en-US" sz="1800" b="1" dirty="0" smtClean="0"/>
              <a:t>Performance standard </a:t>
            </a:r>
            <a:r>
              <a:rPr lang="en-US" sz="1800" dirty="0" smtClean="0"/>
              <a:t>– conceptual version of the minimal level of performance distinguishing examinees </a:t>
            </a:r>
          </a:p>
          <a:p>
            <a:pPr marL="342900" indent="-230188">
              <a:buFont typeface="Arial" panose="020B0604020202020204" pitchFamily="34" charset="0"/>
              <a:buChar char="•"/>
            </a:pPr>
            <a:r>
              <a:rPr lang="en-US" sz="1800" b="1" dirty="0" smtClean="0"/>
              <a:t>Cutoff </a:t>
            </a:r>
            <a:r>
              <a:rPr lang="en-US" sz="1800" b="1" dirty="0"/>
              <a:t>score</a:t>
            </a:r>
            <a:r>
              <a:rPr lang="en-US" sz="1800" dirty="0"/>
              <a:t> – </a:t>
            </a:r>
            <a:r>
              <a:rPr lang="en-US" sz="1800" dirty="0" smtClean="0"/>
              <a:t>divides </a:t>
            </a:r>
            <a:r>
              <a:rPr lang="en-US" sz="1800" dirty="0"/>
              <a:t>the distribution of scores into two or more categories</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533400" lvl="2" indent="-342900">
              <a:buFont typeface="Arial" panose="020B0604020202020204" pitchFamily="34" charset="0"/>
              <a:buChar char="•"/>
            </a:pPr>
            <a:endParaRPr lang="en-US" dirty="0">
              <a:ea typeface="+mn-ea"/>
            </a:endParaRPr>
          </a:p>
          <a:p>
            <a:pPr marL="533400" lvl="2" indent="-342900">
              <a:buFont typeface="Arial" panose="020B0604020202020204" pitchFamily="34" charset="0"/>
              <a:buChar char="•"/>
            </a:pPr>
            <a:endParaRPr lang="en-US" dirty="0">
              <a:ea typeface="+mn-ea"/>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207963" indent="-207963">
              <a:buFont typeface="Wingdings" charset="2"/>
              <a:buChar char="§"/>
            </a:pPr>
            <a:endParaRPr lang="en-US" sz="2300" dirty="0">
              <a:solidFill>
                <a:srgbClr val="000000"/>
              </a:solidFill>
            </a:endParaRPr>
          </a:p>
          <a:p>
            <a:pPr marL="207963" lvl="0" indent="-207963">
              <a:buFont typeface="Wingdings" charset="2"/>
              <a:buChar char="§"/>
            </a:pPr>
            <a:endParaRPr lang="en-US" dirty="0">
              <a:solidFill>
                <a:srgbClr val="000000"/>
              </a:solidFill>
            </a:endParaRPr>
          </a:p>
          <a:p>
            <a:endParaRPr lang="en-US" dirty="0"/>
          </a:p>
        </p:txBody>
      </p:sp>
      <p:pic>
        <p:nvPicPr>
          <p:cNvPr id="2" name="Picture 1"/>
          <p:cNvPicPr>
            <a:picLocks noChangeAspect="1"/>
          </p:cNvPicPr>
          <p:nvPr/>
        </p:nvPicPr>
        <p:blipFill rotWithShape="1">
          <a:blip r:embed="rId3"/>
          <a:srcRect l="26507" t="32187" r="33889" b="23369"/>
          <a:stretch/>
        </p:blipFill>
        <p:spPr>
          <a:xfrm>
            <a:off x="1812118" y="2734195"/>
            <a:ext cx="5189317" cy="3275821"/>
          </a:xfrm>
          <a:prstGeom prst="rect">
            <a:avLst/>
          </a:prstGeom>
          <a:ln>
            <a:solidFill>
              <a:schemeClr val="tx1"/>
            </a:solidFill>
          </a:ln>
        </p:spPr>
      </p:pic>
    </p:spTree>
    <p:extLst>
      <p:ext uri="{BB962C8B-B14F-4D97-AF65-F5344CB8AC3E}">
        <p14:creationId xmlns:p14="http://schemas.microsoft.com/office/powerpoint/2010/main" val="281984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r>
              <a:rPr lang="en-US" dirty="0" smtClean="0"/>
              <a:t>Cutoff Scores vs. Top-down Selection</a:t>
            </a:r>
            <a:endParaRPr lang="en-US" dirty="0"/>
          </a:p>
        </p:txBody>
      </p:sp>
      <p:sp>
        <p:nvSpPr>
          <p:cNvPr id="3" name="Content Placeholder 2"/>
          <p:cNvSpPr>
            <a:spLocks noGrp="1"/>
          </p:cNvSpPr>
          <p:nvPr>
            <p:ph idx="14"/>
          </p:nvPr>
        </p:nvSpPr>
        <p:spPr/>
        <p:txBody>
          <a:bodyPr/>
          <a:lstStyle/>
          <a:p>
            <a:r>
              <a:rPr lang="en-US" dirty="0" smtClean="0"/>
              <a:t>Cutoff scores </a:t>
            </a:r>
          </a:p>
          <a:p>
            <a:pPr marL="400050" lvl="1" indent="-190500">
              <a:buFont typeface="Arial" panose="020B0604020202020204" pitchFamily="34" charset="0"/>
              <a:buChar char="•"/>
            </a:pPr>
            <a:r>
              <a:rPr lang="en-US" dirty="0" smtClean="0"/>
              <a:t>Select applicants into/out of further consideration</a:t>
            </a:r>
          </a:p>
          <a:p>
            <a:pPr marL="0" lvl="1">
              <a:spcBef>
                <a:spcPts val="700"/>
              </a:spcBef>
            </a:pPr>
            <a:r>
              <a:rPr lang="en-US" sz="2000" dirty="0">
                <a:ea typeface="+mn-ea"/>
              </a:rPr>
              <a:t>Top-down</a:t>
            </a:r>
          </a:p>
          <a:p>
            <a:pPr marL="400050" lvl="1" indent="-190500">
              <a:buFont typeface="Arial" panose="020B0604020202020204" pitchFamily="34" charset="0"/>
              <a:buChar char="•"/>
            </a:pPr>
            <a:r>
              <a:rPr lang="en-US" dirty="0" smtClean="0"/>
              <a:t>Prioritize applicants so those more able/qualified are considered first </a:t>
            </a:r>
            <a:endParaRPr lang="en-US" dirty="0"/>
          </a:p>
          <a:p>
            <a:endParaRPr lang="en-US" dirty="0"/>
          </a:p>
        </p:txBody>
      </p:sp>
      <p:sp>
        <p:nvSpPr>
          <p:cNvPr id="4" name="Title 3"/>
          <p:cNvSpPr>
            <a:spLocks noGrp="1"/>
          </p:cNvSpPr>
          <p:nvPr>
            <p:ph type="title"/>
          </p:nvPr>
        </p:nvSpPr>
        <p:spPr/>
        <p:txBody>
          <a:bodyPr/>
          <a:lstStyle/>
          <a:p>
            <a:r>
              <a:rPr lang="en-US" dirty="0"/>
              <a:t>Definition of Standard Setting and </a:t>
            </a:r>
            <a:r>
              <a:rPr lang="en-US" dirty="0" smtClean="0"/>
              <a:t>Cutoff </a:t>
            </a:r>
            <a:r>
              <a:rPr lang="en-US" dirty="0"/>
              <a:t>Scores</a:t>
            </a:r>
          </a:p>
        </p:txBody>
      </p:sp>
      <p:sp>
        <p:nvSpPr>
          <p:cNvPr id="34" name="TextBox 33"/>
          <p:cNvSpPr txBox="1"/>
          <p:nvPr/>
        </p:nvSpPr>
        <p:spPr bwMode="auto">
          <a:xfrm>
            <a:off x="6074301" y="5920858"/>
            <a:ext cx="2420470" cy="16158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050" dirty="0" smtClean="0"/>
              <a:t>Adapted from Mueller &amp; Munson (2015)</a:t>
            </a:r>
          </a:p>
        </p:txBody>
      </p:sp>
      <p:graphicFrame>
        <p:nvGraphicFramePr>
          <p:cNvPr id="24" name="Content Placeholder 3"/>
          <p:cNvGraphicFramePr>
            <a:graphicFrameLocks/>
          </p:cNvGraphicFramePr>
          <p:nvPr>
            <p:extLst>
              <p:ext uri="{D42A27DB-BD31-4B8C-83A1-F6EECF244321}">
                <p14:modId xmlns:p14="http://schemas.microsoft.com/office/powerpoint/2010/main" val="4281994712"/>
              </p:ext>
            </p:extLst>
          </p:nvPr>
        </p:nvGraphicFramePr>
        <p:xfrm>
          <a:off x="3148937" y="3362379"/>
          <a:ext cx="5331676" cy="2510972"/>
        </p:xfrm>
        <a:graphic>
          <a:graphicData uri="http://schemas.openxmlformats.org/drawingml/2006/table">
            <a:tbl>
              <a:tblPr firstRow="1" bandRow="1">
                <a:tableStyleId>{8EC20E35-A176-4012-BC5E-935CFFF8708E}</a:tableStyleId>
              </a:tblPr>
              <a:tblGrid>
                <a:gridCol w="1132424"/>
                <a:gridCol w="663388"/>
                <a:gridCol w="824753"/>
                <a:gridCol w="905435"/>
                <a:gridCol w="797859"/>
                <a:gridCol w="100781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algn="ctr" defTabSz="914400" rtl="0" eaLnBrk="1" latinLnBrk="0" hangingPunct="1"/>
                      <a:endParaRPr lang="en-US" sz="1200" b="1" kern="1200" dirty="0">
                        <a:solidFill>
                          <a:schemeClr val="lt1"/>
                        </a:solidFill>
                        <a:latin typeface="+mn-lt"/>
                        <a:ea typeface="+mn-ea"/>
                        <a:cs typeface="+mn-cs"/>
                      </a:endParaRPr>
                    </a:p>
                  </a:txBody>
                  <a:tcPr anchor="ctr">
                    <a:solidFill>
                      <a:schemeClr val="accent6"/>
                    </a:solidFill>
                  </a:tcPr>
                </a:tc>
                <a:tc gridSpan="2">
                  <a:txBody>
                    <a:bodyPr/>
                    <a:lstStyle/>
                    <a:p>
                      <a:pPr marL="0" algn="ctr" defTabSz="914400" rtl="0" eaLnBrk="1" latinLnBrk="0" hangingPunct="1"/>
                      <a:r>
                        <a:rPr lang="en-US" sz="1200" b="1" kern="1200" dirty="0" smtClean="0">
                          <a:solidFill>
                            <a:schemeClr val="lt1"/>
                          </a:solidFill>
                          <a:latin typeface="+mn-lt"/>
                          <a:ea typeface="+mn-ea"/>
                          <a:cs typeface="+mn-cs"/>
                        </a:rPr>
                        <a:t>Cutoff (</a:t>
                      </a:r>
                      <a:r>
                        <a:rPr lang="en-US" sz="1200" b="1" kern="1200" baseline="0" dirty="0" smtClean="0">
                          <a:solidFill>
                            <a:schemeClr val="lt1"/>
                          </a:solidFill>
                          <a:latin typeface="+mn-lt"/>
                          <a:ea typeface="+mn-ea"/>
                          <a:cs typeface="+mn-cs"/>
                        </a:rPr>
                        <a:t>cut = 75)</a:t>
                      </a:r>
                      <a:endParaRPr lang="en-US" sz="1200" b="1" kern="1200" dirty="0">
                        <a:solidFill>
                          <a:schemeClr val="lt1"/>
                        </a:solidFill>
                        <a:latin typeface="+mn-lt"/>
                        <a:ea typeface="+mn-ea"/>
                        <a:cs typeface="+mn-cs"/>
                      </a:endParaRPr>
                    </a:p>
                  </a:txBody>
                  <a:tcPr anchor="ctr">
                    <a:solidFill>
                      <a:schemeClr val="accent6"/>
                    </a:solidFill>
                  </a:tcPr>
                </a:tc>
                <a:tc hMerge="1">
                  <a:txBody>
                    <a:bodyPr/>
                    <a:lstStyle/>
                    <a:p>
                      <a:endParaRPr lang="en-US"/>
                    </a:p>
                  </a:txBody>
                  <a:tcPr/>
                </a:tc>
                <a:tc gridSpan="2">
                  <a:txBody>
                    <a:bodyPr/>
                    <a:lstStyle/>
                    <a:p>
                      <a:pPr marL="0" algn="ctr" defTabSz="914400" rtl="0" eaLnBrk="1" latinLnBrk="0" hangingPunct="1"/>
                      <a:r>
                        <a:rPr lang="en-US" sz="1200" b="1" kern="1200" dirty="0" smtClean="0">
                          <a:solidFill>
                            <a:schemeClr val="lt1"/>
                          </a:solidFill>
                          <a:latin typeface="+mn-lt"/>
                          <a:ea typeface="+mn-ea"/>
                          <a:cs typeface="+mn-cs"/>
                        </a:rPr>
                        <a:t>Top-down</a:t>
                      </a:r>
                      <a:endParaRPr lang="en-US" sz="1200" b="1" kern="1200" dirty="0">
                        <a:solidFill>
                          <a:schemeClr val="lt1"/>
                        </a:solidFill>
                        <a:latin typeface="+mn-lt"/>
                        <a:ea typeface="+mn-ea"/>
                        <a:cs typeface="+mn-cs"/>
                      </a:endParaRPr>
                    </a:p>
                  </a:txBody>
                  <a:tcPr anchor="ctr">
                    <a:solidFill>
                      <a:schemeClr val="accent6"/>
                    </a:solidFill>
                  </a:tcPr>
                </a:tc>
                <a:tc hMerge="1">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algn="ctr" defTabSz="914400" rtl="0" eaLnBrk="1" latinLnBrk="0" hangingPunct="1"/>
                      <a:r>
                        <a:rPr lang="en-US" sz="1200" b="1" kern="1200" dirty="0" smtClean="0">
                          <a:solidFill>
                            <a:schemeClr val="lt1"/>
                          </a:solidFill>
                          <a:latin typeface="+mn-lt"/>
                          <a:ea typeface="+mn-ea"/>
                          <a:cs typeface="+mn-cs"/>
                        </a:rPr>
                        <a:t>Score</a:t>
                      </a: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Eligible</a:t>
                      </a:r>
                    </a:p>
                  </a:txBody>
                  <a:tcPr anchor="ctr">
                    <a:solidFill>
                      <a:schemeClr val="accent6"/>
                    </a:solidFill>
                  </a:tcPr>
                </a:tc>
                <a:tc>
                  <a:txBody>
                    <a:bodyPr/>
                    <a:lstStyle/>
                    <a:p>
                      <a:pPr marL="0" algn="ctr" defTabSz="914400" rtl="0" eaLnBrk="1" latinLnBrk="0" hangingPunct="1"/>
                      <a:r>
                        <a:rPr lang="en-US" sz="1200" b="1" kern="1200" dirty="0" smtClean="0">
                          <a:solidFill>
                            <a:schemeClr val="lt1"/>
                          </a:solidFill>
                          <a:latin typeface="+mn-lt"/>
                          <a:ea typeface="+mn-ea"/>
                          <a:cs typeface="+mn-cs"/>
                        </a:rPr>
                        <a:t>Selected</a:t>
                      </a:r>
                      <a:endParaRPr lang="en-US" sz="1200" b="1" kern="1200" dirty="0">
                        <a:solidFill>
                          <a:schemeClr val="lt1"/>
                        </a:solidFill>
                        <a:latin typeface="+mn-lt"/>
                        <a:ea typeface="+mn-ea"/>
                        <a:cs typeface="+mn-cs"/>
                      </a:endParaRP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Eligible</a:t>
                      </a:r>
                    </a:p>
                  </a:txBody>
                  <a:tcPr anchor="ctr">
                    <a:solidFill>
                      <a:schemeClr val="accent6"/>
                    </a:solidFill>
                  </a:tcPr>
                </a:tc>
                <a:tc>
                  <a:txBody>
                    <a:bodyPr/>
                    <a:lstStyle/>
                    <a:p>
                      <a:pPr marL="0" algn="ctr" defTabSz="914400" rtl="0" eaLnBrk="1" latinLnBrk="0" hangingPunct="1"/>
                      <a:r>
                        <a:rPr lang="en-US" sz="1200" b="1" kern="1200" dirty="0" smtClean="0">
                          <a:solidFill>
                            <a:schemeClr val="lt1"/>
                          </a:solidFill>
                          <a:latin typeface="+mn-lt"/>
                          <a:ea typeface="+mn-ea"/>
                          <a:cs typeface="+mn-cs"/>
                        </a:rPr>
                        <a:t>Selected</a:t>
                      </a:r>
                      <a:endParaRPr lang="en-US" sz="1200" b="1" kern="1200" dirty="0">
                        <a:solidFill>
                          <a:schemeClr val="lt1"/>
                        </a:solidFill>
                        <a:latin typeface="+mn-lt"/>
                        <a:ea typeface="+mn-ea"/>
                        <a:cs typeface="+mn-cs"/>
                      </a:endParaRPr>
                    </a:p>
                  </a:txBody>
                  <a:tcPr anchor="ctr">
                    <a:solidFill>
                      <a:schemeClr val="accent6"/>
                    </a:solidFill>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Applicant 1</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91</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r>
              <a:tr h="242389">
                <a:tc>
                  <a:txBody>
                    <a:bodyPr/>
                    <a:lstStyle/>
                    <a:p>
                      <a:pPr marL="0" algn="l" defTabSz="914400" rtl="0" eaLnBrk="1" latinLnBrk="0" hangingPunct="1"/>
                      <a:r>
                        <a:rPr lang="en-US" sz="1200" kern="1200" dirty="0" smtClean="0">
                          <a:solidFill>
                            <a:schemeClr val="dk1"/>
                          </a:solidFill>
                          <a:latin typeface="+mn-lt"/>
                          <a:ea typeface="+mn-ea"/>
                          <a:cs typeface="+mn-cs"/>
                        </a:rPr>
                        <a:t>Applicant 2</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82</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r>
              <a:tr h="256903">
                <a:tc>
                  <a:txBody>
                    <a:bodyPr/>
                    <a:lstStyle/>
                    <a:p>
                      <a:pPr marL="0" algn="l" defTabSz="914400" rtl="0" eaLnBrk="1" latinLnBrk="0" hangingPunct="1"/>
                      <a:r>
                        <a:rPr lang="en-US" sz="1200" kern="1200" dirty="0" smtClean="0">
                          <a:solidFill>
                            <a:schemeClr val="dk1"/>
                          </a:solidFill>
                          <a:latin typeface="+mn-lt"/>
                          <a:ea typeface="+mn-ea"/>
                          <a:cs typeface="+mn-cs"/>
                        </a:rPr>
                        <a:t>Applicant 3</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77</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r>
              <a:tr h="300446">
                <a:tc>
                  <a:txBody>
                    <a:bodyPr/>
                    <a:lstStyle/>
                    <a:p>
                      <a:pPr marL="0" algn="l" defTabSz="914400" rtl="0" eaLnBrk="1" latinLnBrk="0" hangingPunct="1"/>
                      <a:r>
                        <a:rPr lang="en-US" sz="1200" kern="1200" dirty="0" smtClean="0">
                          <a:solidFill>
                            <a:schemeClr val="dk1"/>
                          </a:solidFill>
                          <a:latin typeface="+mn-lt"/>
                          <a:ea typeface="+mn-ea"/>
                          <a:cs typeface="+mn-cs"/>
                        </a:rPr>
                        <a:t>Applicant 4</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r>
              <a:tr h="314960">
                <a:tc>
                  <a:txBody>
                    <a:bodyPr/>
                    <a:lstStyle/>
                    <a:p>
                      <a:pPr marL="0" algn="l" defTabSz="914400" rtl="0" eaLnBrk="1" latinLnBrk="0" hangingPunct="1"/>
                      <a:r>
                        <a:rPr lang="en-US" sz="1200" kern="1200" dirty="0" smtClean="0">
                          <a:solidFill>
                            <a:schemeClr val="dk1"/>
                          </a:solidFill>
                          <a:latin typeface="+mn-lt"/>
                          <a:ea typeface="+mn-ea"/>
                          <a:cs typeface="+mn-cs"/>
                        </a:rPr>
                        <a:t>Applicant 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75</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r>
              <a:tr h="304800">
                <a:tc>
                  <a:txBody>
                    <a:bodyPr/>
                    <a:lstStyle/>
                    <a:p>
                      <a:pPr marL="0" algn="l" defTabSz="914400" rtl="0" eaLnBrk="1" latinLnBrk="0" hangingPunct="1"/>
                      <a:r>
                        <a:rPr lang="en-US" sz="1200" kern="1200" dirty="0" smtClean="0">
                          <a:solidFill>
                            <a:schemeClr val="dk1"/>
                          </a:solidFill>
                          <a:latin typeface="+mn-lt"/>
                          <a:ea typeface="+mn-ea"/>
                          <a:cs typeface="+mn-cs"/>
                        </a:rPr>
                        <a:t>Applicant 6</a:t>
                      </a:r>
                      <a:endParaRPr lang="en-US" sz="1200" b="1" kern="1200" dirty="0">
                        <a:solidFill>
                          <a:schemeClr val="accent5"/>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64</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Y</a:t>
                      </a:r>
                      <a:endParaRPr lang="en-US" sz="1200" kern="1200" dirty="0">
                        <a:solidFill>
                          <a:schemeClr val="dk1"/>
                        </a:solidFill>
                        <a:latin typeface="+mn-lt"/>
                        <a:ea typeface="+mn-ea"/>
                        <a:cs typeface="+mn-cs"/>
                      </a:endParaRPr>
                    </a:p>
                  </a:txBody>
                  <a:tcPr/>
                </a:tc>
                <a:tc>
                  <a:txBody>
                    <a:bodyPr/>
                    <a:lstStyle/>
                    <a:p>
                      <a:pPr marL="0" algn="ctr" defTabSz="914400" rtl="0" eaLnBrk="1" latinLnBrk="0" hangingPunct="1"/>
                      <a:r>
                        <a:rPr lang="en-US" sz="1200" kern="1200" dirty="0" smtClean="0">
                          <a:solidFill>
                            <a:schemeClr val="dk1"/>
                          </a:solidFill>
                          <a:latin typeface="+mn-lt"/>
                          <a:ea typeface="+mn-ea"/>
                          <a:cs typeface="+mn-cs"/>
                        </a:rPr>
                        <a:t>N</a:t>
                      </a:r>
                      <a:endParaRPr lang="en-US" sz="12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5943414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SHL Training_8.5 x 11">
  <a:themeElements>
    <a:clrScheme name="CEB 2014 VID">
      <a:dk1>
        <a:srgbClr val="000000"/>
      </a:dk1>
      <a:lt1>
        <a:srgbClr val="FFFFFF"/>
      </a:lt1>
      <a:dk2>
        <a:srgbClr val="585250"/>
      </a:dk2>
      <a:lt2>
        <a:srgbClr val="E4DFDA"/>
      </a:lt2>
      <a:accent1>
        <a:srgbClr val="00AEEF"/>
      </a:accent1>
      <a:accent2>
        <a:srgbClr val="F4B213"/>
      </a:accent2>
      <a:accent3>
        <a:srgbClr val="9CC84B"/>
      </a:accent3>
      <a:accent4>
        <a:srgbClr val="2BC4B6"/>
      </a:accent4>
      <a:accent5>
        <a:srgbClr val="8D64AA"/>
      </a:accent5>
      <a:accent6>
        <a:srgbClr val="0A3F6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algn="l">
          <a:defRPr dirty="0" err="1" smtClean="0"/>
        </a:defPPr>
      </a:lstStyle>
    </a:txDef>
  </a:objectDefaults>
  <a:extraClrSchemeLst>
    <a:extraClrScheme>
      <a:clrScheme name="Office Theme 1">
        <a:dk1>
          <a:srgbClr val="262626"/>
        </a:dk1>
        <a:lt1>
          <a:srgbClr val="FFFFFF"/>
        </a:lt1>
        <a:dk2>
          <a:srgbClr val="4A1863"/>
        </a:dk2>
        <a:lt2>
          <a:srgbClr val="E6007E"/>
        </a:lt2>
        <a:accent1>
          <a:srgbClr val="F07F13"/>
        </a:accent1>
        <a:accent2>
          <a:srgbClr val="A6A3D1"/>
        </a:accent2>
        <a:accent3>
          <a:srgbClr val="FFFFFF"/>
        </a:accent3>
        <a:accent4>
          <a:srgbClr val="1F1F1F"/>
        </a:accent4>
        <a:accent5>
          <a:srgbClr val="F6C0AA"/>
        </a:accent5>
        <a:accent6>
          <a:srgbClr val="9693BD"/>
        </a:accent6>
        <a:hlink>
          <a:srgbClr val="00ACC9"/>
        </a:hlink>
        <a:folHlink>
          <a:srgbClr val="D5DBA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L Talent Measurement PPT Template">
  <a:themeElements>
    <a:clrScheme name="CEB 2014 VID">
      <a:dk1>
        <a:srgbClr val="000000"/>
      </a:dk1>
      <a:lt1>
        <a:srgbClr val="FFFFFF"/>
      </a:lt1>
      <a:dk2>
        <a:srgbClr val="585250"/>
      </a:dk2>
      <a:lt2>
        <a:srgbClr val="E4DFDA"/>
      </a:lt2>
      <a:accent1>
        <a:srgbClr val="00AEEF"/>
      </a:accent1>
      <a:accent2>
        <a:srgbClr val="F4B213"/>
      </a:accent2>
      <a:accent3>
        <a:srgbClr val="9CC84B"/>
      </a:accent3>
      <a:accent4>
        <a:srgbClr val="2BC4B6"/>
      </a:accent4>
      <a:accent5>
        <a:srgbClr val="8D64AA"/>
      </a:accent5>
      <a:accent6>
        <a:srgbClr val="0A3F6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algn="l">
          <a:defRPr dirty="0" err="1" smtClean="0"/>
        </a:defPPr>
      </a:lstStyle>
    </a:txDef>
  </a:objectDefaults>
  <a:extraClrSchemeLst>
    <a:extraClrScheme>
      <a:clrScheme name="Office Theme 1">
        <a:dk1>
          <a:srgbClr val="262626"/>
        </a:dk1>
        <a:lt1>
          <a:srgbClr val="FFFFFF"/>
        </a:lt1>
        <a:dk2>
          <a:srgbClr val="4A1863"/>
        </a:dk2>
        <a:lt2>
          <a:srgbClr val="E6007E"/>
        </a:lt2>
        <a:accent1>
          <a:srgbClr val="F07F13"/>
        </a:accent1>
        <a:accent2>
          <a:srgbClr val="A6A3D1"/>
        </a:accent2>
        <a:accent3>
          <a:srgbClr val="FFFFFF"/>
        </a:accent3>
        <a:accent4>
          <a:srgbClr val="1F1F1F"/>
        </a:accent4>
        <a:accent5>
          <a:srgbClr val="F6C0AA"/>
        </a:accent5>
        <a:accent6>
          <a:srgbClr val="9693BD"/>
        </a:accent6>
        <a:hlink>
          <a:srgbClr val="00ACC9"/>
        </a:hlink>
        <a:folHlink>
          <a:srgbClr val="D5DBA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PDRI PPT Template (4)</Template>
  <TotalTime>0</TotalTime>
  <Words>2588</Words>
  <Application>Microsoft Office PowerPoint</Application>
  <PresentationFormat>On-screen Show (4:3)</PresentationFormat>
  <Paragraphs>493</Paragraphs>
  <Slides>35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ＭＳ Ｐゴシック</vt:lpstr>
      <vt:lpstr>Arial</vt:lpstr>
      <vt:lpstr>Calibri Light</vt:lpstr>
      <vt:lpstr>Georgia</vt:lpstr>
      <vt:lpstr>Lucida Grande</vt:lpstr>
      <vt:lpstr>Wingdings</vt:lpstr>
      <vt:lpstr>SHL Training_8.5 x 11</vt:lpstr>
      <vt:lpstr>SHL Talent Measurement PPT Template</vt:lpstr>
      <vt:lpstr>PowerPoint Presentation</vt:lpstr>
      <vt:lpstr>Agenda</vt:lpstr>
      <vt:lpstr>PowerPoint Presentation</vt:lpstr>
      <vt:lpstr>Introductions</vt:lpstr>
      <vt:lpstr>Objectives</vt:lpstr>
      <vt:lpstr>Discussion</vt:lpstr>
      <vt:lpstr>PowerPoint Presentation</vt:lpstr>
      <vt:lpstr>Definition of Standard Setting and Cutoff Scores</vt:lpstr>
      <vt:lpstr>Definition of Standard Setting and Cutoff Scores</vt:lpstr>
      <vt:lpstr>Legal Considerations</vt:lpstr>
      <vt:lpstr>Legal Considerations</vt:lpstr>
      <vt:lpstr>Legal Considerations</vt:lpstr>
      <vt:lpstr>Cutoff Scores and Adverse Impact</vt:lpstr>
      <vt:lpstr>Categories of Cutoff Score Setting Approaches</vt:lpstr>
      <vt:lpstr>Key Criteria for a Judgmental Approach (Berk, 1996)</vt:lpstr>
      <vt:lpstr>PowerPoint Presentation</vt:lpstr>
      <vt:lpstr>Overview of the Angoff Method</vt:lpstr>
      <vt:lpstr>How the Angoff Method Works</vt:lpstr>
      <vt:lpstr>The Angoff Rating Questions/Variants</vt:lpstr>
      <vt:lpstr>Example Modified Angoff Ratings</vt:lpstr>
      <vt:lpstr>The Case for the Modified Angoff Method</vt:lpstr>
      <vt:lpstr>Adjustments</vt:lpstr>
      <vt:lpstr>PowerPoint Presentation</vt:lpstr>
      <vt:lpstr>Steps in the Process</vt:lpstr>
      <vt:lpstr>Develop Definition of a Minimally Competent Applicant</vt:lpstr>
      <vt:lpstr>Conduct SME Judgement Training</vt:lpstr>
      <vt:lpstr>Collect Initial Round of SME Judgements</vt:lpstr>
      <vt:lpstr>Discuss Initial Round of Ratings</vt:lpstr>
      <vt:lpstr>Collect Second Round of SME Ratings</vt:lpstr>
      <vt:lpstr>Select Final Cutoff Score and Document</vt:lpstr>
      <vt:lpstr>Practical Considerations</vt:lpstr>
      <vt:lpstr>PowerPoint Presentation</vt:lpstr>
      <vt:lpstr>Practice Setting a Cutoff Score</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2017-06-26T13:26:32Z</dcterms:created>
  <dcterms:modified xsi:type="dcterms:W3CDTF">2017-09-19T18:55:00Z</dcterms:modified>
</cp:coreProperties>
</file>