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9" r:id="rId3"/>
    <p:sldMasterId id="2147483700" r:id="rId4"/>
  </p:sldMasterIdLst>
  <p:notesMasterIdLst>
    <p:notesMasterId r:id="rId73"/>
  </p:notesMasterIdLst>
  <p:sldIdLst>
    <p:sldId id="288" r:id="rId5"/>
    <p:sldId id="357" r:id="rId6"/>
    <p:sldId id="358" r:id="rId7"/>
    <p:sldId id="359" r:id="rId8"/>
    <p:sldId id="304" r:id="rId9"/>
    <p:sldId id="305" r:id="rId10"/>
    <p:sldId id="306" r:id="rId11"/>
    <p:sldId id="307" r:id="rId12"/>
    <p:sldId id="308" r:id="rId13"/>
    <p:sldId id="309" r:id="rId14"/>
    <p:sldId id="310" r:id="rId15"/>
    <p:sldId id="311" r:id="rId16"/>
    <p:sldId id="312" r:id="rId17"/>
    <p:sldId id="313" r:id="rId18"/>
    <p:sldId id="314" r:id="rId19"/>
    <p:sldId id="329" r:id="rId20"/>
    <p:sldId id="330" r:id="rId21"/>
    <p:sldId id="331" r:id="rId22"/>
    <p:sldId id="332" r:id="rId23"/>
    <p:sldId id="333" r:id="rId24"/>
    <p:sldId id="334" r:id="rId25"/>
    <p:sldId id="335" r:id="rId26"/>
    <p:sldId id="336" r:id="rId27"/>
    <p:sldId id="337" r:id="rId28"/>
    <p:sldId id="338" r:id="rId29"/>
    <p:sldId id="339" r:id="rId30"/>
    <p:sldId id="340" r:id="rId31"/>
    <p:sldId id="341" r:id="rId32"/>
    <p:sldId id="342" r:id="rId33"/>
    <p:sldId id="343" r:id="rId34"/>
    <p:sldId id="344" r:id="rId35"/>
    <p:sldId id="345" r:id="rId36"/>
    <p:sldId id="346" r:id="rId37"/>
    <p:sldId id="347" r:id="rId38"/>
    <p:sldId id="348" r:id="rId39"/>
    <p:sldId id="349" r:id="rId40"/>
    <p:sldId id="350" r:id="rId41"/>
    <p:sldId id="351" r:id="rId42"/>
    <p:sldId id="352" r:id="rId43"/>
    <p:sldId id="353" r:id="rId44"/>
    <p:sldId id="354" r:id="rId45"/>
    <p:sldId id="355" r:id="rId46"/>
    <p:sldId id="356" r:id="rId47"/>
    <p:sldId id="316" r:id="rId48"/>
    <p:sldId id="317" r:id="rId49"/>
    <p:sldId id="318" r:id="rId50"/>
    <p:sldId id="319" r:id="rId51"/>
    <p:sldId id="320" r:id="rId52"/>
    <p:sldId id="321" r:id="rId53"/>
    <p:sldId id="322" r:id="rId54"/>
    <p:sldId id="323" r:id="rId55"/>
    <p:sldId id="324" r:id="rId56"/>
    <p:sldId id="325" r:id="rId57"/>
    <p:sldId id="326" r:id="rId58"/>
    <p:sldId id="327" r:id="rId59"/>
    <p:sldId id="291" r:id="rId60"/>
    <p:sldId id="292" r:id="rId61"/>
    <p:sldId id="293" r:id="rId62"/>
    <p:sldId id="294" r:id="rId63"/>
    <p:sldId id="295" r:id="rId64"/>
    <p:sldId id="296" r:id="rId65"/>
    <p:sldId id="297" r:id="rId66"/>
    <p:sldId id="298" r:id="rId67"/>
    <p:sldId id="299" r:id="rId68"/>
    <p:sldId id="300" r:id="rId69"/>
    <p:sldId id="301" r:id="rId70"/>
    <p:sldId id="302" r:id="rId71"/>
    <p:sldId id="303"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lex" id="{906A00F1-2E15-40BF-B204-59A9AF0CB283}">
          <p14:sldIdLst>
            <p14:sldId id="288"/>
            <p14:sldId id="357"/>
            <p14:sldId id="358"/>
            <p14:sldId id="359"/>
            <p14:sldId id="304"/>
            <p14:sldId id="305"/>
            <p14:sldId id="306"/>
            <p14:sldId id="307"/>
            <p14:sldId id="308"/>
            <p14:sldId id="309"/>
            <p14:sldId id="310"/>
            <p14:sldId id="311"/>
            <p14:sldId id="312"/>
            <p14:sldId id="313"/>
            <p14:sldId id="314"/>
          </p14:sldIdLst>
        </p14:section>
        <p14:section name="Dennis" id="{784AA8C7-8D84-478C-BD6F-14830EFDF53E}">
          <p14:sldIdLst>
            <p14:sldId id="329"/>
            <p14:sldId id="330"/>
            <p14:sldId id="331"/>
            <p14:sldId id="332"/>
            <p14:sldId id="333"/>
            <p14:sldId id="334"/>
            <p14:sldId id="335"/>
            <p14:sldId id="336"/>
            <p14:sldId id="337"/>
            <p14:sldId id="338"/>
            <p14:sldId id="339"/>
            <p14:sldId id="340"/>
            <p14:sldId id="341"/>
            <p14:sldId id="342"/>
            <p14:sldId id="343"/>
            <p14:sldId id="344"/>
            <p14:sldId id="345"/>
            <p14:sldId id="346"/>
            <p14:sldId id="347"/>
            <p14:sldId id="348"/>
            <p14:sldId id="349"/>
            <p14:sldId id="350"/>
            <p14:sldId id="351"/>
            <p14:sldId id="352"/>
            <p14:sldId id="353"/>
            <p14:sldId id="354"/>
            <p14:sldId id="355"/>
            <p14:sldId id="356"/>
          </p14:sldIdLst>
        </p14:section>
        <p14:section name="Kim" id="{1771F1EE-D4AA-4F3D-BDE4-EA28CE4B7A43}">
          <p14:sldIdLst>
            <p14:sldId id="316"/>
            <p14:sldId id="317"/>
            <p14:sldId id="318"/>
            <p14:sldId id="319"/>
            <p14:sldId id="320"/>
            <p14:sldId id="321"/>
            <p14:sldId id="322"/>
            <p14:sldId id="323"/>
            <p14:sldId id="324"/>
            <p14:sldId id="325"/>
            <p14:sldId id="326"/>
            <p14:sldId id="327"/>
          </p14:sldIdLst>
        </p14:section>
        <p14:section name="Marianne" id="{FC5CC081-9830-49E4-AD2A-34E76D2E1E2A}">
          <p14:sldIdLst>
            <p14:sldId id="291"/>
            <p14:sldId id="292"/>
            <p14:sldId id="293"/>
            <p14:sldId id="294"/>
            <p14:sldId id="295"/>
            <p14:sldId id="296"/>
            <p14:sldId id="297"/>
            <p14:sldId id="298"/>
            <p14:sldId id="299"/>
            <p14:sldId id="300"/>
            <p14:sldId id="301"/>
            <p14:sldId id="302"/>
            <p14:sldId id="30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31" autoAdjust="0"/>
    <p:restoredTop sz="94660"/>
  </p:normalViewPr>
  <p:slideViewPr>
    <p:cSldViewPr snapToGrid="0">
      <p:cViewPr varScale="1">
        <p:scale>
          <a:sx n="116" d="100"/>
          <a:sy n="116" d="100"/>
        </p:scale>
        <p:origin x="342" y="10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78"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D638F1-6B5C-4D93-938F-882D15907B71}" type="datetimeFigureOut">
              <a:rPr lang="en-US" smtClean="0"/>
              <a:t>9/19/2017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B110BA-92E4-499A-9282-0D3E2A81D473}" type="slidenum">
              <a:rPr lang="en-US" smtClean="0"/>
              <a:t>‹#›</a:t>
            </a:fld>
            <a:endParaRPr lang="en-US"/>
          </a:p>
        </p:txBody>
      </p:sp>
    </p:spTree>
    <p:extLst>
      <p:ext uri="{BB962C8B-B14F-4D97-AF65-F5344CB8AC3E}">
        <p14:creationId xmlns:p14="http://schemas.microsoft.com/office/powerpoint/2010/main" val="1327635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NOTE that this</a:t>
            </a:r>
            <a:r>
              <a:rPr lang="en-US" baseline="0" dirty="0" smtClean="0"/>
              <a:t> is being presented as part of a broader session on: </a:t>
            </a:r>
            <a:r>
              <a:rPr lang="en-US" sz="1200" b="1" i="1" kern="1200" dirty="0" smtClean="0">
                <a:solidFill>
                  <a:schemeClr val="tx1"/>
                </a:solidFill>
                <a:effectLst/>
                <a:latin typeface="+mn-lt"/>
                <a:ea typeface="+mn-ea"/>
                <a:cs typeface="+mn-cs"/>
              </a:rPr>
              <a:t>Workplace policies, leadership, and support for work-family balance and well-being</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78DF83-D655-4F11-BEF9-5D1566E583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9632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C4779-CB11-4ECF-B215-4FAB4F9620E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9534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C4779-CB11-4ECF-B215-4FAB4F9620E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2601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CEAD42-E334-44FE-91A3-DCA7DDA7C3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1807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CEAD42-E334-44FE-91A3-DCA7DDA7C3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31810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C73E7A-B7A1-4110-94BA-F59F9FF53D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772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C73E7A-B7A1-4110-94BA-F59F9FF53D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35809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C73E7A-B7A1-4110-94BA-F59F9FF53D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35273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CEAD42-E334-44FE-91A3-DCA7DDA7C3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1217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CEAD42-E334-44FE-91A3-DCA7DDA7C3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0025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CEAD42-E334-44FE-91A3-DCA7DDA7C3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6077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C4779-CB11-4ECF-B215-4FAB4F9620E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4215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C4779-CB11-4ECF-B215-4FAB4F9620E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03939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There are over</a:t>
            </a:r>
            <a:r>
              <a:rPr lang="en-US" baseline="0" dirty="0" smtClean="0"/>
              <a:t> 500</a:t>
            </a:r>
            <a:r>
              <a:rPr lang="en-US" dirty="0" smtClean="0"/>
              <a:t> competitive</a:t>
            </a:r>
            <a:r>
              <a:rPr lang="en-US" baseline="0" dirty="0" smtClean="0"/>
              <a:t> classifications in the County. </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sz="1200" kern="1200" dirty="0" smtClean="0">
              <a:solidFill>
                <a:schemeClr val="tx1"/>
              </a:solidFill>
              <a:effectLst/>
              <a:latin typeface="+mn-lt"/>
              <a:ea typeface="+mn-ea"/>
              <a:cs typeface="+mn-cs"/>
            </a:endParaRP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C4779-CB11-4ECF-B215-4FAB4F9620E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5451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kern="1200" baseline="0" dirty="0" smtClean="0">
                <a:solidFill>
                  <a:schemeClr val="tx1"/>
                </a:solidFill>
                <a:effectLst/>
                <a:latin typeface="+mn-lt"/>
                <a:ea typeface="+mn-ea"/>
                <a:cs typeface="+mn-cs"/>
              </a:rPr>
              <a:t>Classified positions across County agencies (e.g., IT, HR, HHS, PW, Fiscal, Sheriff, MEO)</a:t>
            </a:r>
          </a:p>
          <a:p>
            <a:pPr marL="171450" indent="-171450">
              <a:buFontTx/>
              <a:buChar char="-"/>
            </a:pPr>
            <a:r>
              <a:rPr lang="en-US" sz="1200" kern="1200" baseline="0" dirty="0" smtClean="0">
                <a:solidFill>
                  <a:schemeClr val="tx1"/>
                </a:solidFill>
                <a:effectLst/>
                <a:latin typeface="+mn-lt"/>
                <a:ea typeface="+mn-ea"/>
                <a:cs typeface="+mn-cs"/>
              </a:rPr>
              <a:t>Because there are so many different classifications, we develop different kinds of tests to meet the needs of each classification  </a:t>
            </a:r>
            <a:endParaRPr lang="en-US" baseline="0" dirty="0" smtClean="0"/>
          </a:p>
          <a:p>
            <a:pPr marL="171450" indent="-171450">
              <a:buFontTx/>
              <a:buChar char="-"/>
            </a:pPr>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C4779-CB11-4ECF-B215-4FAB4F9620E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21098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Content validation approach</a:t>
            </a:r>
            <a:endParaRPr lang="en-US" baseline="0" dirty="0" smtClean="0"/>
          </a:p>
          <a:p>
            <a:pPr marL="171450" indent="-171450">
              <a:buFontTx/>
              <a:buChar char="-"/>
            </a:pPr>
            <a:r>
              <a:rPr lang="en-US" dirty="0" smtClean="0"/>
              <a:t>Implementation of competencies depends on the nature of the classification</a:t>
            </a:r>
            <a:r>
              <a:rPr lang="en-US" baseline="0" dirty="0" smtClean="0"/>
              <a:t> and other factors</a:t>
            </a:r>
            <a:endParaRPr lang="en-US" sz="1200" kern="1200" dirty="0" smtClean="0">
              <a:solidFill>
                <a:schemeClr val="tx1"/>
              </a:solidFill>
              <a:effectLst/>
              <a:latin typeface="+mn-lt"/>
              <a:ea typeface="+mn-ea"/>
              <a:cs typeface="+mn-cs"/>
            </a:endParaRPr>
          </a:p>
          <a:p>
            <a:endParaRPr lang="en-US"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C4779-CB11-4ECF-B215-4FAB4F9620E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84191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dirty="0" smtClean="0"/>
              <a:t>Average ~6 different questions per competency, with a range of 4 to 9</a:t>
            </a:r>
          </a:p>
          <a:p>
            <a:pPr marL="0" indent="0">
              <a:buFontTx/>
              <a:buNone/>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C4779-CB11-4ECF-B215-4FAB4F9620E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21306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C4779-CB11-4ECF-B215-4FAB4F9620E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94610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Each competency</a:t>
            </a:r>
            <a:r>
              <a:rPr lang="en-US" baseline="0" dirty="0" smtClean="0"/>
              <a:t> is defined by a set of effective behaviors and a set of ineffective behaviors.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C4779-CB11-4ECF-B215-4FAB4F9620E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02952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7F8F5D0-D228-4265-80DC-F74939F586FC}" type="datetimeFigureOut">
              <a:rPr lang="en-US" smtClean="0"/>
              <a:t>9/19/2017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259E73-D233-4633-9764-643DF133138C}" type="slidenum">
              <a:rPr lang="en-US" smtClean="0"/>
              <a:t>‹#›</a:t>
            </a:fld>
            <a:endParaRPr lang="en-US" dirty="0"/>
          </a:p>
        </p:txBody>
      </p:sp>
    </p:spTree>
    <p:extLst>
      <p:ext uri="{BB962C8B-B14F-4D97-AF65-F5344CB8AC3E}">
        <p14:creationId xmlns:p14="http://schemas.microsoft.com/office/powerpoint/2010/main" val="3701033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F8F5D0-D228-4265-80DC-F74939F586FC}" type="datetimeFigureOut">
              <a:rPr lang="en-US" smtClean="0"/>
              <a:t>9/19/2017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259E73-D233-4633-9764-643DF133138C}" type="slidenum">
              <a:rPr lang="en-US" smtClean="0"/>
              <a:t>‹#›</a:t>
            </a:fld>
            <a:endParaRPr lang="en-US" dirty="0"/>
          </a:p>
        </p:txBody>
      </p:sp>
    </p:spTree>
    <p:extLst>
      <p:ext uri="{BB962C8B-B14F-4D97-AF65-F5344CB8AC3E}">
        <p14:creationId xmlns:p14="http://schemas.microsoft.com/office/powerpoint/2010/main" val="2603934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F8F5D0-D228-4265-80DC-F74939F586FC}" type="datetimeFigureOut">
              <a:rPr lang="en-US" smtClean="0"/>
              <a:t>9/19/2017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259E73-D233-4633-9764-643DF133138C}" type="slidenum">
              <a:rPr lang="en-US" smtClean="0"/>
              <a:t>‹#›</a:t>
            </a:fld>
            <a:endParaRPr lang="en-US" dirty="0"/>
          </a:p>
        </p:txBody>
      </p:sp>
    </p:spTree>
    <p:extLst>
      <p:ext uri="{BB962C8B-B14F-4D97-AF65-F5344CB8AC3E}">
        <p14:creationId xmlns:p14="http://schemas.microsoft.com/office/powerpoint/2010/main" val="747220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DDBCCA7-F2CD-4276-B6E0-514A4CCC1960}" type="datetimeFigureOut">
              <a:rPr lang="en-US" smtClean="0"/>
              <a:t>9/19/2017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4E0A57-1ECA-428A-83CE-B73D85D5601B}" type="slidenum">
              <a:rPr lang="en-US" smtClean="0"/>
              <a:t>‹#›</a:t>
            </a:fld>
            <a:endParaRPr lang="en-US" dirty="0"/>
          </a:p>
        </p:txBody>
      </p:sp>
    </p:spTree>
    <p:extLst>
      <p:ext uri="{BB962C8B-B14F-4D97-AF65-F5344CB8AC3E}">
        <p14:creationId xmlns:p14="http://schemas.microsoft.com/office/powerpoint/2010/main" val="21398951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DBCCA7-F2CD-4276-B6E0-514A4CCC1960}" type="datetimeFigureOut">
              <a:rPr lang="en-US" smtClean="0"/>
              <a:t>9/19/2017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4E0A57-1ECA-428A-83CE-B73D85D5601B}" type="slidenum">
              <a:rPr lang="en-US" smtClean="0"/>
              <a:t>‹#›</a:t>
            </a:fld>
            <a:endParaRPr lang="en-US" dirty="0"/>
          </a:p>
        </p:txBody>
      </p:sp>
    </p:spTree>
    <p:extLst>
      <p:ext uri="{BB962C8B-B14F-4D97-AF65-F5344CB8AC3E}">
        <p14:creationId xmlns:p14="http://schemas.microsoft.com/office/powerpoint/2010/main" val="21843195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DDBCCA7-F2CD-4276-B6E0-514A4CCC1960}" type="datetimeFigureOut">
              <a:rPr lang="en-US" smtClean="0"/>
              <a:t>9/19/2017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4E0A57-1ECA-428A-83CE-B73D85D5601B}" type="slidenum">
              <a:rPr lang="en-US" smtClean="0"/>
              <a:t>‹#›</a:t>
            </a:fld>
            <a:endParaRPr lang="en-US" dirty="0"/>
          </a:p>
        </p:txBody>
      </p:sp>
    </p:spTree>
    <p:extLst>
      <p:ext uri="{BB962C8B-B14F-4D97-AF65-F5344CB8AC3E}">
        <p14:creationId xmlns:p14="http://schemas.microsoft.com/office/powerpoint/2010/main" val="3435125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DBCCA7-F2CD-4276-B6E0-514A4CCC1960}" type="datetimeFigureOut">
              <a:rPr lang="en-US" smtClean="0"/>
              <a:t>9/19/2017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4E0A57-1ECA-428A-83CE-B73D85D5601B}" type="slidenum">
              <a:rPr lang="en-US" smtClean="0"/>
              <a:t>‹#›</a:t>
            </a:fld>
            <a:endParaRPr lang="en-US" dirty="0"/>
          </a:p>
        </p:txBody>
      </p:sp>
    </p:spTree>
    <p:extLst>
      <p:ext uri="{BB962C8B-B14F-4D97-AF65-F5344CB8AC3E}">
        <p14:creationId xmlns:p14="http://schemas.microsoft.com/office/powerpoint/2010/main" val="3297701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DDBCCA7-F2CD-4276-B6E0-514A4CCC1960}" type="datetimeFigureOut">
              <a:rPr lang="en-US" smtClean="0"/>
              <a:t>9/19/2017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4E0A57-1ECA-428A-83CE-B73D85D5601B}" type="slidenum">
              <a:rPr lang="en-US" smtClean="0"/>
              <a:t>‹#›</a:t>
            </a:fld>
            <a:endParaRPr lang="en-US" dirty="0"/>
          </a:p>
        </p:txBody>
      </p:sp>
    </p:spTree>
    <p:extLst>
      <p:ext uri="{BB962C8B-B14F-4D97-AF65-F5344CB8AC3E}">
        <p14:creationId xmlns:p14="http://schemas.microsoft.com/office/powerpoint/2010/main" val="3297605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DDBCCA7-F2CD-4276-B6E0-514A4CCC1960}" type="datetimeFigureOut">
              <a:rPr lang="en-US" smtClean="0"/>
              <a:t>9/19/2017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4E0A57-1ECA-428A-83CE-B73D85D5601B}" type="slidenum">
              <a:rPr lang="en-US" smtClean="0"/>
              <a:t>‹#›</a:t>
            </a:fld>
            <a:endParaRPr lang="en-US" dirty="0"/>
          </a:p>
        </p:txBody>
      </p:sp>
    </p:spTree>
    <p:extLst>
      <p:ext uri="{BB962C8B-B14F-4D97-AF65-F5344CB8AC3E}">
        <p14:creationId xmlns:p14="http://schemas.microsoft.com/office/powerpoint/2010/main" val="41201224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DBCCA7-F2CD-4276-B6E0-514A4CCC1960}" type="datetimeFigureOut">
              <a:rPr lang="en-US" smtClean="0"/>
              <a:t>9/19/2017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4E0A57-1ECA-428A-83CE-B73D85D5601B}" type="slidenum">
              <a:rPr lang="en-US" smtClean="0"/>
              <a:t>‹#›</a:t>
            </a:fld>
            <a:endParaRPr lang="en-US" dirty="0"/>
          </a:p>
        </p:txBody>
      </p:sp>
    </p:spTree>
    <p:extLst>
      <p:ext uri="{BB962C8B-B14F-4D97-AF65-F5344CB8AC3E}">
        <p14:creationId xmlns:p14="http://schemas.microsoft.com/office/powerpoint/2010/main" val="11971512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DDBCCA7-F2CD-4276-B6E0-514A4CCC1960}" type="datetimeFigureOut">
              <a:rPr lang="en-US" smtClean="0"/>
              <a:t>9/19/2017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4E0A57-1ECA-428A-83CE-B73D85D5601B}" type="slidenum">
              <a:rPr lang="en-US" smtClean="0"/>
              <a:t>‹#›</a:t>
            </a:fld>
            <a:endParaRPr lang="en-US" dirty="0"/>
          </a:p>
        </p:txBody>
      </p:sp>
    </p:spTree>
    <p:extLst>
      <p:ext uri="{BB962C8B-B14F-4D97-AF65-F5344CB8AC3E}">
        <p14:creationId xmlns:p14="http://schemas.microsoft.com/office/powerpoint/2010/main" val="541818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F8F5D0-D228-4265-80DC-F74939F586FC}" type="datetimeFigureOut">
              <a:rPr lang="en-US" smtClean="0"/>
              <a:t>9/19/2017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259E73-D233-4633-9764-643DF133138C}" type="slidenum">
              <a:rPr lang="en-US" smtClean="0"/>
              <a:t>‹#›</a:t>
            </a:fld>
            <a:endParaRPr lang="en-US" dirty="0"/>
          </a:p>
        </p:txBody>
      </p:sp>
    </p:spTree>
    <p:extLst>
      <p:ext uri="{BB962C8B-B14F-4D97-AF65-F5344CB8AC3E}">
        <p14:creationId xmlns:p14="http://schemas.microsoft.com/office/powerpoint/2010/main" val="37603787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DDBCCA7-F2CD-4276-B6E0-514A4CCC1960}" type="datetimeFigureOut">
              <a:rPr lang="en-US" smtClean="0"/>
              <a:t>9/19/2017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4E0A57-1ECA-428A-83CE-B73D85D5601B}" type="slidenum">
              <a:rPr lang="en-US" smtClean="0"/>
              <a:t>‹#›</a:t>
            </a:fld>
            <a:endParaRPr lang="en-US" dirty="0"/>
          </a:p>
        </p:txBody>
      </p:sp>
    </p:spTree>
    <p:extLst>
      <p:ext uri="{BB962C8B-B14F-4D97-AF65-F5344CB8AC3E}">
        <p14:creationId xmlns:p14="http://schemas.microsoft.com/office/powerpoint/2010/main" val="35413525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DDBCCA7-F2CD-4276-B6E0-514A4CCC1960}" type="datetimeFigureOut">
              <a:rPr lang="en-US" smtClean="0"/>
              <a:t>9/19/2017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4E0A57-1ECA-428A-83CE-B73D85D5601B}" type="slidenum">
              <a:rPr lang="en-US" smtClean="0"/>
              <a:t>‹#›</a:t>
            </a:fld>
            <a:endParaRPr lang="en-US" dirty="0"/>
          </a:p>
        </p:txBody>
      </p:sp>
    </p:spTree>
    <p:extLst>
      <p:ext uri="{BB962C8B-B14F-4D97-AF65-F5344CB8AC3E}">
        <p14:creationId xmlns:p14="http://schemas.microsoft.com/office/powerpoint/2010/main" val="30567816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DDBCCA7-F2CD-4276-B6E0-514A4CCC1960}" type="datetimeFigureOut">
              <a:rPr lang="en-US" smtClean="0"/>
              <a:t>9/19/2017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4E0A57-1ECA-428A-83CE-B73D85D5601B}"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8815475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DDBCCA7-F2CD-4276-B6E0-514A4CCC1960}" type="datetimeFigureOut">
              <a:rPr lang="en-US" smtClean="0"/>
              <a:t>9/19/2017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4E0A57-1ECA-428A-83CE-B73D85D5601B}" type="slidenum">
              <a:rPr lang="en-US" smtClean="0"/>
              <a:t>‹#›</a:t>
            </a:fld>
            <a:endParaRPr lang="en-US" dirty="0"/>
          </a:p>
        </p:txBody>
      </p:sp>
    </p:spTree>
    <p:extLst>
      <p:ext uri="{BB962C8B-B14F-4D97-AF65-F5344CB8AC3E}">
        <p14:creationId xmlns:p14="http://schemas.microsoft.com/office/powerpoint/2010/main" val="6934369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DDBCCA7-F2CD-4276-B6E0-514A4CCC1960}" type="datetimeFigureOut">
              <a:rPr lang="en-US" smtClean="0"/>
              <a:t>9/19/2017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4E0A57-1ECA-428A-83CE-B73D85D5601B}"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001664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DDBCCA7-F2CD-4276-B6E0-514A4CCC1960}" type="datetimeFigureOut">
              <a:rPr lang="en-US" smtClean="0"/>
              <a:t>9/19/2017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4E0A57-1ECA-428A-83CE-B73D85D5601B}" type="slidenum">
              <a:rPr lang="en-US" smtClean="0"/>
              <a:t>‹#›</a:t>
            </a:fld>
            <a:endParaRPr lang="en-US" dirty="0"/>
          </a:p>
        </p:txBody>
      </p:sp>
    </p:spTree>
    <p:extLst>
      <p:ext uri="{BB962C8B-B14F-4D97-AF65-F5344CB8AC3E}">
        <p14:creationId xmlns:p14="http://schemas.microsoft.com/office/powerpoint/2010/main" val="39861240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DBCCA7-F2CD-4276-B6E0-514A4CCC1960}" type="datetimeFigureOut">
              <a:rPr lang="en-US" smtClean="0"/>
              <a:t>9/19/2017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4E0A57-1ECA-428A-83CE-B73D85D5601B}" type="slidenum">
              <a:rPr lang="en-US" smtClean="0"/>
              <a:t>‹#›</a:t>
            </a:fld>
            <a:endParaRPr lang="en-US" dirty="0"/>
          </a:p>
        </p:txBody>
      </p:sp>
    </p:spTree>
    <p:extLst>
      <p:ext uri="{BB962C8B-B14F-4D97-AF65-F5344CB8AC3E}">
        <p14:creationId xmlns:p14="http://schemas.microsoft.com/office/powerpoint/2010/main" val="24737077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DBCCA7-F2CD-4276-B6E0-514A4CCC1960}" type="datetimeFigureOut">
              <a:rPr lang="en-US" smtClean="0"/>
              <a:t>9/19/2017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4E0A57-1ECA-428A-83CE-B73D85D5601B}" type="slidenum">
              <a:rPr lang="en-US" smtClean="0"/>
              <a:t>‹#›</a:t>
            </a:fld>
            <a:endParaRPr lang="en-US" dirty="0"/>
          </a:p>
        </p:txBody>
      </p:sp>
    </p:spTree>
    <p:extLst>
      <p:ext uri="{BB962C8B-B14F-4D97-AF65-F5344CB8AC3E}">
        <p14:creationId xmlns:p14="http://schemas.microsoft.com/office/powerpoint/2010/main" val="27012506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CJLC UTC master">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ounded Rectangle 4"/>
          <p:cNvSpPr/>
          <p:nvPr/>
        </p:nvSpPr>
        <p:spPr>
          <a:xfrm>
            <a:off x="86785" y="69851"/>
            <a:ext cx="12018433" cy="6691313"/>
          </a:xfrm>
          <a:prstGeom prst="roundRect">
            <a:avLst>
              <a:gd name="adj" fmla="val 4929"/>
            </a:avLst>
          </a:prstGeom>
          <a:noFill/>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Rectangle 5"/>
          <p:cNvSpPr/>
          <p:nvPr/>
        </p:nvSpPr>
        <p:spPr>
          <a:xfrm>
            <a:off x="84667" y="1449389"/>
            <a:ext cx="12026900" cy="1527175"/>
          </a:xfrm>
          <a:prstGeom prst="rect">
            <a:avLst/>
          </a:prstGeom>
          <a:solidFill>
            <a:schemeClr val="tx2"/>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 name="Rectangle 6"/>
          <p:cNvSpPr/>
          <p:nvPr/>
        </p:nvSpPr>
        <p:spPr>
          <a:xfrm>
            <a:off x="84667" y="1397000"/>
            <a:ext cx="12026900"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0" name="Rectangle 9"/>
          <p:cNvSpPr/>
          <p:nvPr/>
        </p:nvSpPr>
        <p:spPr>
          <a:xfrm>
            <a:off x="84667" y="2976564"/>
            <a:ext cx="12026900"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1" name="Text Box 10"/>
          <p:cNvSpPr txBox="1">
            <a:spLocks noChangeArrowheads="1"/>
          </p:cNvSpPr>
          <p:nvPr/>
        </p:nvSpPr>
        <p:spPr bwMode="auto">
          <a:xfrm>
            <a:off x="812800" y="914401"/>
            <a:ext cx="10668000" cy="519113"/>
          </a:xfrm>
          <a:prstGeom prst="rect">
            <a:avLst/>
          </a:prstGeom>
          <a:noFill/>
          <a:ln w="12700" cap="sq">
            <a:noFill/>
            <a:miter lim="800000"/>
            <a:headEnd type="none" w="sm" len="sm"/>
            <a:tailEnd type="none" w="sm" len="sm"/>
          </a:ln>
          <a:effectLst/>
        </p:spPr>
        <p:txBody>
          <a:bodyPr/>
          <a:lstStyle/>
          <a:p>
            <a:pPr fontAlgn="auto">
              <a:spcBef>
                <a:spcPts val="0"/>
              </a:spcBef>
              <a:spcAft>
                <a:spcPts val="0"/>
              </a:spcAft>
              <a:defRPr/>
            </a:pPr>
            <a:endParaRPr lang="en-US" sz="2800">
              <a:latin typeface="Times New Roman" pitchFamily="18" charset="0"/>
            </a:endParaRPr>
          </a:p>
        </p:txBody>
      </p:sp>
      <p:pic>
        <p:nvPicPr>
          <p:cNvPr id="14" name="Picture 8" descr="UTCcrestbkg.pct                                                000030E6April's Gigs                   BB17416F:"/>
          <p:cNvPicPr preferRelativeResize="0">
            <a:picLocks noChangeAspect="1" noChangeArrowheads="1"/>
          </p:cNvPicPr>
          <p:nvPr/>
        </p:nvPicPr>
        <p:blipFill>
          <a:blip r:embed="rId2" cstate="print"/>
          <a:srcRect/>
          <a:stretch>
            <a:fillRect/>
          </a:stretch>
        </p:blipFill>
        <p:spPr bwMode="auto">
          <a:xfrm>
            <a:off x="0" y="6781778"/>
            <a:ext cx="12192000" cy="76222"/>
          </a:xfrm>
          <a:prstGeom prst="rect">
            <a:avLst/>
          </a:prstGeom>
          <a:noFill/>
          <a:ln w="9525">
            <a:noFill/>
            <a:miter lim="800000"/>
            <a:headEnd/>
            <a:tailEnd/>
          </a:ln>
        </p:spPr>
      </p:pic>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8" name="Title 7"/>
          <p:cNvSpPr>
            <a:spLocks noGrp="1"/>
          </p:cNvSpPr>
          <p:nvPr>
            <p:ph type="ctrTitle"/>
          </p:nvPr>
        </p:nvSpPr>
        <p:spPr>
          <a:xfrm>
            <a:off x="609600" y="1505931"/>
            <a:ext cx="10972800" cy="1470025"/>
          </a:xfrm>
        </p:spPr>
        <p:txBody>
          <a:bodyPr anchor="ctr"/>
          <a:lstStyle>
            <a:lvl1pPr algn="ctr">
              <a:defRPr lang="en-US" b="1" dirty="0">
                <a:solidFill>
                  <a:srgbClr val="FFFFFF"/>
                </a:solidFill>
                <a:latin typeface="Gill Sans MT" pitchFamily="34" charset="0"/>
              </a:defRPr>
            </a:lvl1pPr>
          </a:lstStyle>
          <a:p>
            <a:r>
              <a:rPr lang="en-US" smtClean="0"/>
              <a:t>Click to edit Master title style</a:t>
            </a:r>
            <a:endParaRPr lang="en-US" dirty="0"/>
          </a:p>
        </p:txBody>
      </p:sp>
      <p:sp>
        <p:nvSpPr>
          <p:cNvPr id="17" name="Slide Number Placeholder 28"/>
          <p:cNvSpPr>
            <a:spLocks noGrp="1"/>
          </p:cNvSpPr>
          <p:nvPr>
            <p:ph type="sldNum" sz="quarter" idx="12"/>
          </p:nvPr>
        </p:nvSpPr>
        <p:spPr>
          <a:xfrm>
            <a:off x="194733" y="6210300"/>
            <a:ext cx="609600" cy="457200"/>
          </a:xfrm>
          <a:prstGeom prst="ellipse">
            <a:avLst/>
          </a:prstGeom>
        </p:spPr>
        <p:txBody>
          <a:bodyPr lIns="0" tIns="0" rIns="0" bIns="0">
            <a:noAutofit/>
          </a:bodyPr>
          <a:lstStyle>
            <a:lvl1pPr fontAlgn="auto">
              <a:spcBef>
                <a:spcPts val="0"/>
              </a:spcBef>
              <a:spcAft>
                <a:spcPts val="0"/>
              </a:spcAft>
              <a:defRPr sz="1400">
                <a:solidFill>
                  <a:srgbClr val="FFFFFF"/>
                </a:solidFill>
                <a:latin typeface="+mn-lt"/>
              </a:defRPr>
            </a:lvl1pPr>
          </a:lstStyle>
          <a:p>
            <a:fld id="{B787E4AD-CE9F-492D-A1EE-27F806D53111}" type="slidenum">
              <a:rPr lang="en-US" smtClean="0"/>
              <a:t>‹#›</a:t>
            </a:fld>
            <a:endParaRPr lang="en-US"/>
          </a:p>
        </p:txBody>
      </p:sp>
      <p:pic>
        <p:nvPicPr>
          <p:cNvPr id="18" name="Picture 10"/>
          <p:cNvPicPr preferRelativeResize="0">
            <a:picLocks noChangeAspect="1" noChangeArrowheads="1"/>
          </p:cNvPicPr>
          <p:nvPr/>
        </p:nvPicPr>
        <p:blipFill rotWithShape="1">
          <a:blip r:embed="rId3">
            <a:extLst>
              <a:ext uri="{28A0092B-C50C-407E-A947-70E740481C1C}">
                <a14:useLocalDpi xmlns:a14="http://schemas.microsoft.com/office/drawing/2010/main" val="0"/>
              </a:ext>
            </a:extLst>
          </a:blip>
          <a:srcRect t="13872" b="43026"/>
          <a:stretch/>
        </p:blipFill>
        <p:spPr bwMode="auto">
          <a:xfrm>
            <a:off x="4724400" y="6082749"/>
            <a:ext cx="2514600" cy="675199"/>
          </a:xfrm>
          <a:prstGeom prst="rect">
            <a:avLst/>
          </a:prstGeom>
          <a:solidFill>
            <a:schemeClr val="accent1"/>
          </a:solidFill>
          <a:ln w="9525">
            <a:noFill/>
            <a:miter lim="800000"/>
            <a:headEnd/>
            <a:tailEnd/>
          </a:ln>
        </p:spPr>
      </p:pic>
    </p:spTree>
    <p:extLst>
      <p:ext uri="{BB962C8B-B14F-4D97-AF65-F5344CB8AC3E}">
        <p14:creationId xmlns:p14="http://schemas.microsoft.com/office/powerpoint/2010/main" val="100929811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11277600" cy="639762"/>
          </a:xfrm>
        </p:spPr>
        <p:txBody>
          <a:bodyPr>
            <a:normAutofit/>
          </a:bodyPr>
          <a:lstStyle>
            <a:lvl1pPr>
              <a:defRPr sz="3600" b="1">
                <a:latin typeface="Gill Sans MT" pitchFamily="34" charset="0"/>
              </a:defRPr>
            </a:lvl1pPr>
          </a:lstStyle>
          <a:p>
            <a:r>
              <a:rPr lang="en-US" smtClean="0"/>
              <a:t>Click to edit Master title style</a:t>
            </a:r>
            <a:endParaRPr lang="en-US" dirty="0"/>
          </a:p>
        </p:txBody>
      </p:sp>
      <p:sp>
        <p:nvSpPr>
          <p:cNvPr id="8" name="Content Placeholder 7"/>
          <p:cNvSpPr>
            <a:spLocks noGrp="1"/>
          </p:cNvSpPr>
          <p:nvPr>
            <p:ph sz="quarter" idx="1"/>
          </p:nvPr>
        </p:nvSpPr>
        <p:spPr>
          <a:xfrm>
            <a:off x="304800" y="914400"/>
            <a:ext cx="11277600" cy="5105400"/>
          </a:xfrm>
        </p:spPr>
        <p:txBody>
          <a:bodyPr>
            <a:normAutofit/>
          </a:bodyPr>
          <a:lstStyle>
            <a:lvl1pPr>
              <a:lnSpc>
                <a:spcPct val="120000"/>
              </a:lnSpc>
              <a:spcBef>
                <a:spcPts val="600"/>
              </a:spcBef>
              <a:defRPr sz="3000">
                <a:latin typeface="Gill Sans MT" pitchFamily="34" charset="0"/>
              </a:defRPr>
            </a:lvl1pPr>
            <a:lvl2pPr>
              <a:lnSpc>
                <a:spcPct val="120000"/>
              </a:lnSpc>
              <a:spcBef>
                <a:spcPts val="600"/>
              </a:spcBef>
              <a:defRPr sz="2800">
                <a:latin typeface="Gill Sans MT" pitchFamily="34" charset="0"/>
              </a:defRPr>
            </a:lvl2pPr>
            <a:lvl3pPr>
              <a:lnSpc>
                <a:spcPct val="120000"/>
              </a:lnSpc>
              <a:spcBef>
                <a:spcPts val="600"/>
              </a:spcBef>
              <a:defRPr sz="2800">
                <a:latin typeface="Gill Sans MT" pitchFamily="34" charset="0"/>
              </a:defRPr>
            </a:lvl3pPr>
            <a:lvl4pPr>
              <a:defRPr>
                <a:latin typeface="Georgia" pitchFamily="18" charset="0"/>
              </a:defRPr>
            </a:lvl4pPr>
            <a:lvl5pPr>
              <a:defRPr>
                <a:latin typeface="Georgia" pitchFamily="18" charset="0"/>
              </a:defRPr>
            </a:lvl5pPr>
          </a:lstStyle>
          <a:p>
            <a:pPr lvl="0"/>
            <a:r>
              <a:rPr lang="en-US" dirty="0" smtClean="0"/>
              <a:t>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10"/>
          </p:nvPr>
        </p:nvSpPr>
        <p:spPr>
          <a:xfrm>
            <a:off x="8229600" y="6191250"/>
            <a:ext cx="3302000" cy="476250"/>
          </a:xfrm>
          <a:prstGeom prst="rect">
            <a:avLst/>
          </a:prstGeom>
        </p:spPr>
        <p:txBody>
          <a:bodyPr/>
          <a:lstStyle>
            <a:lvl1pPr fontAlgn="auto">
              <a:spcBef>
                <a:spcPts val="0"/>
              </a:spcBef>
              <a:spcAft>
                <a:spcPts val="0"/>
              </a:spcAft>
              <a:defRPr>
                <a:latin typeface="+mn-lt"/>
              </a:defRPr>
            </a:lvl1pPr>
          </a:lstStyle>
          <a:p>
            <a:fld id="{BEDFB5AF-297B-4AB9-A38C-23A04440160E}" type="datetimeFigureOut">
              <a:rPr lang="en-US" smtClean="0"/>
              <a:t>9/19/2017</a:t>
            </a:fld>
            <a:endParaRPr lang="en-US"/>
          </a:p>
        </p:txBody>
      </p:sp>
      <p:sp>
        <p:nvSpPr>
          <p:cNvPr id="5" name="Footer Placeholder 4"/>
          <p:cNvSpPr>
            <a:spLocks noGrp="1"/>
          </p:cNvSpPr>
          <p:nvPr>
            <p:ph type="ftr" sz="quarter" idx="11"/>
          </p:nvPr>
        </p:nvSpPr>
        <p:spPr>
          <a:xfrm>
            <a:off x="1219200" y="6172200"/>
            <a:ext cx="5283200" cy="457200"/>
          </a:xfrm>
          <a:prstGeom prst="rect">
            <a:avLst/>
          </a:prstGeom>
        </p:spPr>
        <p:txBody>
          <a:bodyPr/>
          <a:lstStyle>
            <a:lvl1pPr fontAlgn="auto">
              <a:spcBef>
                <a:spcPts val="0"/>
              </a:spcBef>
              <a:spcAft>
                <a:spcPts val="0"/>
              </a:spcAft>
              <a:defRPr>
                <a:latin typeface="+mn-lt"/>
              </a:defRPr>
            </a:lvl1pPr>
          </a:lstStyle>
          <a:p>
            <a:endParaRPr lang="en-US"/>
          </a:p>
        </p:txBody>
      </p:sp>
      <p:sp>
        <p:nvSpPr>
          <p:cNvPr id="6" name="Slide Number Placeholder 5"/>
          <p:cNvSpPr>
            <a:spLocks noGrp="1"/>
          </p:cNvSpPr>
          <p:nvPr>
            <p:ph type="sldNum" sz="quarter" idx="12"/>
          </p:nvPr>
        </p:nvSpPr>
        <p:spPr>
          <a:xfrm>
            <a:off x="194733" y="6210300"/>
            <a:ext cx="609600" cy="457200"/>
          </a:xfrm>
          <a:prstGeom prst="ellipse">
            <a:avLst/>
          </a:prstGeom>
        </p:spPr>
        <p:txBody>
          <a:bodyPr/>
          <a:lstStyle>
            <a:lvl1pPr fontAlgn="auto">
              <a:spcBef>
                <a:spcPts val="0"/>
              </a:spcBef>
              <a:spcAft>
                <a:spcPts val="0"/>
              </a:spcAft>
              <a:defRPr>
                <a:latin typeface="+mn-lt"/>
              </a:defRPr>
            </a:lvl1pPr>
          </a:lstStyle>
          <a:p>
            <a:fld id="{B787E4AD-CE9F-492D-A1EE-27F806D53111}" type="slidenum">
              <a:rPr lang="en-US" smtClean="0"/>
              <a:t>‹#›</a:t>
            </a:fld>
            <a:endParaRPr lang="en-US"/>
          </a:p>
        </p:txBody>
      </p:sp>
    </p:spTree>
    <p:extLst>
      <p:ext uri="{BB962C8B-B14F-4D97-AF65-F5344CB8AC3E}">
        <p14:creationId xmlns:p14="http://schemas.microsoft.com/office/powerpoint/2010/main" val="12594129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7F8F5D0-D228-4265-80DC-F74939F586FC}" type="datetimeFigureOut">
              <a:rPr lang="en-US" smtClean="0"/>
              <a:t>9/19/2017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259E73-D233-4633-9764-643DF133138C}" type="slidenum">
              <a:rPr lang="en-US" smtClean="0"/>
              <a:t>‹#›</a:t>
            </a:fld>
            <a:endParaRPr lang="en-US" dirty="0"/>
          </a:p>
        </p:txBody>
      </p:sp>
    </p:spTree>
    <p:extLst>
      <p:ext uri="{BB962C8B-B14F-4D97-AF65-F5344CB8AC3E}">
        <p14:creationId xmlns:p14="http://schemas.microsoft.com/office/powerpoint/2010/main" val="12247867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1219200" y="1447800"/>
            <a:ext cx="4998720" cy="4572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6578600" y="1447800"/>
            <a:ext cx="4998720" cy="4572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229600" y="6191250"/>
            <a:ext cx="3302000" cy="476250"/>
          </a:xfrm>
          <a:prstGeom prst="rect">
            <a:avLst/>
          </a:prstGeom>
        </p:spPr>
        <p:txBody>
          <a:bodyPr/>
          <a:lstStyle>
            <a:lvl1pPr fontAlgn="auto">
              <a:spcBef>
                <a:spcPts val="0"/>
              </a:spcBef>
              <a:spcAft>
                <a:spcPts val="0"/>
              </a:spcAft>
              <a:defRPr>
                <a:latin typeface="+mn-lt"/>
              </a:defRPr>
            </a:lvl1pPr>
          </a:lstStyle>
          <a:p>
            <a:fld id="{BEDFB5AF-297B-4AB9-A38C-23A04440160E}" type="datetimeFigureOut">
              <a:rPr lang="en-US" smtClean="0"/>
              <a:t>9/19/2017</a:t>
            </a:fld>
            <a:endParaRPr lang="en-US"/>
          </a:p>
        </p:txBody>
      </p:sp>
      <p:sp>
        <p:nvSpPr>
          <p:cNvPr id="6" name="Footer Placeholder 5"/>
          <p:cNvSpPr>
            <a:spLocks noGrp="1"/>
          </p:cNvSpPr>
          <p:nvPr>
            <p:ph type="ftr" sz="quarter" idx="11"/>
          </p:nvPr>
        </p:nvSpPr>
        <p:spPr>
          <a:xfrm>
            <a:off x="1219200" y="6172200"/>
            <a:ext cx="5283200" cy="457200"/>
          </a:xfrm>
          <a:prstGeom prst="rect">
            <a:avLst/>
          </a:prstGeom>
        </p:spPr>
        <p:txBody>
          <a:bodyPr/>
          <a:lstStyle>
            <a:lvl1pPr fontAlgn="auto">
              <a:spcBef>
                <a:spcPts val="0"/>
              </a:spcBef>
              <a:spcAft>
                <a:spcPts val="0"/>
              </a:spcAft>
              <a:defRPr>
                <a:latin typeface="+mn-lt"/>
              </a:defRPr>
            </a:lvl1pPr>
          </a:lstStyle>
          <a:p>
            <a:endParaRPr lang="en-US"/>
          </a:p>
        </p:txBody>
      </p:sp>
      <p:sp>
        <p:nvSpPr>
          <p:cNvPr id="7" name="Slide Number Placeholder 6"/>
          <p:cNvSpPr>
            <a:spLocks noGrp="1"/>
          </p:cNvSpPr>
          <p:nvPr>
            <p:ph type="sldNum" sz="quarter" idx="12"/>
          </p:nvPr>
        </p:nvSpPr>
        <p:spPr>
          <a:xfrm>
            <a:off x="194733" y="6210300"/>
            <a:ext cx="609600" cy="457200"/>
          </a:xfrm>
          <a:prstGeom prst="ellipse">
            <a:avLst/>
          </a:prstGeom>
        </p:spPr>
        <p:txBody>
          <a:bodyPr/>
          <a:lstStyle>
            <a:lvl1pPr fontAlgn="auto">
              <a:spcBef>
                <a:spcPts val="0"/>
              </a:spcBef>
              <a:spcAft>
                <a:spcPts val="0"/>
              </a:spcAft>
              <a:defRPr>
                <a:latin typeface="+mn-lt"/>
              </a:defRPr>
            </a:lvl1pPr>
          </a:lstStyle>
          <a:p>
            <a:fld id="{B787E4AD-CE9F-492D-A1EE-27F806D53111}" type="slidenum">
              <a:rPr lang="en-US" smtClean="0"/>
              <a:t>‹#›</a:t>
            </a:fld>
            <a:endParaRPr lang="en-US"/>
          </a:p>
        </p:txBody>
      </p:sp>
    </p:spTree>
    <p:extLst>
      <p:ext uri="{BB962C8B-B14F-4D97-AF65-F5344CB8AC3E}">
        <p14:creationId xmlns:p14="http://schemas.microsoft.com/office/powerpoint/2010/main" val="11281072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Edit Master text styles</a:t>
            </a:r>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Edit Master text styles</a:t>
            </a:r>
          </a:p>
        </p:txBody>
      </p:sp>
      <p:sp>
        <p:nvSpPr>
          <p:cNvPr id="11" name="Content Placeholder 10"/>
          <p:cNvSpPr>
            <a:spLocks noGrp="1"/>
          </p:cNvSpPr>
          <p:nvPr>
            <p:ph sz="half" idx="2"/>
          </p:nvPr>
        </p:nvSpPr>
        <p:spPr>
          <a:xfrm>
            <a:off x="1219200" y="2247900"/>
            <a:ext cx="4978400" cy="3886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6604000" y="2247900"/>
            <a:ext cx="4978400" cy="3886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229600" y="6191250"/>
            <a:ext cx="3302000" cy="476250"/>
          </a:xfrm>
          <a:prstGeom prst="rect">
            <a:avLst/>
          </a:prstGeom>
        </p:spPr>
        <p:txBody>
          <a:bodyPr/>
          <a:lstStyle>
            <a:lvl1pPr fontAlgn="auto">
              <a:spcBef>
                <a:spcPts val="0"/>
              </a:spcBef>
              <a:spcAft>
                <a:spcPts val="0"/>
              </a:spcAft>
              <a:defRPr>
                <a:latin typeface="+mn-lt"/>
              </a:defRPr>
            </a:lvl1pPr>
          </a:lstStyle>
          <a:p>
            <a:fld id="{BEDFB5AF-297B-4AB9-A38C-23A04440160E}" type="datetimeFigureOut">
              <a:rPr lang="en-US" smtClean="0"/>
              <a:t>9/19/2017</a:t>
            </a:fld>
            <a:endParaRPr lang="en-US"/>
          </a:p>
        </p:txBody>
      </p:sp>
      <p:sp>
        <p:nvSpPr>
          <p:cNvPr id="8" name="Footer Placeholder 7"/>
          <p:cNvSpPr>
            <a:spLocks noGrp="1"/>
          </p:cNvSpPr>
          <p:nvPr>
            <p:ph type="ftr" sz="quarter" idx="11"/>
          </p:nvPr>
        </p:nvSpPr>
        <p:spPr>
          <a:xfrm>
            <a:off x="1219200" y="6172200"/>
            <a:ext cx="5283200" cy="457200"/>
          </a:xfrm>
          <a:prstGeom prst="rect">
            <a:avLst/>
          </a:prstGeom>
        </p:spPr>
        <p:txBody>
          <a:bodyPr/>
          <a:lstStyle>
            <a:lvl1pPr fontAlgn="auto">
              <a:spcBef>
                <a:spcPts val="0"/>
              </a:spcBef>
              <a:spcAft>
                <a:spcPts val="0"/>
              </a:spcAft>
              <a:defRPr>
                <a:latin typeface="+mn-lt"/>
              </a:defRPr>
            </a:lvl1pPr>
          </a:lstStyle>
          <a:p>
            <a:endParaRPr lang="en-US"/>
          </a:p>
        </p:txBody>
      </p:sp>
      <p:sp>
        <p:nvSpPr>
          <p:cNvPr id="9" name="Slide Number Placeholder 8"/>
          <p:cNvSpPr>
            <a:spLocks noGrp="1"/>
          </p:cNvSpPr>
          <p:nvPr>
            <p:ph type="sldNum" sz="quarter" idx="12"/>
          </p:nvPr>
        </p:nvSpPr>
        <p:spPr>
          <a:xfrm>
            <a:off x="194733" y="6210300"/>
            <a:ext cx="609600" cy="457200"/>
          </a:xfrm>
          <a:prstGeom prst="ellipse">
            <a:avLst/>
          </a:prstGeom>
        </p:spPr>
        <p:txBody>
          <a:bodyPr/>
          <a:lstStyle>
            <a:lvl1pPr fontAlgn="auto">
              <a:spcBef>
                <a:spcPts val="0"/>
              </a:spcBef>
              <a:spcAft>
                <a:spcPts val="0"/>
              </a:spcAft>
              <a:defRPr>
                <a:latin typeface="+mn-lt"/>
              </a:defRPr>
            </a:lvl1pPr>
          </a:lstStyle>
          <a:p>
            <a:fld id="{B787E4AD-CE9F-492D-A1EE-27F806D53111}" type="slidenum">
              <a:rPr lang="en-US" smtClean="0"/>
              <a:t>‹#›</a:t>
            </a:fld>
            <a:endParaRPr lang="en-US"/>
          </a:p>
        </p:txBody>
      </p:sp>
    </p:spTree>
    <p:extLst>
      <p:ext uri="{BB962C8B-B14F-4D97-AF65-F5344CB8AC3E}">
        <p14:creationId xmlns:p14="http://schemas.microsoft.com/office/powerpoint/2010/main" val="16939093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229600" y="6191250"/>
            <a:ext cx="3302000" cy="476250"/>
          </a:xfrm>
          <a:prstGeom prst="rect">
            <a:avLst/>
          </a:prstGeom>
        </p:spPr>
        <p:txBody>
          <a:bodyPr/>
          <a:lstStyle>
            <a:lvl1pPr fontAlgn="auto">
              <a:spcBef>
                <a:spcPts val="0"/>
              </a:spcBef>
              <a:spcAft>
                <a:spcPts val="0"/>
              </a:spcAft>
              <a:defRPr>
                <a:latin typeface="+mn-lt"/>
              </a:defRPr>
            </a:lvl1pPr>
          </a:lstStyle>
          <a:p>
            <a:fld id="{BEDFB5AF-297B-4AB9-A38C-23A04440160E}" type="datetimeFigureOut">
              <a:rPr lang="en-US" smtClean="0"/>
              <a:t>9/19/2017</a:t>
            </a:fld>
            <a:endParaRPr lang="en-US"/>
          </a:p>
        </p:txBody>
      </p:sp>
      <p:sp>
        <p:nvSpPr>
          <p:cNvPr id="4" name="Footer Placeholder 3"/>
          <p:cNvSpPr>
            <a:spLocks noGrp="1"/>
          </p:cNvSpPr>
          <p:nvPr>
            <p:ph type="ftr" sz="quarter" idx="11"/>
          </p:nvPr>
        </p:nvSpPr>
        <p:spPr>
          <a:xfrm>
            <a:off x="1219200" y="6172200"/>
            <a:ext cx="5283200" cy="457200"/>
          </a:xfrm>
          <a:prstGeom prst="rect">
            <a:avLst/>
          </a:prstGeom>
        </p:spPr>
        <p:txBody>
          <a:bodyPr/>
          <a:lstStyle>
            <a:lvl1pPr fontAlgn="auto">
              <a:spcBef>
                <a:spcPts val="0"/>
              </a:spcBef>
              <a:spcAft>
                <a:spcPts val="0"/>
              </a:spcAft>
              <a:defRPr>
                <a:latin typeface="+mn-lt"/>
              </a:defRPr>
            </a:lvl1pPr>
          </a:lstStyle>
          <a:p>
            <a:endParaRPr lang="en-US"/>
          </a:p>
        </p:txBody>
      </p:sp>
      <p:sp>
        <p:nvSpPr>
          <p:cNvPr id="5" name="Slide Number Placeholder 4"/>
          <p:cNvSpPr>
            <a:spLocks noGrp="1"/>
          </p:cNvSpPr>
          <p:nvPr>
            <p:ph type="sldNum" sz="quarter" idx="12"/>
          </p:nvPr>
        </p:nvSpPr>
        <p:spPr>
          <a:xfrm>
            <a:off x="194733" y="6210300"/>
            <a:ext cx="609600" cy="457200"/>
          </a:xfrm>
          <a:prstGeom prst="ellipse">
            <a:avLst/>
          </a:prstGeom>
        </p:spPr>
        <p:txBody>
          <a:bodyPr/>
          <a:lstStyle>
            <a:lvl1pPr fontAlgn="auto">
              <a:spcBef>
                <a:spcPts val="0"/>
              </a:spcBef>
              <a:spcAft>
                <a:spcPts val="0"/>
              </a:spcAft>
              <a:defRPr>
                <a:latin typeface="+mn-lt"/>
              </a:defRPr>
            </a:lvl1pPr>
          </a:lstStyle>
          <a:p>
            <a:fld id="{B787E4AD-CE9F-492D-A1EE-27F806D53111}" type="slidenum">
              <a:rPr lang="en-US" smtClean="0"/>
              <a:t>‹#›</a:t>
            </a:fld>
            <a:endParaRPr lang="en-US"/>
          </a:p>
        </p:txBody>
      </p:sp>
    </p:spTree>
    <p:extLst>
      <p:ext uri="{BB962C8B-B14F-4D97-AF65-F5344CB8AC3E}">
        <p14:creationId xmlns:p14="http://schemas.microsoft.com/office/powerpoint/2010/main" val="4367715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229600" y="6191250"/>
            <a:ext cx="3302000" cy="476250"/>
          </a:xfrm>
          <a:prstGeom prst="rect">
            <a:avLst/>
          </a:prstGeom>
        </p:spPr>
        <p:txBody>
          <a:bodyPr/>
          <a:lstStyle>
            <a:lvl1pPr fontAlgn="auto">
              <a:spcBef>
                <a:spcPts val="0"/>
              </a:spcBef>
              <a:spcAft>
                <a:spcPts val="0"/>
              </a:spcAft>
              <a:defRPr>
                <a:latin typeface="+mn-lt"/>
              </a:defRPr>
            </a:lvl1pPr>
          </a:lstStyle>
          <a:p>
            <a:fld id="{BEDFB5AF-297B-4AB9-A38C-23A04440160E}" type="datetimeFigureOut">
              <a:rPr lang="en-US" smtClean="0"/>
              <a:t>9/19/2017</a:t>
            </a:fld>
            <a:endParaRPr lang="en-US"/>
          </a:p>
        </p:txBody>
      </p:sp>
      <p:sp>
        <p:nvSpPr>
          <p:cNvPr id="3" name="Footer Placeholder 2"/>
          <p:cNvSpPr>
            <a:spLocks noGrp="1"/>
          </p:cNvSpPr>
          <p:nvPr>
            <p:ph type="ftr" sz="quarter" idx="11"/>
          </p:nvPr>
        </p:nvSpPr>
        <p:spPr>
          <a:xfrm>
            <a:off x="1219200" y="6172200"/>
            <a:ext cx="5283200" cy="457200"/>
          </a:xfrm>
          <a:prstGeom prst="rect">
            <a:avLst/>
          </a:prstGeom>
        </p:spPr>
        <p:txBody>
          <a:bodyPr/>
          <a:lstStyle>
            <a:lvl1pPr fontAlgn="auto">
              <a:spcBef>
                <a:spcPts val="0"/>
              </a:spcBef>
              <a:spcAft>
                <a:spcPts val="0"/>
              </a:spcAft>
              <a:defRPr>
                <a:latin typeface="+mn-lt"/>
              </a:defRPr>
            </a:lvl1pPr>
          </a:lstStyle>
          <a:p>
            <a:endParaRPr lang="en-US"/>
          </a:p>
        </p:txBody>
      </p:sp>
      <p:sp>
        <p:nvSpPr>
          <p:cNvPr id="4" name="Slide Number Placeholder 3"/>
          <p:cNvSpPr>
            <a:spLocks noGrp="1"/>
          </p:cNvSpPr>
          <p:nvPr>
            <p:ph type="sldNum" sz="quarter" idx="12"/>
          </p:nvPr>
        </p:nvSpPr>
        <p:spPr>
          <a:xfrm>
            <a:off x="194733" y="6210300"/>
            <a:ext cx="609600" cy="457200"/>
          </a:xfrm>
          <a:prstGeom prst="ellipse">
            <a:avLst/>
          </a:prstGeom>
        </p:spPr>
        <p:txBody>
          <a:bodyPr/>
          <a:lstStyle>
            <a:lvl1pPr fontAlgn="auto">
              <a:spcBef>
                <a:spcPts val="0"/>
              </a:spcBef>
              <a:spcAft>
                <a:spcPts val="0"/>
              </a:spcAft>
              <a:defRPr>
                <a:latin typeface="+mn-lt"/>
              </a:defRPr>
            </a:lvl1pPr>
          </a:lstStyle>
          <a:p>
            <a:fld id="{B787E4AD-CE9F-492D-A1EE-27F806D53111}" type="slidenum">
              <a:rPr lang="en-US" smtClean="0"/>
              <a:t>‹#›</a:t>
            </a:fld>
            <a:endParaRPr lang="en-US"/>
          </a:p>
        </p:txBody>
      </p:sp>
    </p:spTree>
    <p:extLst>
      <p:ext uri="{BB962C8B-B14F-4D97-AF65-F5344CB8AC3E}">
        <p14:creationId xmlns:p14="http://schemas.microsoft.com/office/powerpoint/2010/main" val="12431612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useBgFill="1">
        <p:nvSpPr>
          <p:cNvPr id="6" name="Rounded Rectangle 5"/>
          <p:cNvSpPr/>
          <p:nvPr/>
        </p:nvSpPr>
        <p:spPr>
          <a:xfrm>
            <a:off x="84668" y="69850"/>
            <a:ext cx="12018433"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grpSp>
        <p:nvGrpSpPr>
          <p:cNvPr id="4" name="Group 13"/>
          <p:cNvGrpSpPr>
            <a:grpSpLocks/>
          </p:cNvGrpSpPr>
          <p:nvPr/>
        </p:nvGrpSpPr>
        <p:grpSpPr bwMode="auto">
          <a:xfrm>
            <a:off x="0" y="6305550"/>
            <a:ext cx="12192000" cy="552450"/>
            <a:chOff x="0" y="6306212"/>
            <a:chExt cx="9144000" cy="551788"/>
          </a:xfrm>
        </p:grpSpPr>
        <p:pic>
          <p:nvPicPr>
            <p:cNvPr id="8" name="Picture 10" descr="UTCcrestbkg.pct                                                000030E6April's Gigs                   BB17416F:"/>
            <p:cNvPicPr preferRelativeResize="0">
              <a:picLocks noChangeAspect="1" noChangeArrowheads="1"/>
            </p:cNvPicPr>
            <p:nvPr/>
          </p:nvPicPr>
          <p:blipFill>
            <a:blip r:embed="rId2" cstate="print"/>
            <a:srcRect/>
            <a:stretch>
              <a:fillRect/>
            </a:stretch>
          </p:blipFill>
          <p:spPr bwMode="auto">
            <a:xfrm>
              <a:off x="1524000" y="6306212"/>
              <a:ext cx="6096000" cy="456786"/>
            </a:xfrm>
            <a:prstGeom prst="rect">
              <a:avLst/>
            </a:prstGeom>
            <a:noFill/>
            <a:ln w="9525">
              <a:noFill/>
              <a:miter lim="800000"/>
              <a:headEnd/>
              <a:tailEnd/>
            </a:ln>
          </p:spPr>
        </p:pic>
        <p:pic>
          <p:nvPicPr>
            <p:cNvPr id="9" name="Picture 14" descr="UTCcrestbkg.pct                                                000030E6April's Gigs                   BB17416F:"/>
            <p:cNvPicPr preferRelativeResize="0">
              <a:picLocks noChangeAspect="1" noChangeArrowheads="1"/>
            </p:cNvPicPr>
            <p:nvPr/>
          </p:nvPicPr>
          <p:blipFill>
            <a:blip r:embed="rId3" cstate="print"/>
            <a:srcRect/>
            <a:stretch>
              <a:fillRect/>
            </a:stretch>
          </p:blipFill>
          <p:spPr bwMode="auto">
            <a:xfrm>
              <a:off x="0" y="6781869"/>
              <a:ext cx="9144000" cy="76131"/>
            </a:xfrm>
            <a:prstGeom prst="rect">
              <a:avLst/>
            </a:prstGeom>
            <a:noFill/>
            <a:ln w="9525">
              <a:noFill/>
              <a:miter lim="800000"/>
              <a:headEnd/>
              <a:tailEnd/>
            </a:ln>
          </p:spPr>
        </p:pic>
      </p:grpSp>
      <p:sp>
        <p:nvSpPr>
          <p:cNvPr id="2" name="Title 1"/>
          <p:cNvSpPr>
            <a:spLocks noGrp="1"/>
          </p:cNvSpPr>
          <p:nvPr>
            <p:ph type="title"/>
          </p:nvPr>
        </p:nvSpPr>
        <p:spPr>
          <a:xfrm>
            <a:off x="1219200" y="273050"/>
            <a:ext cx="103632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Edit Master text styles</a:t>
            </a:r>
          </a:p>
        </p:txBody>
      </p:sp>
      <p:sp>
        <p:nvSpPr>
          <p:cNvPr id="11" name="Content Placeholder 10"/>
          <p:cNvSpPr>
            <a:spLocks noGrp="1"/>
          </p:cNvSpPr>
          <p:nvPr>
            <p:ph sz="quarter" idx="1"/>
          </p:nvPr>
        </p:nvSpPr>
        <p:spPr>
          <a:xfrm>
            <a:off x="3962400" y="1600200"/>
            <a:ext cx="7620000" cy="4495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4"/>
          <p:cNvSpPr>
            <a:spLocks noGrp="1"/>
          </p:cNvSpPr>
          <p:nvPr>
            <p:ph type="dt" sz="half" idx="10"/>
          </p:nvPr>
        </p:nvSpPr>
        <p:spPr>
          <a:xfrm>
            <a:off x="8229600" y="6191250"/>
            <a:ext cx="3302000" cy="476250"/>
          </a:xfrm>
          <a:prstGeom prst="rect">
            <a:avLst/>
          </a:prstGeom>
        </p:spPr>
        <p:txBody>
          <a:bodyPr/>
          <a:lstStyle>
            <a:lvl1pPr fontAlgn="auto">
              <a:spcBef>
                <a:spcPts val="0"/>
              </a:spcBef>
              <a:spcAft>
                <a:spcPts val="0"/>
              </a:spcAft>
              <a:defRPr>
                <a:latin typeface="+mn-lt"/>
              </a:defRPr>
            </a:lvl1pPr>
          </a:lstStyle>
          <a:p>
            <a:fld id="{BEDFB5AF-297B-4AB9-A38C-23A04440160E}" type="datetimeFigureOut">
              <a:rPr lang="en-US" smtClean="0"/>
              <a:t>9/19/2017</a:t>
            </a:fld>
            <a:endParaRPr lang="en-US"/>
          </a:p>
        </p:txBody>
      </p:sp>
      <p:sp>
        <p:nvSpPr>
          <p:cNvPr id="12" name="Footer Placeholder 5"/>
          <p:cNvSpPr>
            <a:spLocks noGrp="1"/>
          </p:cNvSpPr>
          <p:nvPr>
            <p:ph type="ftr" sz="quarter" idx="11"/>
          </p:nvPr>
        </p:nvSpPr>
        <p:spPr>
          <a:xfrm>
            <a:off x="1219200" y="6172200"/>
            <a:ext cx="5283200" cy="457200"/>
          </a:xfrm>
          <a:prstGeom prst="rect">
            <a:avLst/>
          </a:prstGeom>
        </p:spPr>
        <p:txBody>
          <a:bodyPr/>
          <a:lstStyle>
            <a:lvl1pPr fontAlgn="auto">
              <a:spcBef>
                <a:spcPts val="0"/>
              </a:spcBef>
              <a:spcAft>
                <a:spcPts val="0"/>
              </a:spcAft>
              <a:defRPr>
                <a:latin typeface="+mn-lt"/>
              </a:defRPr>
            </a:lvl1pPr>
          </a:lstStyle>
          <a:p>
            <a:endParaRPr lang="en-US"/>
          </a:p>
        </p:txBody>
      </p:sp>
      <p:sp>
        <p:nvSpPr>
          <p:cNvPr id="13" name="Slide Number Placeholder 6"/>
          <p:cNvSpPr>
            <a:spLocks noGrp="1"/>
          </p:cNvSpPr>
          <p:nvPr>
            <p:ph type="sldNum" sz="quarter" idx="12"/>
          </p:nvPr>
        </p:nvSpPr>
        <p:spPr>
          <a:xfrm>
            <a:off x="194733" y="6210300"/>
            <a:ext cx="609600" cy="457200"/>
          </a:xfrm>
          <a:prstGeom prst="ellipse">
            <a:avLst/>
          </a:prstGeom>
        </p:spPr>
        <p:txBody>
          <a:bodyPr/>
          <a:lstStyle>
            <a:lvl1pPr fontAlgn="auto">
              <a:spcBef>
                <a:spcPts val="0"/>
              </a:spcBef>
              <a:spcAft>
                <a:spcPts val="0"/>
              </a:spcAft>
              <a:defRPr>
                <a:latin typeface="+mn-lt"/>
              </a:defRPr>
            </a:lvl1pPr>
          </a:lstStyle>
          <a:p>
            <a:fld id="{B787E4AD-CE9F-492D-A1EE-27F806D53111}" type="slidenum">
              <a:rPr lang="en-US" smtClean="0"/>
              <a:t>‹#›</a:t>
            </a:fld>
            <a:endParaRPr lang="en-US"/>
          </a:p>
        </p:txBody>
      </p:sp>
    </p:spTree>
    <p:extLst>
      <p:ext uri="{BB962C8B-B14F-4D97-AF65-F5344CB8AC3E}">
        <p14:creationId xmlns:p14="http://schemas.microsoft.com/office/powerpoint/2010/main" val="38662525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91018" y="4683126"/>
            <a:ext cx="12009967"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Rectangle 5"/>
          <p:cNvSpPr/>
          <p:nvPr/>
        </p:nvSpPr>
        <p:spPr>
          <a:xfrm>
            <a:off x="91018" y="4649789"/>
            <a:ext cx="12009967"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 name="Rectangle 6"/>
          <p:cNvSpPr/>
          <p:nvPr/>
        </p:nvSpPr>
        <p:spPr>
          <a:xfrm>
            <a:off x="91018" y="4773614"/>
            <a:ext cx="12009967"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Edit Master text styles</a:t>
            </a:r>
          </a:p>
        </p:txBody>
      </p:sp>
      <p:sp>
        <p:nvSpPr>
          <p:cNvPr id="3" name="Picture Placeholder 2"/>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a:xfrm>
            <a:off x="8229600" y="6191250"/>
            <a:ext cx="3302000" cy="476250"/>
          </a:xfrm>
          <a:prstGeom prst="rect">
            <a:avLst/>
          </a:prstGeom>
        </p:spPr>
        <p:txBody>
          <a:bodyPr/>
          <a:lstStyle>
            <a:lvl1pPr fontAlgn="auto">
              <a:spcBef>
                <a:spcPts val="0"/>
              </a:spcBef>
              <a:spcAft>
                <a:spcPts val="0"/>
              </a:spcAft>
              <a:defRPr>
                <a:latin typeface="+mn-lt"/>
              </a:defRPr>
            </a:lvl1pPr>
          </a:lstStyle>
          <a:p>
            <a:fld id="{BEDFB5AF-297B-4AB9-A38C-23A04440160E}" type="datetimeFigureOut">
              <a:rPr lang="en-US" smtClean="0"/>
              <a:t>9/19/2017</a:t>
            </a:fld>
            <a:endParaRPr lang="en-US"/>
          </a:p>
        </p:txBody>
      </p:sp>
      <p:sp>
        <p:nvSpPr>
          <p:cNvPr id="9" name="Footer Placeholder 5"/>
          <p:cNvSpPr>
            <a:spLocks noGrp="1"/>
          </p:cNvSpPr>
          <p:nvPr>
            <p:ph type="ftr" sz="quarter" idx="11"/>
          </p:nvPr>
        </p:nvSpPr>
        <p:spPr>
          <a:xfrm>
            <a:off x="1219200" y="6172200"/>
            <a:ext cx="5181600" cy="457200"/>
          </a:xfrm>
          <a:prstGeom prst="rect">
            <a:avLst/>
          </a:prstGeom>
        </p:spPr>
        <p:txBody>
          <a:bodyPr/>
          <a:lstStyle>
            <a:lvl1pPr fontAlgn="auto">
              <a:spcBef>
                <a:spcPts val="0"/>
              </a:spcBef>
              <a:spcAft>
                <a:spcPts val="0"/>
              </a:spcAft>
              <a:defRPr>
                <a:latin typeface="+mn-lt"/>
              </a:defRPr>
            </a:lvl1pPr>
          </a:lstStyle>
          <a:p>
            <a:endParaRPr lang="en-US"/>
          </a:p>
        </p:txBody>
      </p:sp>
      <p:sp>
        <p:nvSpPr>
          <p:cNvPr id="10" name="Slide Number Placeholder 6"/>
          <p:cNvSpPr>
            <a:spLocks noGrp="1"/>
          </p:cNvSpPr>
          <p:nvPr>
            <p:ph type="sldNum" sz="quarter" idx="12"/>
          </p:nvPr>
        </p:nvSpPr>
        <p:spPr>
          <a:xfrm>
            <a:off x="194733" y="6208713"/>
            <a:ext cx="609600" cy="457200"/>
          </a:xfrm>
          <a:prstGeom prst="ellipse">
            <a:avLst/>
          </a:prstGeom>
        </p:spPr>
        <p:txBody>
          <a:bodyPr/>
          <a:lstStyle>
            <a:lvl1pPr fontAlgn="auto">
              <a:spcBef>
                <a:spcPts val="0"/>
              </a:spcBef>
              <a:spcAft>
                <a:spcPts val="0"/>
              </a:spcAft>
              <a:defRPr>
                <a:latin typeface="+mn-lt"/>
              </a:defRPr>
            </a:lvl1pPr>
          </a:lstStyle>
          <a:p>
            <a:fld id="{B787E4AD-CE9F-492D-A1EE-27F806D53111}" type="slidenum">
              <a:rPr lang="en-US" smtClean="0"/>
              <a:t>‹#›</a:t>
            </a:fld>
            <a:endParaRPr lang="en-US"/>
          </a:p>
        </p:txBody>
      </p:sp>
    </p:spTree>
    <p:extLst>
      <p:ext uri="{BB962C8B-B14F-4D97-AF65-F5344CB8AC3E}">
        <p14:creationId xmlns:p14="http://schemas.microsoft.com/office/powerpoint/2010/main" val="40537606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229600" y="6191250"/>
            <a:ext cx="3302000" cy="476250"/>
          </a:xfrm>
          <a:prstGeom prst="rect">
            <a:avLst/>
          </a:prstGeom>
        </p:spPr>
        <p:txBody>
          <a:bodyPr/>
          <a:lstStyle>
            <a:lvl1pPr fontAlgn="auto">
              <a:spcBef>
                <a:spcPts val="0"/>
              </a:spcBef>
              <a:spcAft>
                <a:spcPts val="0"/>
              </a:spcAft>
              <a:defRPr>
                <a:latin typeface="+mn-lt"/>
              </a:defRPr>
            </a:lvl1pPr>
          </a:lstStyle>
          <a:p>
            <a:fld id="{BEDFB5AF-297B-4AB9-A38C-23A04440160E}" type="datetimeFigureOut">
              <a:rPr lang="en-US" smtClean="0"/>
              <a:t>9/19/2017</a:t>
            </a:fld>
            <a:endParaRPr lang="en-US"/>
          </a:p>
        </p:txBody>
      </p:sp>
      <p:sp>
        <p:nvSpPr>
          <p:cNvPr id="5" name="Footer Placeholder 4"/>
          <p:cNvSpPr>
            <a:spLocks noGrp="1"/>
          </p:cNvSpPr>
          <p:nvPr>
            <p:ph type="ftr" sz="quarter" idx="11"/>
          </p:nvPr>
        </p:nvSpPr>
        <p:spPr>
          <a:xfrm>
            <a:off x="1219200" y="6172200"/>
            <a:ext cx="5283200" cy="457200"/>
          </a:xfrm>
          <a:prstGeom prst="rect">
            <a:avLst/>
          </a:prstGeom>
        </p:spPr>
        <p:txBody>
          <a:bodyPr/>
          <a:lstStyle>
            <a:lvl1pPr fontAlgn="auto">
              <a:spcBef>
                <a:spcPts val="0"/>
              </a:spcBef>
              <a:spcAft>
                <a:spcPts val="0"/>
              </a:spcAft>
              <a:defRPr>
                <a:latin typeface="+mn-lt"/>
              </a:defRPr>
            </a:lvl1pPr>
          </a:lstStyle>
          <a:p>
            <a:endParaRPr lang="en-US"/>
          </a:p>
        </p:txBody>
      </p:sp>
      <p:sp>
        <p:nvSpPr>
          <p:cNvPr id="6" name="Slide Number Placeholder 5"/>
          <p:cNvSpPr>
            <a:spLocks noGrp="1"/>
          </p:cNvSpPr>
          <p:nvPr>
            <p:ph type="sldNum" sz="quarter" idx="12"/>
          </p:nvPr>
        </p:nvSpPr>
        <p:spPr>
          <a:xfrm>
            <a:off x="194733" y="6210300"/>
            <a:ext cx="609600" cy="457200"/>
          </a:xfrm>
          <a:prstGeom prst="ellipse">
            <a:avLst/>
          </a:prstGeom>
        </p:spPr>
        <p:txBody>
          <a:bodyPr/>
          <a:lstStyle>
            <a:lvl1pPr fontAlgn="auto">
              <a:spcBef>
                <a:spcPts val="0"/>
              </a:spcBef>
              <a:spcAft>
                <a:spcPts val="0"/>
              </a:spcAft>
              <a:defRPr>
                <a:latin typeface="+mn-lt"/>
              </a:defRPr>
            </a:lvl1pPr>
          </a:lstStyle>
          <a:p>
            <a:fld id="{B787E4AD-CE9F-492D-A1EE-27F806D53111}" type="slidenum">
              <a:rPr lang="en-US" smtClean="0"/>
              <a:t>‹#›</a:t>
            </a:fld>
            <a:endParaRPr lang="en-US"/>
          </a:p>
        </p:txBody>
      </p:sp>
    </p:spTree>
    <p:extLst>
      <p:ext uri="{BB962C8B-B14F-4D97-AF65-F5344CB8AC3E}">
        <p14:creationId xmlns:p14="http://schemas.microsoft.com/office/powerpoint/2010/main" val="42829064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68224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274641"/>
            <a:ext cx="7416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229600" y="6191250"/>
            <a:ext cx="3302000" cy="476250"/>
          </a:xfrm>
          <a:prstGeom prst="rect">
            <a:avLst/>
          </a:prstGeom>
        </p:spPr>
        <p:txBody>
          <a:bodyPr/>
          <a:lstStyle>
            <a:lvl1pPr fontAlgn="auto">
              <a:spcBef>
                <a:spcPts val="0"/>
              </a:spcBef>
              <a:spcAft>
                <a:spcPts val="0"/>
              </a:spcAft>
              <a:defRPr>
                <a:latin typeface="+mn-lt"/>
              </a:defRPr>
            </a:lvl1pPr>
          </a:lstStyle>
          <a:p>
            <a:fld id="{BEDFB5AF-297B-4AB9-A38C-23A04440160E}" type="datetimeFigureOut">
              <a:rPr lang="en-US" smtClean="0"/>
              <a:t>9/19/2017</a:t>
            </a:fld>
            <a:endParaRPr lang="en-US"/>
          </a:p>
        </p:txBody>
      </p:sp>
      <p:sp>
        <p:nvSpPr>
          <p:cNvPr id="5" name="Footer Placeholder 4"/>
          <p:cNvSpPr>
            <a:spLocks noGrp="1"/>
          </p:cNvSpPr>
          <p:nvPr>
            <p:ph type="ftr" sz="quarter" idx="11"/>
          </p:nvPr>
        </p:nvSpPr>
        <p:spPr>
          <a:xfrm>
            <a:off x="1219200" y="6172200"/>
            <a:ext cx="5283200" cy="457200"/>
          </a:xfrm>
          <a:prstGeom prst="rect">
            <a:avLst/>
          </a:prstGeom>
        </p:spPr>
        <p:txBody>
          <a:bodyPr/>
          <a:lstStyle>
            <a:lvl1pPr fontAlgn="auto">
              <a:spcBef>
                <a:spcPts val="0"/>
              </a:spcBef>
              <a:spcAft>
                <a:spcPts val="0"/>
              </a:spcAft>
              <a:defRPr>
                <a:latin typeface="+mn-lt"/>
              </a:defRPr>
            </a:lvl1pPr>
          </a:lstStyle>
          <a:p>
            <a:endParaRPr lang="en-US"/>
          </a:p>
        </p:txBody>
      </p:sp>
      <p:sp>
        <p:nvSpPr>
          <p:cNvPr id="6" name="Slide Number Placeholder 5"/>
          <p:cNvSpPr>
            <a:spLocks noGrp="1"/>
          </p:cNvSpPr>
          <p:nvPr>
            <p:ph type="sldNum" sz="quarter" idx="12"/>
          </p:nvPr>
        </p:nvSpPr>
        <p:spPr>
          <a:xfrm>
            <a:off x="194733" y="6210300"/>
            <a:ext cx="609600" cy="457200"/>
          </a:xfrm>
          <a:prstGeom prst="ellipse">
            <a:avLst/>
          </a:prstGeom>
        </p:spPr>
        <p:txBody>
          <a:bodyPr/>
          <a:lstStyle>
            <a:lvl1pPr fontAlgn="auto">
              <a:spcBef>
                <a:spcPts val="0"/>
              </a:spcBef>
              <a:spcAft>
                <a:spcPts val="0"/>
              </a:spcAft>
              <a:defRPr>
                <a:latin typeface="+mn-lt"/>
              </a:defRPr>
            </a:lvl1pPr>
          </a:lstStyle>
          <a:p>
            <a:fld id="{B787E4AD-CE9F-492D-A1EE-27F806D53111}" type="slidenum">
              <a:rPr lang="en-US" smtClean="0"/>
              <a:t>‹#›</a:t>
            </a:fld>
            <a:endParaRPr lang="en-US"/>
          </a:p>
        </p:txBody>
      </p:sp>
    </p:spTree>
    <p:extLst>
      <p:ext uri="{BB962C8B-B14F-4D97-AF65-F5344CB8AC3E}">
        <p14:creationId xmlns:p14="http://schemas.microsoft.com/office/powerpoint/2010/main" val="32040343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75B3853-F8D6-4190-BEF7-02E1C9465E75}" type="datetimeFigureOut">
              <a:rPr lang="en-US" smtClean="0"/>
              <a:t>9/19/2017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0CBE5C-3915-4A00-8DF7-4EEE579ED8CF}" type="slidenum">
              <a:rPr lang="en-US" smtClean="0"/>
              <a:t>‹#›</a:t>
            </a:fld>
            <a:endParaRPr lang="en-US"/>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80604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5B3853-F8D6-4190-BEF7-02E1C9465E75}" type="datetimeFigureOut">
              <a:rPr lang="en-US" smtClean="0"/>
              <a:t>9/19/2017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0CBE5C-3915-4A00-8DF7-4EEE579ED8CF}" type="slidenum">
              <a:rPr lang="en-US" smtClean="0"/>
              <a:t>‹#›</a:t>
            </a:fld>
            <a:endParaRPr lang="en-US"/>
          </a:p>
        </p:txBody>
      </p:sp>
    </p:spTree>
    <p:extLst>
      <p:ext uri="{BB962C8B-B14F-4D97-AF65-F5344CB8AC3E}">
        <p14:creationId xmlns:p14="http://schemas.microsoft.com/office/powerpoint/2010/main" val="3173102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F8F5D0-D228-4265-80DC-F74939F586FC}" type="datetimeFigureOut">
              <a:rPr lang="en-US" smtClean="0"/>
              <a:t>9/19/2017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259E73-D233-4633-9764-643DF133138C}" type="slidenum">
              <a:rPr lang="en-US" smtClean="0"/>
              <a:t>‹#›</a:t>
            </a:fld>
            <a:endParaRPr lang="en-US" dirty="0"/>
          </a:p>
        </p:txBody>
      </p:sp>
    </p:spTree>
    <p:extLst>
      <p:ext uri="{BB962C8B-B14F-4D97-AF65-F5344CB8AC3E}">
        <p14:creationId xmlns:p14="http://schemas.microsoft.com/office/powerpoint/2010/main" val="26692280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5B3853-F8D6-4190-BEF7-02E1C9465E75}" type="datetimeFigureOut">
              <a:rPr lang="en-US" smtClean="0"/>
              <a:t>9/19/2017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0CBE5C-3915-4A00-8DF7-4EEE579ED8CF}" type="slidenum">
              <a:rPr lang="en-US" smtClean="0"/>
              <a:t>‹#›</a:t>
            </a:fld>
            <a:endParaRPr lang="en-US"/>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8095262"/>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75B3853-F8D6-4190-BEF7-02E1C9465E75}" type="datetimeFigureOut">
              <a:rPr lang="en-US" smtClean="0"/>
              <a:t>9/19/2017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0CBE5C-3915-4A00-8DF7-4EEE579ED8CF}" type="slidenum">
              <a:rPr lang="en-US" smtClean="0"/>
              <a:t>‹#›</a:t>
            </a:fld>
            <a:endParaRPr lang="en-US"/>
          </a:p>
        </p:txBody>
      </p:sp>
    </p:spTree>
    <p:extLst>
      <p:ext uri="{BB962C8B-B14F-4D97-AF65-F5344CB8AC3E}">
        <p14:creationId xmlns:p14="http://schemas.microsoft.com/office/powerpoint/2010/main" val="16954974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75B3853-F8D6-4190-BEF7-02E1C9465E75}" type="datetimeFigureOut">
              <a:rPr lang="en-US" smtClean="0"/>
              <a:t>9/19/2017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0CBE5C-3915-4A00-8DF7-4EEE579ED8CF}" type="slidenum">
              <a:rPr lang="en-US" smtClean="0"/>
              <a:t>‹#›</a:t>
            </a:fld>
            <a:endParaRPr lang="en-US"/>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4261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5B3853-F8D6-4190-BEF7-02E1C9465E75}" type="datetimeFigureOut">
              <a:rPr lang="en-US" smtClean="0"/>
              <a:t>9/19/2017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0CBE5C-3915-4A00-8DF7-4EEE579ED8CF}" type="slidenum">
              <a:rPr lang="en-US" smtClean="0"/>
              <a:t>‹#›</a:t>
            </a:fld>
            <a:endParaRPr lang="en-US"/>
          </a:p>
        </p:txBody>
      </p:sp>
    </p:spTree>
    <p:extLst>
      <p:ext uri="{BB962C8B-B14F-4D97-AF65-F5344CB8AC3E}">
        <p14:creationId xmlns:p14="http://schemas.microsoft.com/office/powerpoint/2010/main" val="39458003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5B3853-F8D6-4190-BEF7-02E1C9465E75}" type="datetimeFigureOut">
              <a:rPr lang="en-US" smtClean="0"/>
              <a:t>9/19/2017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0CBE5C-3915-4A00-8DF7-4EEE579ED8CF}" type="slidenum">
              <a:rPr lang="en-US" smtClean="0"/>
              <a:t>‹#›</a:t>
            </a:fld>
            <a:endParaRPr lang="en-US"/>
          </a:p>
        </p:txBody>
      </p:sp>
    </p:spTree>
    <p:extLst>
      <p:ext uri="{BB962C8B-B14F-4D97-AF65-F5344CB8AC3E}">
        <p14:creationId xmlns:p14="http://schemas.microsoft.com/office/powerpoint/2010/main" val="12295274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5B3853-F8D6-4190-BEF7-02E1C9465E75}" type="datetimeFigureOut">
              <a:rPr lang="en-US" smtClean="0"/>
              <a:t>9/19/2017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0CBE5C-3915-4A00-8DF7-4EEE579ED8CF}" type="slidenum">
              <a:rPr lang="en-US" smtClean="0"/>
              <a:t>‹#›</a:t>
            </a:fld>
            <a:endParaRPr lang="en-US"/>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76705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5B3853-F8D6-4190-BEF7-02E1C9465E75}" type="datetimeFigureOut">
              <a:rPr lang="en-US" smtClean="0"/>
              <a:t>9/19/2017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0CBE5C-3915-4A00-8DF7-4EEE579ED8CF}" type="slidenum">
              <a:rPr lang="en-US" smtClean="0"/>
              <a:t>‹#›</a:t>
            </a:fld>
            <a:endParaRPr lang="en-US"/>
          </a:p>
        </p:txBody>
      </p:sp>
    </p:spTree>
    <p:extLst>
      <p:ext uri="{BB962C8B-B14F-4D97-AF65-F5344CB8AC3E}">
        <p14:creationId xmlns:p14="http://schemas.microsoft.com/office/powerpoint/2010/main" val="28197384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5B3853-F8D6-4190-BEF7-02E1C9465E75}" type="datetimeFigureOut">
              <a:rPr lang="en-US" smtClean="0"/>
              <a:t>9/19/2017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0CBE5C-3915-4A00-8DF7-4EEE579ED8CF}" type="slidenum">
              <a:rPr lang="en-US" smtClean="0"/>
              <a:t>‹#›</a:t>
            </a:fld>
            <a:endParaRPr lang="en-US"/>
          </a:p>
        </p:txBody>
      </p:sp>
    </p:spTree>
    <p:extLst>
      <p:ext uri="{BB962C8B-B14F-4D97-AF65-F5344CB8AC3E}">
        <p14:creationId xmlns:p14="http://schemas.microsoft.com/office/powerpoint/2010/main" val="35144978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5B3853-F8D6-4190-BEF7-02E1C9465E75}" type="datetimeFigureOut">
              <a:rPr lang="en-US" smtClean="0"/>
              <a:t>9/19/2017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0CBE5C-3915-4A00-8DF7-4EEE579ED8CF}" type="slidenum">
              <a:rPr lang="en-US" smtClean="0"/>
              <a:t>‹#›</a:t>
            </a:fld>
            <a:endParaRPr lang="en-US"/>
          </a:p>
        </p:txBody>
      </p:sp>
    </p:spTree>
    <p:extLst>
      <p:ext uri="{BB962C8B-B14F-4D97-AF65-F5344CB8AC3E}">
        <p14:creationId xmlns:p14="http://schemas.microsoft.com/office/powerpoint/2010/main" val="3311031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F8F5D0-D228-4265-80DC-F74939F586FC}" type="datetimeFigureOut">
              <a:rPr lang="en-US" smtClean="0"/>
              <a:t>9/19/2017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7259E73-D233-4633-9764-643DF133138C}" type="slidenum">
              <a:rPr lang="en-US" smtClean="0"/>
              <a:t>‹#›</a:t>
            </a:fld>
            <a:endParaRPr lang="en-US" dirty="0"/>
          </a:p>
        </p:txBody>
      </p:sp>
    </p:spTree>
    <p:extLst>
      <p:ext uri="{BB962C8B-B14F-4D97-AF65-F5344CB8AC3E}">
        <p14:creationId xmlns:p14="http://schemas.microsoft.com/office/powerpoint/2010/main" val="1259244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F8F5D0-D228-4265-80DC-F74939F586FC}" type="datetimeFigureOut">
              <a:rPr lang="en-US" smtClean="0"/>
              <a:t>9/19/2017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7259E73-D233-4633-9764-643DF133138C}" type="slidenum">
              <a:rPr lang="en-US" smtClean="0"/>
              <a:t>‹#›</a:t>
            </a:fld>
            <a:endParaRPr lang="en-US" dirty="0"/>
          </a:p>
        </p:txBody>
      </p:sp>
    </p:spTree>
    <p:extLst>
      <p:ext uri="{BB962C8B-B14F-4D97-AF65-F5344CB8AC3E}">
        <p14:creationId xmlns:p14="http://schemas.microsoft.com/office/powerpoint/2010/main" val="1808485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F8F5D0-D228-4265-80DC-F74939F586FC}" type="datetimeFigureOut">
              <a:rPr lang="en-US" smtClean="0"/>
              <a:t>9/19/2017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7259E73-D233-4633-9764-643DF133138C}" type="slidenum">
              <a:rPr lang="en-US" smtClean="0"/>
              <a:t>‹#›</a:t>
            </a:fld>
            <a:endParaRPr lang="en-US" dirty="0"/>
          </a:p>
        </p:txBody>
      </p:sp>
    </p:spTree>
    <p:extLst>
      <p:ext uri="{BB962C8B-B14F-4D97-AF65-F5344CB8AC3E}">
        <p14:creationId xmlns:p14="http://schemas.microsoft.com/office/powerpoint/2010/main" val="1125000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F8F5D0-D228-4265-80DC-F74939F586FC}" type="datetimeFigureOut">
              <a:rPr lang="en-US" smtClean="0"/>
              <a:t>9/19/2017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259E73-D233-4633-9764-643DF133138C}" type="slidenum">
              <a:rPr lang="en-US" smtClean="0"/>
              <a:t>‹#›</a:t>
            </a:fld>
            <a:endParaRPr lang="en-US" dirty="0"/>
          </a:p>
        </p:txBody>
      </p:sp>
    </p:spTree>
    <p:extLst>
      <p:ext uri="{BB962C8B-B14F-4D97-AF65-F5344CB8AC3E}">
        <p14:creationId xmlns:p14="http://schemas.microsoft.com/office/powerpoint/2010/main" val="3062065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F8F5D0-D228-4265-80DC-F74939F586FC}" type="datetimeFigureOut">
              <a:rPr lang="en-US" smtClean="0"/>
              <a:t>9/19/2017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259E73-D233-4633-9764-643DF133138C}" type="slidenum">
              <a:rPr lang="en-US" smtClean="0"/>
              <a:t>‹#›</a:t>
            </a:fld>
            <a:endParaRPr lang="en-US" dirty="0"/>
          </a:p>
        </p:txBody>
      </p:sp>
    </p:spTree>
    <p:extLst>
      <p:ext uri="{BB962C8B-B14F-4D97-AF65-F5344CB8AC3E}">
        <p14:creationId xmlns:p14="http://schemas.microsoft.com/office/powerpoint/2010/main" val="2633085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3.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2.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theme" Target="../theme/theme3.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6.jp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F8F5D0-D228-4265-80DC-F74939F586FC}" type="datetimeFigureOut">
              <a:rPr lang="en-US" smtClean="0"/>
              <a:t>9/19/2017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259E73-D233-4633-9764-643DF133138C}" type="slidenum">
              <a:rPr lang="en-US" smtClean="0"/>
              <a:t>‹#›</a:t>
            </a:fld>
            <a:endParaRPr lang="en-US" dirty="0"/>
          </a:p>
        </p:txBody>
      </p:sp>
    </p:spTree>
    <p:extLst>
      <p:ext uri="{BB962C8B-B14F-4D97-AF65-F5344CB8AC3E}">
        <p14:creationId xmlns:p14="http://schemas.microsoft.com/office/powerpoint/2010/main" val="32801528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DDBCCA7-F2CD-4276-B6E0-514A4CCC1960}" type="datetimeFigureOut">
              <a:rPr lang="en-US" smtClean="0"/>
              <a:t>9/19/2017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A4E0A57-1ECA-428A-83CE-B73D85D5601B}" type="slidenum">
              <a:rPr lang="en-US" smtClean="0"/>
              <a:t>‹#›</a:t>
            </a:fld>
            <a:endParaRPr lang="en-US" dirty="0"/>
          </a:p>
        </p:txBody>
      </p:sp>
    </p:spTree>
    <p:extLst>
      <p:ext uri="{BB962C8B-B14F-4D97-AF65-F5344CB8AC3E}">
        <p14:creationId xmlns:p14="http://schemas.microsoft.com/office/powerpoint/2010/main" val="40536319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useBgFill="1">
        <p:nvSpPr>
          <p:cNvPr id="8" name="Rounded Rectangle 7"/>
          <p:cNvSpPr/>
          <p:nvPr/>
        </p:nvSpPr>
        <p:spPr>
          <a:xfrm>
            <a:off x="84668" y="69850"/>
            <a:ext cx="12018433"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076" name="Title Placeholder 21"/>
          <p:cNvSpPr>
            <a:spLocks noGrp="1"/>
          </p:cNvSpPr>
          <p:nvPr>
            <p:ph type="title"/>
          </p:nvPr>
        </p:nvSpPr>
        <p:spPr bwMode="auto">
          <a:xfrm>
            <a:off x="1219200" y="274638"/>
            <a:ext cx="103632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smtClean="0"/>
              <a:t>Click to edit Master title style</a:t>
            </a:r>
            <a:endParaRPr lang="en-US" dirty="0"/>
          </a:p>
        </p:txBody>
      </p:sp>
      <p:sp>
        <p:nvSpPr>
          <p:cNvPr id="3077" name="Text Placeholder 12"/>
          <p:cNvSpPr>
            <a:spLocks noGrp="1"/>
          </p:cNvSpPr>
          <p:nvPr>
            <p:ph type="body" idx="1"/>
          </p:nvPr>
        </p:nvSpPr>
        <p:spPr bwMode="auto">
          <a:xfrm>
            <a:off x="1219200" y="1447800"/>
            <a:ext cx="103632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Box 12"/>
          <p:cNvSpPr txBox="1">
            <a:spLocks noChangeArrowheads="1"/>
          </p:cNvSpPr>
          <p:nvPr/>
        </p:nvSpPr>
        <p:spPr bwMode="auto">
          <a:xfrm>
            <a:off x="812800" y="914401"/>
            <a:ext cx="10668000" cy="519113"/>
          </a:xfrm>
          <a:prstGeom prst="rect">
            <a:avLst/>
          </a:prstGeom>
          <a:noFill/>
          <a:ln w="12700" cap="sq">
            <a:noFill/>
            <a:miter lim="800000"/>
            <a:headEnd type="none" w="sm" len="sm"/>
            <a:tailEnd type="none" w="sm" len="sm"/>
          </a:ln>
          <a:effectLst/>
        </p:spPr>
        <p:txBody>
          <a:bodyPr/>
          <a:lstStyle/>
          <a:p>
            <a:pPr fontAlgn="auto">
              <a:spcBef>
                <a:spcPts val="0"/>
              </a:spcBef>
              <a:spcAft>
                <a:spcPts val="0"/>
              </a:spcAft>
              <a:defRPr/>
            </a:pPr>
            <a:endParaRPr lang="en-US" sz="2800">
              <a:latin typeface="Times New Roman" pitchFamily="18" charset="0"/>
            </a:endParaRPr>
          </a:p>
        </p:txBody>
      </p:sp>
      <p:pic>
        <p:nvPicPr>
          <p:cNvPr id="3080" name="Picture 10"/>
          <p:cNvPicPr preferRelativeResize="0">
            <a:picLocks noChangeAspect="1" noChangeArrowheads="1"/>
          </p:cNvPicPr>
          <p:nvPr/>
        </p:nvPicPr>
        <p:blipFill rotWithShape="1">
          <a:blip r:embed="rId12">
            <a:extLst>
              <a:ext uri="{28A0092B-C50C-407E-A947-70E740481C1C}">
                <a14:useLocalDpi xmlns:a14="http://schemas.microsoft.com/office/drawing/2010/main" val="0"/>
              </a:ext>
            </a:extLst>
          </a:blip>
          <a:srcRect t="13872" b="43026"/>
          <a:stretch/>
        </p:blipFill>
        <p:spPr bwMode="auto">
          <a:xfrm>
            <a:off x="4450080" y="6082749"/>
            <a:ext cx="3291840" cy="675199"/>
          </a:xfrm>
          <a:prstGeom prst="rect">
            <a:avLst/>
          </a:prstGeom>
          <a:solidFill>
            <a:schemeClr val="accent1"/>
          </a:solidFill>
          <a:ln w="9525">
            <a:noFill/>
            <a:miter lim="800000"/>
            <a:headEnd/>
            <a:tailEnd/>
          </a:ln>
        </p:spPr>
      </p:pic>
      <p:pic>
        <p:nvPicPr>
          <p:cNvPr id="3081" name="Picture 8" descr="UTCcrestbkg.pct                                                000030E6April's Gigs                   BB17416F:"/>
          <p:cNvPicPr preferRelativeResize="0">
            <a:picLocks noChangeAspect="1" noChangeArrowheads="1"/>
          </p:cNvPicPr>
          <p:nvPr/>
        </p:nvPicPr>
        <p:blipFill>
          <a:blip r:embed="rId13" cstate="print"/>
          <a:srcRect/>
          <a:stretch>
            <a:fillRect/>
          </a:stretch>
        </p:blipFill>
        <p:spPr bwMode="auto">
          <a:xfrm>
            <a:off x="0" y="6781806"/>
            <a:ext cx="12192000" cy="76223"/>
          </a:xfrm>
          <a:prstGeom prst="rect">
            <a:avLst/>
          </a:prstGeom>
          <a:solidFill>
            <a:schemeClr val="accent1"/>
          </a:solidFill>
          <a:ln w="9525">
            <a:noFill/>
            <a:miter lim="800000"/>
            <a:headEnd/>
            <a:tailEnd/>
          </a:ln>
        </p:spPr>
      </p:pic>
    </p:spTree>
    <p:extLst>
      <p:ext uri="{BB962C8B-B14F-4D97-AF65-F5344CB8AC3E}">
        <p14:creationId xmlns:p14="http://schemas.microsoft.com/office/powerpoint/2010/main" val="162807900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07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build="p">
        <p:tmplLst>
          <p:tmpl lvl="1">
            <p:tnLst>
              <p:par>
                <p:cTn presetID="1" presetClass="entr" presetSubtype="0" fill="hold" nodeType="clickEffect">
                  <p:stCondLst>
                    <p:cond delay="100"/>
                  </p:stCondLst>
                  <p:childTnLst>
                    <p:set>
                      <p:cBhvr>
                        <p:cTn dur="1" fill="hold">
                          <p:stCondLst>
                            <p:cond delay="0"/>
                          </p:stCondLst>
                        </p:cTn>
                        <p:tgtEl>
                          <p:spTgt spid="3077"/>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07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07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07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077"/>
                        </p:tgtEl>
                        <p:attrNameLst>
                          <p:attrName>style.visibility</p:attrName>
                        </p:attrNameLst>
                      </p:cBhvr>
                      <p:to>
                        <p:strVal val="visible"/>
                      </p:to>
                    </p:set>
                  </p:childTnLst>
                </p:cTn>
              </p:par>
            </p:tnLst>
          </p:tmpl>
        </p:tmplLst>
      </p:bldP>
    </p:bldLst>
  </p:timing>
  <p:txStyles>
    <p:titleStyle>
      <a:lvl1pPr algn="l" rtl="0" eaLnBrk="1" fontAlgn="base" hangingPunct="1">
        <a:spcBef>
          <a:spcPct val="0"/>
        </a:spcBef>
        <a:spcAft>
          <a:spcPct val="0"/>
        </a:spcAft>
        <a:defRPr sz="4000" kern="1200">
          <a:solidFill>
            <a:schemeClr val="tx2"/>
          </a:solidFill>
          <a:latin typeface="Gill Sans MT" pitchFamily="34" charset="0"/>
          <a:ea typeface="+mj-ea"/>
          <a:cs typeface="+mj-cs"/>
        </a:defRPr>
      </a:lvl1pPr>
      <a:lvl2pPr algn="l" rtl="0" eaLnBrk="1" fontAlgn="base" hangingPunct="1">
        <a:spcBef>
          <a:spcPct val="0"/>
        </a:spcBef>
        <a:spcAft>
          <a:spcPct val="0"/>
        </a:spcAft>
        <a:defRPr sz="4000">
          <a:solidFill>
            <a:schemeClr val="tx2"/>
          </a:solidFill>
          <a:latin typeface="Franklin Gothic Book" pitchFamily="34" charset="0"/>
        </a:defRPr>
      </a:lvl2pPr>
      <a:lvl3pPr algn="l" rtl="0" eaLnBrk="1" fontAlgn="base" hangingPunct="1">
        <a:spcBef>
          <a:spcPct val="0"/>
        </a:spcBef>
        <a:spcAft>
          <a:spcPct val="0"/>
        </a:spcAft>
        <a:defRPr sz="4000">
          <a:solidFill>
            <a:schemeClr val="tx2"/>
          </a:solidFill>
          <a:latin typeface="Franklin Gothic Book" pitchFamily="34" charset="0"/>
        </a:defRPr>
      </a:lvl3pPr>
      <a:lvl4pPr algn="l" rtl="0" eaLnBrk="1" fontAlgn="base" hangingPunct="1">
        <a:spcBef>
          <a:spcPct val="0"/>
        </a:spcBef>
        <a:spcAft>
          <a:spcPct val="0"/>
        </a:spcAft>
        <a:defRPr sz="4000">
          <a:solidFill>
            <a:schemeClr val="tx2"/>
          </a:solidFill>
          <a:latin typeface="Franklin Gothic Book" pitchFamily="34" charset="0"/>
        </a:defRPr>
      </a:lvl4pPr>
      <a:lvl5pPr algn="l" rtl="0" eaLnBrk="1" fontAlgn="base" hangingPunct="1">
        <a:spcBef>
          <a:spcPct val="0"/>
        </a:spcBef>
        <a:spcAft>
          <a:spcPct val="0"/>
        </a:spcAft>
        <a:defRPr sz="4000">
          <a:solidFill>
            <a:schemeClr val="tx2"/>
          </a:solidFill>
          <a:latin typeface="Franklin Gothic Book" pitchFamily="34" charset="0"/>
        </a:defRPr>
      </a:lvl5pPr>
      <a:lvl6pPr marL="457200" algn="l" rtl="0" eaLnBrk="1" fontAlgn="base" hangingPunct="1">
        <a:spcBef>
          <a:spcPct val="0"/>
        </a:spcBef>
        <a:spcAft>
          <a:spcPct val="0"/>
        </a:spcAft>
        <a:defRPr sz="4000">
          <a:solidFill>
            <a:schemeClr val="tx2"/>
          </a:solidFill>
          <a:latin typeface="Franklin Gothic Book" pitchFamily="34" charset="0"/>
        </a:defRPr>
      </a:lvl6pPr>
      <a:lvl7pPr marL="914400" algn="l" rtl="0" eaLnBrk="1" fontAlgn="base" hangingPunct="1">
        <a:spcBef>
          <a:spcPct val="0"/>
        </a:spcBef>
        <a:spcAft>
          <a:spcPct val="0"/>
        </a:spcAft>
        <a:defRPr sz="4000">
          <a:solidFill>
            <a:schemeClr val="tx2"/>
          </a:solidFill>
          <a:latin typeface="Franklin Gothic Book" pitchFamily="34" charset="0"/>
        </a:defRPr>
      </a:lvl7pPr>
      <a:lvl8pPr marL="1371600" algn="l" rtl="0" eaLnBrk="1" fontAlgn="base" hangingPunct="1">
        <a:spcBef>
          <a:spcPct val="0"/>
        </a:spcBef>
        <a:spcAft>
          <a:spcPct val="0"/>
        </a:spcAft>
        <a:defRPr sz="4000">
          <a:solidFill>
            <a:schemeClr val="tx2"/>
          </a:solidFill>
          <a:latin typeface="Franklin Gothic Book" pitchFamily="34" charset="0"/>
        </a:defRPr>
      </a:lvl8pPr>
      <a:lvl9pPr marL="1828800" algn="l" rtl="0" eaLnBrk="1" fontAlgn="base" hangingPunct="1">
        <a:spcBef>
          <a:spcPct val="0"/>
        </a:spcBef>
        <a:spcAft>
          <a:spcPct val="0"/>
        </a:spcAft>
        <a:defRPr sz="4000">
          <a:solidFill>
            <a:schemeClr val="tx2"/>
          </a:solidFill>
          <a:latin typeface="Franklin Gothic Book" pitchFamily="34" charset="0"/>
        </a:defRPr>
      </a:lvl9pPr>
    </p:titleStyle>
    <p:bodyStyle>
      <a:lvl1pPr marL="273050" indent="-273050" algn="l" rtl="0" eaLnBrk="1" fontAlgn="base" hangingPunct="1">
        <a:spcBef>
          <a:spcPts val="575"/>
        </a:spcBef>
        <a:spcAft>
          <a:spcPct val="0"/>
        </a:spcAft>
        <a:buClr>
          <a:schemeClr val="accent1"/>
        </a:buClr>
        <a:buSzPct val="85000"/>
        <a:buFont typeface="Wingdings 2" pitchFamily="18" charset="2"/>
        <a:buChar char=""/>
        <a:defRPr sz="2600" kern="1200">
          <a:solidFill>
            <a:schemeClr val="tx1"/>
          </a:solidFill>
          <a:latin typeface="Gill Sans MT" pitchFamily="34" charset="0"/>
          <a:ea typeface="+mn-ea"/>
          <a:cs typeface="+mn-cs"/>
        </a:defRPr>
      </a:lvl1pPr>
      <a:lvl2pPr marL="547688" indent="-228600" algn="l" rtl="0" eaLnBrk="1" fontAlgn="base" hangingPunct="1">
        <a:spcBef>
          <a:spcPts val="375"/>
        </a:spcBef>
        <a:spcAft>
          <a:spcPct val="0"/>
        </a:spcAft>
        <a:buClr>
          <a:schemeClr val="accent2"/>
        </a:buClr>
        <a:buSzPct val="85000"/>
        <a:buFont typeface="Wingdings 2" pitchFamily="18" charset="2"/>
        <a:buChar char=""/>
        <a:defRPr sz="2400" kern="1200">
          <a:solidFill>
            <a:schemeClr val="tx1"/>
          </a:solidFill>
          <a:latin typeface="Gill Sans MT" pitchFamily="34" charset="0"/>
          <a:ea typeface="+mn-ea"/>
          <a:cs typeface="+mn-cs"/>
        </a:defRPr>
      </a:lvl2pPr>
      <a:lvl3pPr marL="822325" indent="-228600" algn="l" rtl="0" eaLnBrk="1" fontAlgn="base" hangingPunct="1">
        <a:spcBef>
          <a:spcPts val="375"/>
        </a:spcBef>
        <a:spcAft>
          <a:spcPct val="0"/>
        </a:spcAft>
        <a:buClr>
          <a:srgbClr val="ABB1BF"/>
        </a:buClr>
        <a:buSzPct val="85000"/>
        <a:buFont typeface="Wingdings 2" pitchFamily="18" charset="2"/>
        <a:buChar char=""/>
        <a:defRPr sz="2000" kern="1200">
          <a:solidFill>
            <a:schemeClr val="tx1"/>
          </a:solidFill>
          <a:latin typeface="Gill Sans MT" pitchFamily="34" charset="0"/>
          <a:ea typeface="+mn-ea"/>
          <a:cs typeface="+mn-cs"/>
        </a:defRPr>
      </a:lvl3pPr>
      <a:lvl4pPr marL="1096963" indent="-228600" algn="l" rtl="0" eaLnBrk="1" fontAlgn="base" hangingPunct="1">
        <a:spcBef>
          <a:spcPts val="375"/>
        </a:spcBef>
        <a:spcAft>
          <a:spcPct val="0"/>
        </a:spcAft>
        <a:buClr>
          <a:srgbClr val="FFFFFF"/>
        </a:buClr>
        <a:buSzPct val="80000"/>
        <a:buFont typeface="Wingdings 2" pitchFamily="18" charset="2"/>
        <a:buChar char=""/>
        <a:defRPr sz="2000" kern="1200">
          <a:solidFill>
            <a:schemeClr val="tx1"/>
          </a:solidFill>
          <a:latin typeface="Gill Sans MT" pitchFamily="34" charset="0"/>
          <a:ea typeface="+mn-ea"/>
          <a:cs typeface="+mn-cs"/>
        </a:defRPr>
      </a:lvl4pPr>
      <a:lvl5pPr marL="1371600" indent="-228600" algn="l" rtl="0" eaLnBrk="1" fontAlgn="base" hangingPunct="1">
        <a:spcBef>
          <a:spcPts val="375"/>
        </a:spcBef>
        <a:spcAft>
          <a:spcPct val="0"/>
        </a:spcAft>
        <a:buClr>
          <a:srgbClr val="FFFFFF"/>
        </a:buClr>
        <a:buChar char="o"/>
        <a:defRPr sz="2000" kern="1200">
          <a:solidFill>
            <a:schemeClr val="tx1"/>
          </a:solidFill>
          <a:latin typeface="Gill Sans MT"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0000"/>
            <a:lum/>
          </a:blip>
          <a:srcRect/>
          <a:stretch>
            <a:fillRect t="-3000" b="-3000"/>
          </a:stretch>
        </a:blipFill>
        <a:effectLst/>
      </p:bgPr>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F75B3853-F8D6-4190-BEF7-02E1C9465E75}" type="datetimeFigureOut">
              <a:rPr lang="en-US" smtClean="0"/>
              <a:t>9/19/2017</a:t>
            </a:fld>
            <a:endParaRPr lang="en-US"/>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980CBE5C-3915-4A00-8DF7-4EEE579ED8CF}" type="slidenum">
              <a:rPr lang="en-US" smtClean="0"/>
              <a:t>‹#›</a:t>
            </a:fld>
            <a:endParaRPr lang="en-US"/>
          </a:p>
        </p:txBody>
      </p:sp>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363200" y="5410200"/>
            <a:ext cx="1625600" cy="1329166"/>
          </a:xfrm>
          <a:prstGeom prst="rect">
            <a:avLst/>
          </a:prstGeom>
        </p:spPr>
      </p:pic>
    </p:spTree>
    <p:extLst>
      <p:ext uri="{BB962C8B-B14F-4D97-AF65-F5344CB8AC3E}">
        <p14:creationId xmlns:p14="http://schemas.microsoft.com/office/powerpoint/2010/main" val="400433522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Can I Use Competencies?</a:t>
            </a:r>
            <a:endParaRPr lang="en-US" dirty="0"/>
          </a:p>
        </p:txBody>
      </p:sp>
      <p:sp>
        <p:nvSpPr>
          <p:cNvPr id="3" name="Subtitle 2"/>
          <p:cNvSpPr>
            <a:spLocks noGrp="1"/>
          </p:cNvSpPr>
          <p:nvPr>
            <p:ph type="subTitle" idx="1"/>
          </p:nvPr>
        </p:nvSpPr>
        <p:spPr/>
        <p:txBody>
          <a:bodyPr>
            <a:normAutofit lnSpcReduction="10000"/>
          </a:bodyPr>
          <a:lstStyle/>
          <a:p>
            <a:pPr>
              <a:lnSpc>
                <a:spcPct val="110000"/>
              </a:lnSpc>
              <a:spcBef>
                <a:spcPts val="0"/>
              </a:spcBef>
            </a:pPr>
            <a:r>
              <a:rPr lang="en-US" dirty="0" smtClean="0"/>
              <a:t>Alexandra Zelin</a:t>
            </a:r>
            <a:br>
              <a:rPr lang="en-US" dirty="0" smtClean="0"/>
            </a:br>
            <a:r>
              <a:rPr lang="en-US" dirty="0" smtClean="0"/>
              <a:t>Dennis Doverspike</a:t>
            </a:r>
            <a:endParaRPr lang="en-US" dirty="0"/>
          </a:p>
          <a:p>
            <a:pPr>
              <a:lnSpc>
                <a:spcPct val="110000"/>
              </a:lnSpc>
              <a:spcBef>
                <a:spcPts val="0"/>
              </a:spcBef>
            </a:pPr>
            <a:r>
              <a:rPr lang="en-US" dirty="0" smtClean="0"/>
              <a:t>Kim Hollman</a:t>
            </a:r>
          </a:p>
          <a:p>
            <a:pPr>
              <a:lnSpc>
                <a:spcPct val="110000"/>
              </a:lnSpc>
              <a:spcBef>
                <a:spcPts val="0"/>
              </a:spcBef>
            </a:pPr>
            <a:r>
              <a:rPr lang="en-US" dirty="0" smtClean="0"/>
              <a:t>Marianne </a:t>
            </a:r>
            <a:r>
              <a:rPr lang="en-US" dirty="0" err="1" smtClean="0"/>
              <a:t>Tonjes</a:t>
            </a:r>
            <a:endParaRPr lang="en-US" dirty="0" smtClean="0"/>
          </a:p>
        </p:txBody>
      </p:sp>
    </p:spTree>
    <p:extLst>
      <p:ext uri="{BB962C8B-B14F-4D97-AF65-F5344CB8AC3E}">
        <p14:creationId xmlns:p14="http://schemas.microsoft.com/office/powerpoint/2010/main" val="3794881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I: Interview</a:t>
            </a:r>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943099" y="990600"/>
            <a:ext cx="8001001" cy="4572000"/>
          </a:xfrm>
        </p:spPr>
      </p:pic>
    </p:spTree>
    <p:extLst>
      <p:ext uri="{BB962C8B-B14F-4D97-AF65-F5344CB8AC3E}">
        <p14:creationId xmlns:p14="http://schemas.microsoft.com/office/powerpoint/2010/main" val="38781858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11277600" cy="1066800"/>
          </a:xfrm>
        </p:spPr>
        <p:txBody>
          <a:bodyPr>
            <a:normAutofit fontScale="90000"/>
          </a:bodyPr>
          <a:lstStyle/>
          <a:p>
            <a:r>
              <a:rPr lang="en-US" dirty="0" smtClean="0"/>
              <a:t>Step II: Design and Administer Competency Modeling Survey </a:t>
            </a:r>
            <a:endParaRPr lang="en-US" dirty="0"/>
          </a:p>
        </p:txBody>
      </p:sp>
      <p:sp>
        <p:nvSpPr>
          <p:cNvPr id="3" name="Content Placeholder 2"/>
          <p:cNvSpPr>
            <a:spLocks noGrp="1"/>
          </p:cNvSpPr>
          <p:nvPr>
            <p:ph sz="quarter" idx="1"/>
          </p:nvPr>
        </p:nvSpPr>
        <p:spPr>
          <a:xfrm>
            <a:off x="304800" y="1219200"/>
            <a:ext cx="11277600" cy="4800600"/>
          </a:xfrm>
        </p:spPr>
        <p:txBody>
          <a:bodyPr>
            <a:normAutofit lnSpcReduction="10000"/>
          </a:bodyPr>
          <a:lstStyle/>
          <a:p>
            <a:r>
              <a:rPr lang="en-US" dirty="0"/>
              <a:t>Collect basic demographic data</a:t>
            </a:r>
          </a:p>
          <a:p>
            <a:pPr lvl="1"/>
            <a:r>
              <a:rPr lang="en-US" dirty="0"/>
              <a:t>Years in current position</a:t>
            </a:r>
          </a:p>
          <a:p>
            <a:pPr lvl="1"/>
            <a:r>
              <a:rPr lang="en-US" dirty="0"/>
              <a:t>Gender</a:t>
            </a:r>
          </a:p>
          <a:p>
            <a:pPr lvl="1"/>
            <a:r>
              <a:rPr lang="en-US" dirty="0"/>
              <a:t>Ethnicity</a:t>
            </a:r>
          </a:p>
          <a:p>
            <a:endParaRPr lang="en-US" dirty="0" smtClean="0"/>
          </a:p>
          <a:p>
            <a:r>
              <a:rPr lang="en-US" dirty="0" smtClean="0"/>
              <a:t>Compiled a list of all competencies mentioned during interviews</a:t>
            </a:r>
          </a:p>
          <a:p>
            <a:pPr lvl="1"/>
            <a:r>
              <a:rPr lang="en-US" dirty="0" smtClean="0"/>
              <a:t>Combined similar competencies into one overall descriptor</a:t>
            </a:r>
          </a:p>
          <a:p>
            <a:pPr lvl="2"/>
            <a:r>
              <a:rPr lang="en-US" dirty="0" smtClean="0"/>
              <a:t>(e.g.,  ARGOS reports and ARGOS)</a:t>
            </a:r>
            <a:endParaRPr lang="en-US" dirty="0"/>
          </a:p>
          <a:p>
            <a:pPr lvl="1"/>
            <a:endParaRPr lang="en-US" dirty="0" smtClean="0"/>
          </a:p>
          <a:p>
            <a:pPr lvl="1"/>
            <a:endParaRPr lang="en-US" dirty="0"/>
          </a:p>
        </p:txBody>
      </p:sp>
    </p:spTree>
    <p:extLst>
      <p:ext uri="{BB962C8B-B14F-4D97-AF65-F5344CB8AC3E}">
        <p14:creationId xmlns:p14="http://schemas.microsoft.com/office/powerpoint/2010/main" val="27418045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1277600" cy="990600"/>
          </a:xfrm>
        </p:spPr>
        <p:txBody>
          <a:bodyPr>
            <a:normAutofit fontScale="90000"/>
          </a:bodyPr>
          <a:lstStyle/>
          <a:p>
            <a:r>
              <a:rPr lang="en-US" dirty="0"/>
              <a:t>Step II: Design and Administer Competency Modeling Survey </a:t>
            </a:r>
          </a:p>
        </p:txBody>
      </p:sp>
      <p:sp>
        <p:nvSpPr>
          <p:cNvPr id="3" name="Content Placeholder 2"/>
          <p:cNvSpPr>
            <a:spLocks noGrp="1"/>
          </p:cNvSpPr>
          <p:nvPr>
            <p:ph sz="quarter" idx="1"/>
          </p:nvPr>
        </p:nvSpPr>
        <p:spPr>
          <a:xfrm>
            <a:off x="304800" y="1143000"/>
            <a:ext cx="11277600" cy="5105400"/>
          </a:xfrm>
        </p:spPr>
        <p:txBody>
          <a:bodyPr>
            <a:normAutofit lnSpcReduction="10000"/>
          </a:bodyPr>
          <a:lstStyle/>
          <a:p>
            <a:r>
              <a:rPr lang="en-US" dirty="0"/>
              <a:t>Presented the list of competencies with two rating scales:</a:t>
            </a:r>
          </a:p>
          <a:p>
            <a:pPr lvl="1"/>
            <a:r>
              <a:rPr lang="en-US" dirty="0"/>
              <a:t>“Please rate the following competencies with respect to their importance in your job position. ” 1 (</a:t>
            </a:r>
            <a:r>
              <a:rPr lang="en-US" i="1" dirty="0"/>
              <a:t>Not Important</a:t>
            </a:r>
            <a:r>
              <a:rPr lang="en-US" dirty="0"/>
              <a:t>) to 7 (</a:t>
            </a:r>
            <a:r>
              <a:rPr lang="en-US" i="1" dirty="0"/>
              <a:t>Extremely Important</a:t>
            </a:r>
            <a:r>
              <a:rPr lang="en-US" dirty="0" smtClean="0"/>
              <a:t>)</a:t>
            </a:r>
          </a:p>
          <a:p>
            <a:pPr lvl="1"/>
            <a:r>
              <a:rPr lang="en-US" dirty="0" smtClean="0"/>
              <a:t>“Please </a:t>
            </a:r>
            <a:r>
              <a:rPr lang="en-US" dirty="0"/>
              <a:t>rate the following competencies with respect to the frequency they are needed to be successful in your job position</a:t>
            </a:r>
            <a:r>
              <a:rPr lang="en-US" dirty="0" smtClean="0"/>
              <a:t>.”</a:t>
            </a:r>
          </a:p>
          <a:p>
            <a:pPr lvl="2"/>
            <a:r>
              <a:rPr lang="en-US" dirty="0"/>
              <a:t>Scale points included: “Never,” “Rarely, less than 10% of the time,” “Occasionally, about 30% of the time,” “Sometimes, about 50% of the time,” “Frequently, about 70% of the time,” “Usually, about 90% of the time,” and “All the time.” </a:t>
            </a:r>
          </a:p>
          <a:p>
            <a:endParaRPr lang="en-US" dirty="0"/>
          </a:p>
        </p:txBody>
      </p:sp>
    </p:spTree>
    <p:extLst>
      <p:ext uri="{BB962C8B-B14F-4D97-AF65-F5344CB8AC3E}">
        <p14:creationId xmlns:p14="http://schemas.microsoft.com/office/powerpoint/2010/main" val="1736353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III: Results of the Competency Modeling Survey</a:t>
            </a:r>
            <a:endParaRPr lang="en-US" dirty="0"/>
          </a:p>
        </p:txBody>
      </p:sp>
      <p:graphicFrame>
        <p:nvGraphicFramePr>
          <p:cNvPr id="4" name="Content Placeholder 3"/>
          <p:cNvGraphicFramePr>
            <a:graphicFrameLocks noGrp="1"/>
          </p:cNvGraphicFramePr>
          <p:nvPr>
            <p:ph sz="quarter" idx="1"/>
          </p:nvPr>
        </p:nvGraphicFramePr>
        <p:xfrm>
          <a:off x="1752600" y="1524000"/>
          <a:ext cx="8153402" cy="3657610"/>
        </p:xfrm>
        <a:graphic>
          <a:graphicData uri="http://schemas.openxmlformats.org/drawingml/2006/table">
            <a:tbl>
              <a:tblPr firstRow="1" firstCol="1" bandRow="1">
                <a:tableStyleId>{5C22544A-7EE6-4342-B048-85BDC9FD1C3A}</a:tableStyleId>
              </a:tblPr>
              <a:tblGrid>
                <a:gridCol w="4076701">
                  <a:extLst>
                    <a:ext uri="{9D8B030D-6E8A-4147-A177-3AD203B41FA5}">
                      <a16:colId xmlns:a16="http://schemas.microsoft.com/office/drawing/2014/main" xmlns="" val="3371978447"/>
                    </a:ext>
                  </a:extLst>
                </a:gridCol>
                <a:gridCol w="4076701">
                  <a:extLst>
                    <a:ext uri="{9D8B030D-6E8A-4147-A177-3AD203B41FA5}">
                      <a16:colId xmlns:a16="http://schemas.microsoft.com/office/drawing/2014/main" xmlns="" val="3148918730"/>
                    </a:ext>
                  </a:extLst>
                </a:gridCol>
              </a:tblGrid>
              <a:tr h="332510">
                <a:tc>
                  <a:txBody>
                    <a:bodyPr/>
                    <a:lstStyle/>
                    <a:p>
                      <a:pPr marL="0" marR="0">
                        <a:lnSpc>
                          <a:spcPct val="107000"/>
                        </a:lnSpc>
                        <a:spcBef>
                          <a:spcPts val="0"/>
                        </a:spcBef>
                        <a:spcAft>
                          <a:spcPts val="0"/>
                        </a:spcAft>
                      </a:pPr>
                      <a:r>
                        <a:rPr lang="en-US" sz="1800">
                          <a:effectLst/>
                        </a:rPr>
                        <a:t>Technical Program</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Mean Importance Rating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670923173"/>
                  </a:ext>
                </a:extLst>
              </a:tr>
              <a:tr h="332510">
                <a:tc>
                  <a:txBody>
                    <a:bodyPr/>
                    <a:lstStyle/>
                    <a:p>
                      <a:pPr marL="0" marR="0">
                        <a:lnSpc>
                          <a:spcPct val="107000"/>
                        </a:lnSpc>
                        <a:spcBef>
                          <a:spcPts val="0"/>
                        </a:spcBef>
                        <a:spcAft>
                          <a:spcPts val="0"/>
                        </a:spcAft>
                      </a:pPr>
                      <a:r>
                        <a:rPr lang="en-US" sz="1800">
                          <a:effectLst/>
                        </a:rPr>
                        <a:t>Microsoft Outlook*</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6.84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012229573"/>
                  </a:ext>
                </a:extLst>
              </a:tr>
              <a:tr h="332510">
                <a:tc>
                  <a:txBody>
                    <a:bodyPr/>
                    <a:lstStyle/>
                    <a:p>
                      <a:pPr marL="0" marR="0">
                        <a:lnSpc>
                          <a:spcPct val="107000"/>
                        </a:lnSpc>
                        <a:spcBef>
                          <a:spcPts val="0"/>
                        </a:spcBef>
                        <a:spcAft>
                          <a:spcPts val="0"/>
                        </a:spcAft>
                      </a:pPr>
                      <a:r>
                        <a:rPr lang="en-US" sz="1800">
                          <a:effectLst/>
                        </a:rPr>
                        <a:t>Microsoft Word*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6.80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431915577"/>
                  </a:ext>
                </a:extLst>
              </a:tr>
              <a:tr h="332510">
                <a:tc>
                  <a:txBody>
                    <a:bodyPr/>
                    <a:lstStyle/>
                    <a:p>
                      <a:pPr marL="0" marR="0">
                        <a:lnSpc>
                          <a:spcPct val="107000"/>
                        </a:lnSpc>
                        <a:spcBef>
                          <a:spcPts val="0"/>
                        </a:spcBef>
                        <a:spcAft>
                          <a:spcPts val="0"/>
                        </a:spcAft>
                      </a:pPr>
                      <a:r>
                        <a:rPr lang="en-US" sz="1800">
                          <a:effectLst/>
                        </a:rPr>
                        <a:t>Microsoft Windows Operating System*</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6.71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862672331"/>
                  </a:ext>
                </a:extLst>
              </a:tr>
              <a:tr h="332510">
                <a:tc>
                  <a:txBody>
                    <a:bodyPr/>
                    <a:lstStyle/>
                    <a:p>
                      <a:pPr marL="0" marR="0">
                        <a:lnSpc>
                          <a:spcPct val="107000"/>
                        </a:lnSpc>
                        <a:spcBef>
                          <a:spcPts val="0"/>
                        </a:spcBef>
                        <a:spcAft>
                          <a:spcPts val="0"/>
                        </a:spcAft>
                      </a:pPr>
                      <a:r>
                        <a:rPr lang="en-US" sz="1800">
                          <a:effectLst/>
                        </a:rPr>
                        <a:t>Printer*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6.61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676746254"/>
                  </a:ext>
                </a:extLst>
              </a:tr>
              <a:tr h="332510">
                <a:tc>
                  <a:txBody>
                    <a:bodyPr/>
                    <a:lstStyle/>
                    <a:p>
                      <a:pPr marL="0" marR="0">
                        <a:lnSpc>
                          <a:spcPct val="107000"/>
                        </a:lnSpc>
                        <a:spcBef>
                          <a:spcPts val="0"/>
                        </a:spcBef>
                        <a:spcAft>
                          <a:spcPts val="0"/>
                        </a:spcAft>
                      </a:pPr>
                      <a:r>
                        <a:rPr lang="en-US" sz="1800">
                          <a:effectLst/>
                        </a:rPr>
                        <a:t>Microsoft Excel*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6.58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780798816"/>
                  </a:ext>
                </a:extLst>
              </a:tr>
              <a:tr h="332510">
                <a:tc>
                  <a:txBody>
                    <a:bodyPr/>
                    <a:lstStyle/>
                    <a:p>
                      <a:pPr marL="0" marR="0">
                        <a:lnSpc>
                          <a:spcPct val="107000"/>
                        </a:lnSpc>
                        <a:spcBef>
                          <a:spcPts val="0"/>
                        </a:spcBef>
                        <a:spcAft>
                          <a:spcPts val="0"/>
                        </a:spcAft>
                      </a:pPr>
                      <a:r>
                        <a:rPr lang="en-US" sz="1800" dirty="0">
                          <a:effectLst/>
                        </a:rPr>
                        <a:t>Internet Browser*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6.45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929409505"/>
                  </a:ext>
                </a:extLst>
              </a:tr>
              <a:tr h="332510">
                <a:tc>
                  <a:txBody>
                    <a:bodyPr/>
                    <a:lstStyle/>
                    <a:p>
                      <a:pPr marL="0" marR="0">
                        <a:lnSpc>
                          <a:spcPct val="107000"/>
                        </a:lnSpc>
                        <a:spcBef>
                          <a:spcPts val="0"/>
                        </a:spcBef>
                        <a:spcAft>
                          <a:spcPts val="0"/>
                        </a:spcAft>
                      </a:pPr>
                      <a:r>
                        <a:rPr lang="en-US" sz="1800">
                          <a:effectLst/>
                        </a:rPr>
                        <a:t>Telephone System*</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6.45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280229513"/>
                  </a:ext>
                </a:extLst>
              </a:tr>
              <a:tr h="332510">
                <a:tc>
                  <a:txBody>
                    <a:bodyPr/>
                    <a:lstStyle/>
                    <a:p>
                      <a:pPr marL="0" marR="0">
                        <a:lnSpc>
                          <a:spcPct val="107000"/>
                        </a:lnSpc>
                        <a:spcBef>
                          <a:spcPts val="0"/>
                        </a:spcBef>
                        <a:spcAft>
                          <a:spcPts val="0"/>
                        </a:spcAft>
                      </a:pPr>
                      <a:r>
                        <a:rPr lang="en-US" sz="1800">
                          <a:effectLst/>
                        </a:rPr>
                        <a:t>S-drive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6.23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99940990"/>
                  </a:ext>
                </a:extLst>
              </a:tr>
              <a:tr h="332510">
                <a:tc>
                  <a:txBody>
                    <a:bodyPr/>
                    <a:lstStyle/>
                    <a:p>
                      <a:pPr marL="0" marR="0">
                        <a:lnSpc>
                          <a:spcPct val="107000"/>
                        </a:lnSpc>
                        <a:spcBef>
                          <a:spcPts val="0"/>
                        </a:spcBef>
                        <a:spcAft>
                          <a:spcPts val="0"/>
                        </a:spcAft>
                      </a:pPr>
                      <a:r>
                        <a:rPr lang="en-US" sz="1800" dirty="0">
                          <a:effectLst/>
                        </a:rPr>
                        <a:t>Office 365*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6.23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357578765"/>
                  </a:ext>
                </a:extLst>
              </a:tr>
              <a:tr h="332510">
                <a:tc>
                  <a:txBody>
                    <a:bodyPr/>
                    <a:lstStyle/>
                    <a:p>
                      <a:pPr marL="0" marR="0">
                        <a:lnSpc>
                          <a:spcPct val="107000"/>
                        </a:lnSpc>
                        <a:spcBef>
                          <a:spcPts val="0"/>
                        </a:spcBef>
                        <a:spcAft>
                          <a:spcPts val="0"/>
                        </a:spcAft>
                      </a:pPr>
                      <a:r>
                        <a:rPr lang="en-US" sz="1800">
                          <a:effectLst/>
                        </a:rPr>
                        <a:t>IRIS (SAP)*</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5.97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114366364"/>
                  </a:ext>
                </a:extLst>
              </a:tr>
            </a:tbl>
          </a:graphicData>
        </a:graphic>
      </p:graphicFrame>
      <p:sp>
        <p:nvSpPr>
          <p:cNvPr id="5" name="TextBox 4"/>
          <p:cNvSpPr txBox="1"/>
          <p:nvPr/>
        </p:nvSpPr>
        <p:spPr>
          <a:xfrm>
            <a:off x="1600200" y="5181610"/>
            <a:ext cx="830580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Perpetua"/>
                <a:ea typeface="+mn-ea"/>
                <a:cs typeface="+mn-cs"/>
              </a:rPr>
              <a:t>Note</a:t>
            </a:r>
            <a:r>
              <a:rPr kumimoji="0" lang="en-US" sz="1800" b="0" i="0" u="none" strike="noStrike" kern="1200" cap="none" spc="0" normalizeH="0" baseline="0" noProof="0" dirty="0">
                <a:ln>
                  <a:noFill/>
                </a:ln>
                <a:solidFill>
                  <a:prstClr val="black"/>
                </a:solidFill>
                <a:effectLst/>
                <a:uLnTx/>
                <a:uFillTx/>
                <a:latin typeface="Perpetua"/>
                <a:ea typeface="+mn-ea"/>
                <a:cs typeface="+mn-cs"/>
              </a:rPr>
              <a:t>: A * indicates the program is ranked in the top 10 for mean importance and mean frequency.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erpetua"/>
              <a:ea typeface="+mn-ea"/>
              <a:cs typeface="+mn-cs"/>
            </a:endParaRPr>
          </a:p>
        </p:txBody>
      </p:sp>
      <p:sp>
        <p:nvSpPr>
          <p:cNvPr id="6" name="TextBox 5"/>
          <p:cNvSpPr txBox="1"/>
          <p:nvPr/>
        </p:nvSpPr>
        <p:spPr>
          <a:xfrm>
            <a:off x="1752600" y="877669"/>
            <a:ext cx="8305802"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prstClr val="black"/>
                </a:solidFill>
                <a:effectLst/>
                <a:uLnTx/>
                <a:uFillTx/>
                <a:latin typeface="Perpetua"/>
                <a:ea typeface="+mn-ea"/>
                <a:cs typeface="+mn-cs"/>
              </a:rPr>
              <a:t>Mean Importance Ratings</a:t>
            </a:r>
            <a:endParaRPr kumimoji="0" lang="en-US" sz="3600" b="1" i="0" u="none" strike="noStrike" kern="1200" cap="none" spc="0" normalizeH="0" baseline="0" noProof="0" dirty="0">
              <a:ln>
                <a:noFill/>
              </a:ln>
              <a:solidFill>
                <a:prstClr val="black"/>
              </a:solidFill>
              <a:effectLst/>
              <a:uLnTx/>
              <a:uFillTx/>
              <a:latin typeface="Perpetu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erpetua"/>
              <a:ea typeface="+mn-ea"/>
              <a:cs typeface="+mn-cs"/>
            </a:endParaRPr>
          </a:p>
        </p:txBody>
      </p:sp>
    </p:spTree>
    <p:extLst>
      <p:ext uri="{BB962C8B-B14F-4D97-AF65-F5344CB8AC3E}">
        <p14:creationId xmlns:p14="http://schemas.microsoft.com/office/powerpoint/2010/main" val="40436666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III: Results of the Competency Modeling Survey</a:t>
            </a:r>
            <a:endParaRPr lang="en-US" dirty="0"/>
          </a:p>
        </p:txBody>
      </p:sp>
      <p:sp>
        <p:nvSpPr>
          <p:cNvPr id="5" name="TextBox 4"/>
          <p:cNvSpPr txBox="1"/>
          <p:nvPr/>
        </p:nvSpPr>
        <p:spPr>
          <a:xfrm>
            <a:off x="1600200" y="5181610"/>
            <a:ext cx="830580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Perpetua"/>
                <a:ea typeface="+mn-ea"/>
                <a:cs typeface="+mn-cs"/>
              </a:rPr>
              <a:t>Note</a:t>
            </a:r>
            <a:r>
              <a:rPr kumimoji="0" lang="en-US" sz="1800" b="0" i="0" u="none" strike="noStrike" kern="1200" cap="none" spc="0" normalizeH="0" baseline="0" noProof="0" dirty="0">
                <a:ln>
                  <a:noFill/>
                </a:ln>
                <a:solidFill>
                  <a:prstClr val="black"/>
                </a:solidFill>
                <a:effectLst/>
                <a:uLnTx/>
                <a:uFillTx/>
                <a:latin typeface="Perpetua"/>
                <a:ea typeface="+mn-ea"/>
                <a:cs typeface="+mn-cs"/>
              </a:rPr>
              <a:t>: A * indicates the program is ranked in the top 10 for mean importance and mean frequency.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erpetua"/>
              <a:ea typeface="+mn-ea"/>
              <a:cs typeface="+mn-cs"/>
            </a:endParaRPr>
          </a:p>
        </p:txBody>
      </p:sp>
      <p:sp>
        <p:nvSpPr>
          <p:cNvPr id="6" name="TextBox 5"/>
          <p:cNvSpPr txBox="1"/>
          <p:nvPr/>
        </p:nvSpPr>
        <p:spPr>
          <a:xfrm>
            <a:off x="1752600" y="877669"/>
            <a:ext cx="8305802"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prstClr val="black"/>
                </a:solidFill>
                <a:effectLst/>
                <a:uLnTx/>
                <a:uFillTx/>
                <a:latin typeface="Perpetua"/>
                <a:ea typeface="+mn-ea"/>
                <a:cs typeface="+mn-cs"/>
              </a:rPr>
              <a:t>Mean Frequency Ratings</a:t>
            </a:r>
            <a:endParaRPr kumimoji="0" lang="en-US" sz="3600" b="1" i="0" u="none" strike="noStrike" kern="1200" cap="none" spc="0" normalizeH="0" baseline="0" noProof="0" dirty="0">
              <a:ln>
                <a:noFill/>
              </a:ln>
              <a:solidFill>
                <a:prstClr val="black"/>
              </a:solidFill>
              <a:effectLst/>
              <a:uLnTx/>
              <a:uFillTx/>
              <a:latin typeface="Perpetu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erpetua"/>
              <a:ea typeface="+mn-ea"/>
              <a:cs typeface="+mn-cs"/>
            </a:endParaRPr>
          </a:p>
        </p:txBody>
      </p:sp>
      <p:graphicFrame>
        <p:nvGraphicFramePr>
          <p:cNvPr id="7" name="Content Placeholder 6"/>
          <p:cNvGraphicFramePr>
            <a:graphicFrameLocks noGrp="1"/>
          </p:cNvGraphicFramePr>
          <p:nvPr>
            <p:ph sz="quarter" idx="1"/>
          </p:nvPr>
        </p:nvGraphicFramePr>
        <p:xfrm>
          <a:off x="1676400" y="1524000"/>
          <a:ext cx="8077200" cy="3505205"/>
        </p:xfrm>
        <a:graphic>
          <a:graphicData uri="http://schemas.openxmlformats.org/drawingml/2006/table">
            <a:tbl>
              <a:tblPr firstRow="1" firstCol="1" bandRow="1">
                <a:tableStyleId>{5C22544A-7EE6-4342-B048-85BDC9FD1C3A}</a:tableStyleId>
              </a:tblPr>
              <a:tblGrid>
                <a:gridCol w="4038600">
                  <a:extLst>
                    <a:ext uri="{9D8B030D-6E8A-4147-A177-3AD203B41FA5}">
                      <a16:colId xmlns:a16="http://schemas.microsoft.com/office/drawing/2014/main" xmlns="" val="915715800"/>
                    </a:ext>
                  </a:extLst>
                </a:gridCol>
                <a:gridCol w="4038600">
                  <a:extLst>
                    <a:ext uri="{9D8B030D-6E8A-4147-A177-3AD203B41FA5}">
                      <a16:colId xmlns:a16="http://schemas.microsoft.com/office/drawing/2014/main" xmlns="" val="1527409217"/>
                    </a:ext>
                  </a:extLst>
                </a:gridCol>
              </a:tblGrid>
              <a:tr h="318655">
                <a:tc>
                  <a:txBody>
                    <a:bodyPr/>
                    <a:lstStyle/>
                    <a:p>
                      <a:pPr marL="0" marR="0">
                        <a:lnSpc>
                          <a:spcPct val="107000"/>
                        </a:lnSpc>
                        <a:spcBef>
                          <a:spcPts val="0"/>
                        </a:spcBef>
                        <a:spcAft>
                          <a:spcPts val="0"/>
                        </a:spcAft>
                      </a:pPr>
                      <a:r>
                        <a:rPr lang="en-US" sz="1800">
                          <a:effectLst/>
                        </a:rPr>
                        <a:t>Technical Program</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Mean Frequency Rating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530842710"/>
                  </a:ext>
                </a:extLst>
              </a:tr>
              <a:tr h="318655">
                <a:tc>
                  <a:txBody>
                    <a:bodyPr/>
                    <a:lstStyle/>
                    <a:p>
                      <a:pPr marL="0" marR="0">
                        <a:lnSpc>
                          <a:spcPct val="107000"/>
                        </a:lnSpc>
                        <a:spcBef>
                          <a:spcPts val="0"/>
                        </a:spcBef>
                        <a:spcAft>
                          <a:spcPts val="0"/>
                        </a:spcAft>
                      </a:pPr>
                      <a:r>
                        <a:rPr lang="en-US" sz="1800">
                          <a:effectLst/>
                        </a:rPr>
                        <a:t>Microsoft Outlook*</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6.59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668420937"/>
                  </a:ext>
                </a:extLst>
              </a:tr>
              <a:tr h="318655">
                <a:tc>
                  <a:txBody>
                    <a:bodyPr/>
                    <a:lstStyle/>
                    <a:p>
                      <a:pPr marL="0" marR="0">
                        <a:lnSpc>
                          <a:spcPct val="107000"/>
                        </a:lnSpc>
                        <a:spcBef>
                          <a:spcPts val="0"/>
                        </a:spcBef>
                        <a:spcAft>
                          <a:spcPts val="0"/>
                        </a:spcAft>
                      </a:pPr>
                      <a:r>
                        <a:rPr lang="en-US" sz="1800">
                          <a:effectLst/>
                        </a:rPr>
                        <a:t>Microsoft Windows Operating System*</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6.20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14641831"/>
                  </a:ext>
                </a:extLst>
              </a:tr>
              <a:tr h="318655">
                <a:tc>
                  <a:txBody>
                    <a:bodyPr/>
                    <a:lstStyle/>
                    <a:p>
                      <a:pPr marL="0" marR="0">
                        <a:lnSpc>
                          <a:spcPct val="107000"/>
                        </a:lnSpc>
                        <a:spcBef>
                          <a:spcPts val="0"/>
                        </a:spcBef>
                        <a:spcAft>
                          <a:spcPts val="0"/>
                        </a:spcAft>
                      </a:pPr>
                      <a:r>
                        <a:rPr lang="en-US" sz="1800">
                          <a:effectLst/>
                        </a:rPr>
                        <a:t>Microsoft Word*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6.03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592022751"/>
                  </a:ext>
                </a:extLst>
              </a:tr>
              <a:tr h="318655">
                <a:tc>
                  <a:txBody>
                    <a:bodyPr/>
                    <a:lstStyle/>
                    <a:p>
                      <a:pPr marL="0" marR="0">
                        <a:lnSpc>
                          <a:spcPct val="107000"/>
                        </a:lnSpc>
                        <a:spcBef>
                          <a:spcPts val="0"/>
                        </a:spcBef>
                        <a:spcAft>
                          <a:spcPts val="0"/>
                        </a:spcAft>
                      </a:pPr>
                      <a:r>
                        <a:rPr lang="en-US" sz="1800">
                          <a:effectLst/>
                        </a:rPr>
                        <a:t>Internet Browser*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5.67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508548808"/>
                  </a:ext>
                </a:extLst>
              </a:tr>
              <a:tr h="318655">
                <a:tc>
                  <a:txBody>
                    <a:bodyPr/>
                    <a:lstStyle/>
                    <a:p>
                      <a:pPr marL="0" marR="0">
                        <a:lnSpc>
                          <a:spcPct val="107000"/>
                        </a:lnSpc>
                        <a:spcBef>
                          <a:spcPts val="0"/>
                        </a:spcBef>
                        <a:spcAft>
                          <a:spcPts val="0"/>
                        </a:spcAft>
                      </a:pPr>
                      <a:r>
                        <a:rPr lang="en-US" sz="1800">
                          <a:effectLst/>
                        </a:rPr>
                        <a:t>Microsoft Excel*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5.65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473160084"/>
                  </a:ext>
                </a:extLst>
              </a:tr>
              <a:tr h="318655">
                <a:tc>
                  <a:txBody>
                    <a:bodyPr/>
                    <a:lstStyle/>
                    <a:p>
                      <a:pPr marL="0" marR="0">
                        <a:lnSpc>
                          <a:spcPct val="107000"/>
                        </a:lnSpc>
                        <a:spcBef>
                          <a:spcPts val="0"/>
                        </a:spcBef>
                        <a:spcAft>
                          <a:spcPts val="0"/>
                        </a:spcAft>
                      </a:pPr>
                      <a:r>
                        <a:rPr lang="en-US" sz="1800">
                          <a:effectLst/>
                        </a:rPr>
                        <a:t>Printer*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5.62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980178074"/>
                  </a:ext>
                </a:extLst>
              </a:tr>
              <a:tr h="318655">
                <a:tc>
                  <a:txBody>
                    <a:bodyPr/>
                    <a:lstStyle/>
                    <a:p>
                      <a:pPr marL="0" marR="0">
                        <a:lnSpc>
                          <a:spcPct val="107000"/>
                        </a:lnSpc>
                        <a:spcBef>
                          <a:spcPts val="0"/>
                        </a:spcBef>
                        <a:spcAft>
                          <a:spcPts val="0"/>
                        </a:spcAft>
                      </a:pPr>
                      <a:r>
                        <a:rPr lang="en-US" sz="1800">
                          <a:effectLst/>
                        </a:rPr>
                        <a:t>Telephone System*</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5.45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28153885"/>
                  </a:ext>
                </a:extLst>
              </a:tr>
              <a:tr h="318655">
                <a:tc>
                  <a:txBody>
                    <a:bodyPr/>
                    <a:lstStyle/>
                    <a:p>
                      <a:pPr marL="0" marR="0">
                        <a:lnSpc>
                          <a:spcPct val="107000"/>
                        </a:lnSpc>
                        <a:spcBef>
                          <a:spcPts val="0"/>
                        </a:spcBef>
                        <a:spcAft>
                          <a:spcPts val="0"/>
                        </a:spcAft>
                      </a:pPr>
                      <a:r>
                        <a:rPr lang="en-US" sz="1800">
                          <a:effectLst/>
                        </a:rPr>
                        <a:t>Office 365*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5.20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371759085"/>
                  </a:ext>
                </a:extLst>
              </a:tr>
              <a:tr h="318655">
                <a:tc>
                  <a:txBody>
                    <a:bodyPr/>
                    <a:lstStyle/>
                    <a:p>
                      <a:pPr marL="0" marR="0">
                        <a:lnSpc>
                          <a:spcPct val="107000"/>
                        </a:lnSpc>
                        <a:spcBef>
                          <a:spcPts val="0"/>
                        </a:spcBef>
                        <a:spcAft>
                          <a:spcPts val="0"/>
                        </a:spcAft>
                      </a:pPr>
                      <a:r>
                        <a:rPr lang="en-US" sz="1800">
                          <a:effectLst/>
                        </a:rPr>
                        <a:t>Adobe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4.94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489749084"/>
                  </a:ext>
                </a:extLst>
              </a:tr>
              <a:tr h="318655">
                <a:tc>
                  <a:txBody>
                    <a:bodyPr/>
                    <a:lstStyle/>
                    <a:p>
                      <a:pPr marL="0" marR="0">
                        <a:lnSpc>
                          <a:spcPct val="107000"/>
                        </a:lnSpc>
                        <a:spcBef>
                          <a:spcPts val="0"/>
                        </a:spcBef>
                        <a:spcAft>
                          <a:spcPts val="0"/>
                        </a:spcAft>
                      </a:pPr>
                      <a:r>
                        <a:rPr lang="en-US" sz="1800">
                          <a:effectLst/>
                        </a:rPr>
                        <a:t>IRIS (SAP)*</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4.90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779306919"/>
                  </a:ext>
                </a:extLst>
              </a:tr>
            </a:tbl>
          </a:graphicData>
        </a:graphic>
      </p:graphicFrame>
    </p:spTree>
    <p:extLst>
      <p:ext uri="{BB962C8B-B14F-4D97-AF65-F5344CB8AC3E}">
        <p14:creationId xmlns:p14="http://schemas.microsoft.com/office/powerpoint/2010/main" val="20128137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IV: Turning Competencies Into Training Directives</a:t>
            </a:r>
            <a:endParaRPr lang="en-US" dirty="0"/>
          </a:p>
        </p:txBody>
      </p:sp>
      <p:sp>
        <p:nvSpPr>
          <p:cNvPr id="3" name="Content Placeholder 2"/>
          <p:cNvSpPr>
            <a:spLocks noGrp="1"/>
          </p:cNvSpPr>
          <p:nvPr>
            <p:ph sz="quarter" idx="1"/>
          </p:nvPr>
        </p:nvSpPr>
        <p:spPr/>
        <p:txBody>
          <a:bodyPr/>
          <a:lstStyle/>
          <a:p>
            <a:r>
              <a:rPr lang="en-US" dirty="0" smtClean="0"/>
              <a:t>Based on the importance and frequency of use ratings, the Microsoft Office Suite, the internet, printer, telephone system, and IRIS (accounting system)</a:t>
            </a:r>
          </a:p>
          <a:p>
            <a:endParaRPr lang="en-US" dirty="0"/>
          </a:p>
          <a:p>
            <a:r>
              <a:rPr lang="en-US" dirty="0" smtClean="0"/>
              <a:t>TTG is developing trainings on these technical programs to best fit the needs of employees in the Administrative Support Staff job family</a:t>
            </a:r>
          </a:p>
          <a:p>
            <a:pPr lvl="1"/>
            <a:r>
              <a:rPr lang="en-US" dirty="0" smtClean="0"/>
              <a:t>Other job families are going through the same interview and survey process to best fit training to their particular needs</a:t>
            </a:r>
            <a:endParaRPr lang="en-US" dirty="0"/>
          </a:p>
        </p:txBody>
      </p:sp>
    </p:spTree>
    <p:extLst>
      <p:ext uri="{BB962C8B-B14F-4D97-AF65-F5344CB8AC3E}">
        <p14:creationId xmlns:p14="http://schemas.microsoft.com/office/powerpoint/2010/main" val="21373447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557022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rcRect b="10582"/>
          <a:stretch>
            <a:fillRect/>
          </a:stretch>
        </p:blipFill>
        <p:spPr>
          <a:xfrm>
            <a:off x="-1" y="725738"/>
            <a:ext cx="12192000" cy="6132262"/>
          </a:xfrm>
          <a:custGeom>
            <a:avLst/>
            <a:gdLst>
              <a:gd name="connsiteX0" fmla="*/ 0 w 12192000"/>
              <a:gd name="connsiteY0" fmla="*/ 0 h 6132262"/>
              <a:gd name="connsiteX1" fmla="*/ 12192000 w 12192000"/>
              <a:gd name="connsiteY1" fmla="*/ 0 h 6132262"/>
              <a:gd name="connsiteX2" fmla="*/ 12192000 w 12192000"/>
              <a:gd name="connsiteY2" fmla="*/ 6132262 h 6132262"/>
              <a:gd name="connsiteX3" fmla="*/ 0 w 12192000"/>
              <a:gd name="connsiteY3" fmla="*/ 6132262 h 6132262"/>
            </a:gdLst>
            <a:ahLst/>
            <a:cxnLst>
              <a:cxn ang="0">
                <a:pos x="connsiteX0" y="connsiteY0"/>
              </a:cxn>
              <a:cxn ang="0">
                <a:pos x="connsiteX1" y="connsiteY1"/>
              </a:cxn>
              <a:cxn ang="0">
                <a:pos x="connsiteX2" y="connsiteY2"/>
              </a:cxn>
              <a:cxn ang="0">
                <a:pos x="connsiteX3" y="connsiteY3"/>
              </a:cxn>
            </a:cxnLst>
            <a:rect l="l" t="t" r="r" b="b"/>
            <a:pathLst>
              <a:path w="12192000" h="6132262">
                <a:moveTo>
                  <a:pt x="0" y="0"/>
                </a:moveTo>
                <a:lnTo>
                  <a:pt x="12192000" y="0"/>
                </a:lnTo>
                <a:lnTo>
                  <a:pt x="12192000" y="6132262"/>
                </a:lnTo>
                <a:lnTo>
                  <a:pt x="0" y="6132262"/>
                </a:lnTo>
                <a:close/>
              </a:path>
            </a:pathLst>
          </a:custGeom>
        </p:spPr>
      </p:pic>
      <p:sp>
        <p:nvSpPr>
          <p:cNvPr id="2" name="Title 1"/>
          <p:cNvSpPr>
            <a:spLocks noGrp="1"/>
          </p:cNvSpPr>
          <p:nvPr>
            <p:ph type="ctrTitle"/>
          </p:nvPr>
        </p:nvSpPr>
        <p:spPr>
          <a:xfrm>
            <a:off x="804484" y="1191796"/>
            <a:ext cx="10021446" cy="2976344"/>
          </a:xfrm>
        </p:spPr>
        <p:txBody>
          <a:bodyPr anchor="ctr">
            <a:normAutofit fontScale="90000"/>
          </a:bodyPr>
          <a:lstStyle/>
          <a:p>
            <a:pPr algn="l">
              <a:lnSpc>
                <a:spcPct val="70000"/>
              </a:lnSpc>
            </a:pPr>
            <a:r>
              <a:rPr lang="en-US" sz="6100" i="1" dirty="0">
                <a:solidFill>
                  <a:srgbClr val="FFFFFF"/>
                </a:solidFill>
              </a:rPr>
              <a:t>HOW CAN I USE COMPETENCIES? Practical Measurement Of A Competency Model: Leadership In Public Safety</a:t>
            </a:r>
            <a:endParaRPr lang="en-US" sz="6100" dirty="0">
              <a:solidFill>
                <a:srgbClr val="FFFFFF"/>
              </a:solidFill>
            </a:endParaRPr>
          </a:p>
        </p:txBody>
      </p:sp>
      <p:sp>
        <p:nvSpPr>
          <p:cNvPr id="3" name="Subtitle 2"/>
          <p:cNvSpPr>
            <a:spLocks noGrp="1"/>
          </p:cNvSpPr>
          <p:nvPr>
            <p:ph type="subTitle" idx="1"/>
          </p:nvPr>
        </p:nvSpPr>
        <p:spPr>
          <a:xfrm>
            <a:off x="804788" y="5318990"/>
            <a:ext cx="9416898" cy="723670"/>
          </a:xfrm>
        </p:spPr>
        <p:txBody>
          <a:bodyPr anchor="t">
            <a:normAutofit/>
          </a:bodyPr>
          <a:lstStyle/>
          <a:p>
            <a:pPr algn="l"/>
            <a:r>
              <a:rPr lang="en-US" sz="1800" i="1" dirty="0">
                <a:solidFill>
                  <a:srgbClr val="000000"/>
                </a:solidFill>
              </a:rPr>
              <a:t>Dennis Doverspike, Doverspike Consulting LLC</a:t>
            </a:r>
          </a:p>
        </p:txBody>
      </p:sp>
    </p:spTree>
    <p:extLst>
      <p:ext uri="{BB962C8B-B14F-4D97-AF65-F5344CB8AC3E}">
        <p14:creationId xmlns:p14="http://schemas.microsoft.com/office/powerpoint/2010/main" val="732076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pic>
        <p:nvPicPr>
          <p:cNvPr id="7" name="Content Placeholder 6" descr="A person wearing a suit and tie posing for a photo&#10;&#10;Description generated with very high confidence"/>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3777" r="8158" b="-2"/>
          <a:stretch/>
        </p:blipFill>
        <p:spPr>
          <a:xfrm>
            <a:off x="-1" y="3725"/>
            <a:ext cx="5504917" cy="6850548"/>
          </a:xfrm>
          <a:prstGeom prst="rect">
            <a:avLst/>
          </a:prstGeom>
        </p:spPr>
      </p:pic>
      <p:pic>
        <p:nvPicPr>
          <p:cNvPr id="52" name="Picture 51">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094105" y="802955"/>
            <a:ext cx="4977976" cy="1454051"/>
          </a:xfrm>
        </p:spPr>
        <p:txBody>
          <a:bodyPr vert="horz" lIns="91440" tIns="45720" rIns="91440" bIns="45720" rtlCol="0" anchor="ctr">
            <a:normAutofit/>
          </a:bodyPr>
          <a:lstStyle/>
          <a:p>
            <a:pPr>
              <a:lnSpc>
                <a:spcPct val="70000"/>
              </a:lnSpc>
            </a:pPr>
            <a:r>
              <a:rPr lang="en-US" sz="4100" kern="1200" dirty="0">
                <a:solidFill>
                  <a:srgbClr val="000000"/>
                </a:solidFill>
                <a:latin typeface="+mj-lt"/>
                <a:ea typeface="+mj-ea"/>
                <a:cs typeface="+mj-cs"/>
              </a:rPr>
              <a:t>Dennis Doverspike, Doverspike Consulting LLC</a:t>
            </a:r>
          </a:p>
        </p:txBody>
      </p:sp>
      <p:sp>
        <p:nvSpPr>
          <p:cNvPr id="4" name="Content Placeholder 3"/>
          <p:cNvSpPr>
            <a:spLocks noGrp="1"/>
          </p:cNvSpPr>
          <p:nvPr>
            <p:ph sz="half" idx="1"/>
          </p:nvPr>
        </p:nvSpPr>
        <p:spPr>
          <a:xfrm>
            <a:off x="6090574" y="2421682"/>
            <a:ext cx="4977578" cy="3639289"/>
          </a:xfrm>
        </p:spPr>
        <p:txBody>
          <a:bodyPr vert="horz" lIns="91440" tIns="45720" rIns="91440" bIns="45720" rtlCol="0" anchor="ctr">
            <a:normAutofit/>
          </a:bodyPr>
          <a:lstStyle/>
          <a:p>
            <a:pPr>
              <a:lnSpc>
                <a:spcPct val="70000"/>
              </a:lnSpc>
            </a:pPr>
            <a:r>
              <a:rPr lang="en-US" sz="1900" dirty="0">
                <a:solidFill>
                  <a:srgbClr val="000000"/>
                </a:solidFill>
              </a:rPr>
              <a:t>Dennis Doverspike, Ph.D., ABPP, is President of Doverspike Consulting LLC. He is certified as a specialist in Industrial-Organizational Psychology and in Organizational and Business Consulting Psychology by the American Board of Professional Psychology (ABPP), serves on the Board of the American Board of Organizational and Business Consulting Psychology, and is a licensed psychologist in the State of Ohio. Dr. Doverspike has over forty years of experience working with consulting firms and with public and private sector organizations.  He is the author of 3 books and over 150 other professional publications. Dennis Doverspike received his Ph.D. in Psychology in 1983 from the University of Akron. </a:t>
            </a:r>
          </a:p>
        </p:txBody>
      </p:sp>
    </p:spTree>
    <p:extLst>
      <p:ext uri="{BB962C8B-B14F-4D97-AF65-F5344CB8AC3E}">
        <p14:creationId xmlns:p14="http://schemas.microsoft.com/office/powerpoint/2010/main" val="2609584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sp>
        <p:nvSpPr>
          <p:cNvPr id="14" name="Rectangle 13">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88880" y="0"/>
            <a:ext cx="2103120" cy="6858000"/>
          </a:xfrm>
          <a:prstGeom prst="rect">
            <a:avLst/>
          </a:prstGeom>
          <a:solidFill>
            <a:srgbClr val="4042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Oval 15">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15400" y="2358913"/>
            <a:ext cx="2140172" cy="2140172"/>
          </a:xfrm>
          <a:prstGeom prst="ellipse">
            <a:avLst/>
          </a:prstGeom>
          <a:solidFill>
            <a:srgbClr val="FFFFFF"/>
          </a:solidFill>
          <a:ln>
            <a:solidFill>
              <a:srgbClr val="C880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264676" y="2857501"/>
            <a:ext cx="1441619" cy="1142998"/>
          </a:xfrm>
          <a:prstGeom prst="rect">
            <a:avLst/>
          </a:prstGeom>
        </p:spPr>
      </p:pic>
      <p:sp>
        <p:nvSpPr>
          <p:cNvPr id="2" name="Title 1"/>
          <p:cNvSpPr>
            <a:spLocks noGrp="1"/>
          </p:cNvSpPr>
          <p:nvPr>
            <p:ph type="title"/>
          </p:nvPr>
        </p:nvSpPr>
        <p:spPr>
          <a:xfrm>
            <a:off x="1136428" y="627564"/>
            <a:ext cx="7474172" cy="1325563"/>
          </a:xfrm>
        </p:spPr>
        <p:txBody>
          <a:bodyPr vert="horz" lIns="91440" tIns="45720" rIns="91440" bIns="45720" rtlCol="0" anchor="ctr">
            <a:normAutofit/>
          </a:bodyPr>
          <a:lstStyle/>
          <a:p>
            <a:r>
              <a:rPr lang="en-US" kern="1200" dirty="0">
                <a:solidFill>
                  <a:schemeClr val="tx1"/>
                </a:solidFill>
                <a:latin typeface="+mj-lt"/>
                <a:ea typeface="+mj-ea"/>
                <a:cs typeface="+mj-cs"/>
              </a:rPr>
              <a:t>Avesta, Greg Lawton, Partner</a:t>
            </a:r>
          </a:p>
        </p:txBody>
      </p:sp>
      <p:sp>
        <p:nvSpPr>
          <p:cNvPr id="4" name="Content Placeholder 3"/>
          <p:cNvSpPr>
            <a:spLocks noGrp="1"/>
          </p:cNvSpPr>
          <p:nvPr>
            <p:ph sz="half" idx="1"/>
          </p:nvPr>
        </p:nvSpPr>
        <p:spPr>
          <a:xfrm>
            <a:off x="1136429" y="2278173"/>
            <a:ext cx="6467867" cy="3450613"/>
          </a:xfrm>
        </p:spPr>
        <p:txBody>
          <a:bodyPr vert="horz" lIns="91440" tIns="45720" rIns="91440" bIns="45720" rtlCol="0" anchor="ctr">
            <a:normAutofit/>
          </a:bodyPr>
          <a:lstStyle/>
          <a:p>
            <a:pPr>
              <a:lnSpc>
                <a:spcPct val="80000"/>
              </a:lnSpc>
            </a:pPr>
            <a:r>
              <a:rPr lang="en-US" sz="2400" dirty="0"/>
              <a:t>Greg Lawton brings thirty years of EMS and medical transportation senior management experience to Avesta. In 2007, he founded Avesta with the purpose of offering new strategies and innovative human resource solutions to the EMS industry. These solutions are backed by behavioral science insight, technology, and a thorough understanding of how EMS organizations function, and how industry regulations and challenges affect their every move.</a:t>
            </a:r>
          </a:p>
        </p:txBody>
      </p:sp>
    </p:spTree>
    <p:extLst>
      <p:ext uri="{BB962C8B-B14F-4D97-AF65-F5344CB8AC3E}">
        <p14:creationId xmlns:p14="http://schemas.microsoft.com/office/powerpoint/2010/main" val="1873770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sp useBgFill="1">
        <p:nvSpPr>
          <p:cNvPr id="15" name="Rectangl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7" name="Group 16"/>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17513" y="0"/>
            <a:ext cx="12584114" cy="6853238"/>
            <a:chOff x="-417513" y="0"/>
            <a:chExt cx="12584114" cy="6853238"/>
          </a:xfrm>
        </p:grpSpPr>
        <p:sp>
          <p:nvSpPr>
            <p:cNvPr id="18" name="Freeform 5"/>
            <p:cNvSpPr>
              <a:spLocks/>
            </p:cNvSpPr>
            <p:nvPr>
              <p:extLst>
                <p:ext uri="{386F3935-93C4-4BCD-93E2-E3B085C9AB24}">
                  <p16:designElem xmlns:p16="http://schemas.microsoft.com/office/powerpoint/2015/main" xmlns=""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Freeform 6"/>
            <p:cNvSpPr>
              <a:spLocks/>
            </p:cNvSpPr>
            <p:nvPr>
              <p:extLst>
                <p:ext uri="{386F3935-93C4-4BCD-93E2-E3B085C9AB24}">
                  <p16:designElem xmlns:p16="http://schemas.microsoft.com/office/powerpoint/2015/main" xmlns=""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Freeform 7"/>
            <p:cNvSpPr>
              <a:spLocks/>
            </p:cNvSpPr>
            <p:nvPr>
              <p:extLst>
                <p:ext uri="{386F3935-93C4-4BCD-93E2-E3B085C9AB24}">
                  <p16:designElem xmlns:p16="http://schemas.microsoft.com/office/powerpoint/2015/main" xmlns=""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Freeform 8"/>
            <p:cNvSpPr>
              <a:spLocks/>
            </p:cNvSpPr>
            <p:nvPr>
              <p:extLst>
                <p:ext uri="{386F3935-93C4-4BCD-93E2-E3B085C9AB24}">
                  <p16:designElem xmlns:p16="http://schemas.microsoft.com/office/powerpoint/2015/main" xmlns=""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Freeform 9"/>
            <p:cNvSpPr>
              <a:spLocks/>
            </p:cNvSpPr>
            <p:nvPr>
              <p:extLst>
                <p:ext uri="{386F3935-93C4-4BCD-93E2-E3B085C9AB24}">
                  <p16:designElem xmlns:p16="http://schemas.microsoft.com/office/powerpoint/2015/main" xmlns=""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Freeform 10"/>
            <p:cNvSpPr>
              <a:spLocks/>
            </p:cNvSpPr>
            <p:nvPr>
              <p:extLst>
                <p:ext uri="{386F3935-93C4-4BCD-93E2-E3B085C9AB24}">
                  <p16:designElem xmlns:p16="http://schemas.microsoft.com/office/powerpoint/2015/main" xmlns=""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Freeform 11"/>
            <p:cNvSpPr>
              <a:spLocks/>
            </p:cNvSpPr>
            <p:nvPr>
              <p:extLst>
                <p:ext uri="{386F3935-93C4-4BCD-93E2-E3B085C9AB24}">
                  <p16:designElem xmlns:p16="http://schemas.microsoft.com/office/powerpoint/2015/main" xmlns=""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Freeform 12"/>
            <p:cNvSpPr>
              <a:spLocks/>
            </p:cNvSpPr>
            <p:nvPr>
              <p:extLst>
                <p:ext uri="{386F3935-93C4-4BCD-93E2-E3B085C9AB24}">
                  <p16:designElem xmlns:p16="http://schemas.microsoft.com/office/powerpoint/2015/main" xmlns=""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Freeform 13"/>
            <p:cNvSpPr>
              <a:spLocks/>
            </p:cNvSpPr>
            <p:nvPr>
              <p:extLst>
                <p:ext uri="{386F3935-93C4-4BCD-93E2-E3B085C9AB24}">
                  <p16:designElem xmlns:p16="http://schemas.microsoft.com/office/powerpoint/2015/main" xmlns=""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Freeform 14"/>
            <p:cNvSpPr>
              <a:spLocks/>
            </p:cNvSpPr>
            <p:nvPr>
              <p:extLst>
                <p:ext uri="{386F3935-93C4-4BCD-93E2-E3B085C9AB24}">
                  <p16:designElem xmlns:p16="http://schemas.microsoft.com/office/powerpoint/2015/main" xmlns=""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Freeform 15"/>
            <p:cNvSpPr>
              <a:spLocks/>
            </p:cNvSpPr>
            <p:nvPr>
              <p:extLst>
                <p:ext uri="{386F3935-93C4-4BCD-93E2-E3B085C9AB24}">
                  <p16:designElem xmlns:p16="http://schemas.microsoft.com/office/powerpoint/2015/main" xmlns=""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Freeform 16"/>
            <p:cNvSpPr>
              <a:spLocks/>
            </p:cNvSpPr>
            <p:nvPr>
              <p:extLst>
                <p:ext uri="{386F3935-93C4-4BCD-93E2-E3B085C9AB24}">
                  <p16:designElem xmlns:p16="http://schemas.microsoft.com/office/powerpoint/2015/main" xmlns=""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Freeform 17"/>
            <p:cNvSpPr>
              <a:spLocks/>
            </p:cNvSpPr>
            <p:nvPr>
              <p:extLst>
                <p:ext uri="{386F3935-93C4-4BCD-93E2-E3B085C9AB24}">
                  <p16:designElem xmlns:p16="http://schemas.microsoft.com/office/powerpoint/2015/main" xmlns=""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Freeform 18"/>
            <p:cNvSpPr>
              <a:spLocks/>
            </p:cNvSpPr>
            <p:nvPr>
              <p:extLst>
                <p:ext uri="{386F3935-93C4-4BCD-93E2-E3B085C9AB24}">
                  <p16:designElem xmlns:p16="http://schemas.microsoft.com/office/powerpoint/2015/main" xmlns=""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Freeform 19"/>
            <p:cNvSpPr>
              <a:spLocks/>
            </p:cNvSpPr>
            <p:nvPr>
              <p:extLst>
                <p:ext uri="{386F3935-93C4-4BCD-93E2-E3B085C9AB24}">
                  <p16:designElem xmlns:p16="http://schemas.microsoft.com/office/powerpoint/2015/main" xmlns=""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Freeform 20"/>
            <p:cNvSpPr>
              <a:spLocks/>
            </p:cNvSpPr>
            <p:nvPr>
              <p:extLst>
                <p:ext uri="{386F3935-93C4-4BCD-93E2-E3B085C9AB24}">
                  <p16:designElem xmlns:p16="http://schemas.microsoft.com/office/powerpoint/2015/main" xmlns=""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Freeform 21"/>
            <p:cNvSpPr>
              <a:spLocks/>
            </p:cNvSpPr>
            <p:nvPr>
              <p:extLst>
                <p:ext uri="{386F3935-93C4-4BCD-93E2-E3B085C9AB24}">
                  <p16:designElem xmlns:p16="http://schemas.microsoft.com/office/powerpoint/2015/main" xmlns=""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Freeform 22"/>
            <p:cNvSpPr>
              <a:spLocks/>
            </p:cNvSpPr>
            <p:nvPr>
              <p:extLst>
                <p:ext uri="{386F3935-93C4-4BCD-93E2-E3B085C9AB24}">
                  <p16:designElem xmlns:p16="http://schemas.microsoft.com/office/powerpoint/2015/main" xmlns=""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Freeform 23"/>
            <p:cNvSpPr>
              <a:spLocks/>
            </p:cNvSpPr>
            <p:nvPr>
              <p:extLst>
                <p:ext uri="{386F3935-93C4-4BCD-93E2-E3B085C9AB24}">
                  <p16:designElem xmlns:p16="http://schemas.microsoft.com/office/powerpoint/2015/main" xmlns=""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Freeform 24"/>
            <p:cNvSpPr>
              <a:spLocks/>
            </p:cNvSpPr>
            <p:nvPr>
              <p:extLst>
                <p:ext uri="{386F3935-93C4-4BCD-93E2-E3B085C9AB24}">
                  <p16:designElem xmlns:p16="http://schemas.microsoft.com/office/powerpoint/2015/main" xmlns=""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Freeform 25"/>
            <p:cNvSpPr>
              <a:spLocks/>
            </p:cNvSpPr>
            <p:nvPr>
              <p:extLst>
                <p:ext uri="{386F3935-93C4-4BCD-93E2-E3B085C9AB24}">
                  <p16:designElem xmlns:p16="http://schemas.microsoft.com/office/powerpoint/2015/main" xmlns=""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40" name="Group 39"/>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800144" y="1699589"/>
            <a:ext cx="3674476" cy="3470421"/>
            <a:chOff x="697883" y="1816768"/>
            <a:chExt cx="3674476" cy="3470421"/>
          </a:xfrm>
        </p:grpSpPr>
        <p:sp>
          <p:nvSpPr>
            <p:cNvPr id="41" name="Rectangle 40"/>
            <p:cNvSpPr/>
            <p:nvPr>
              <p:extLst>
                <p:ext uri="{386F3935-93C4-4BCD-93E2-E3B085C9AB24}">
                  <p16:designElem xmlns:p16="http://schemas.microsoft.com/office/powerpoint/2015/main" xmlns=""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Isosceles Triangle 22"/>
            <p:cNvSpPr/>
            <p:nvPr>
              <p:extLst>
                <p:ext uri="{386F3935-93C4-4BCD-93E2-E3B085C9AB24}">
                  <p16:designElem xmlns:p16="http://schemas.microsoft.com/office/powerpoint/2015/main" xmlns=""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tangle 42"/>
            <p:cNvSpPr/>
            <p:nvPr>
              <p:extLst>
                <p:ext uri="{386F3935-93C4-4BCD-93E2-E3B085C9AB24}">
                  <p16:designElem xmlns:p16="http://schemas.microsoft.com/office/powerpoint/2015/main" xmlns=""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useBgFill="1">
        <p:nvSpPr>
          <p:cNvPr id="45" name="Rectangle 4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15264" y="803186"/>
            <a:ext cx="6269015" cy="2978319"/>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Content Placeholder 5" descr="A picture containing text&#10;&#10;Description generated with high confidence"/>
          <p:cNvPicPr>
            <a:picLocks noGrp="1" noChangeAspect="1"/>
          </p:cNvPicPr>
          <p:nvPr>
            <p:ph sz="half" idx="2"/>
          </p:nvPr>
        </p:nvPicPr>
        <p:blipFill>
          <a:blip r:embed="rId2"/>
          <a:stretch>
            <a:fillRect/>
          </a:stretch>
        </p:blipFill>
        <p:spPr>
          <a:xfrm>
            <a:off x="5273260" y="1018548"/>
            <a:ext cx="5953177" cy="2544982"/>
          </a:xfrm>
          <a:prstGeom prst="rect">
            <a:avLst/>
          </a:prstGeom>
          <a:ln w="9525">
            <a:noFill/>
          </a:ln>
        </p:spPr>
      </p:pic>
      <p:sp>
        <p:nvSpPr>
          <p:cNvPr id="2" name="Title 1"/>
          <p:cNvSpPr>
            <a:spLocks noGrp="1"/>
          </p:cNvSpPr>
          <p:nvPr>
            <p:ph type="title"/>
          </p:nvPr>
        </p:nvSpPr>
        <p:spPr>
          <a:xfrm>
            <a:off x="888631" y="2358391"/>
            <a:ext cx="3498979" cy="2453676"/>
          </a:xfrm>
        </p:spPr>
        <p:txBody>
          <a:bodyPr vert="horz" lIns="91440" tIns="45720" rIns="91440" bIns="45720" rtlCol="0" anchor="ctr">
            <a:normAutofit/>
          </a:bodyPr>
          <a:lstStyle/>
          <a:p>
            <a:pPr algn="ctr"/>
            <a:r>
              <a:rPr lang="en-US" sz="3600" kern="1200" dirty="0">
                <a:solidFill>
                  <a:srgbClr val="FFFFFF"/>
                </a:solidFill>
                <a:latin typeface="+mj-lt"/>
                <a:ea typeface="+mj-ea"/>
                <a:cs typeface="+mj-cs"/>
              </a:rPr>
              <a:t>NEMSMA</a:t>
            </a:r>
          </a:p>
        </p:txBody>
      </p:sp>
      <p:sp>
        <p:nvSpPr>
          <p:cNvPr id="8" name="Content Placeholder 7"/>
          <p:cNvSpPr>
            <a:spLocks noGrp="1"/>
          </p:cNvSpPr>
          <p:nvPr>
            <p:ph sz="half" idx="1"/>
          </p:nvPr>
        </p:nvSpPr>
        <p:spPr>
          <a:xfrm>
            <a:off x="5118447" y="4267830"/>
            <a:ext cx="6281873" cy="1783977"/>
          </a:xfrm>
        </p:spPr>
        <p:txBody>
          <a:bodyPr vert="horz" lIns="91440" tIns="45720" rIns="91440" bIns="45720" rtlCol="0">
            <a:normAutofit/>
          </a:bodyPr>
          <a:lstStyle/>
          <a:p>
            <a:pPr>
              <a:lnSpc>
                <a:spcPct val="70000"/>
              </a:lnSpc>
            </a:pPr>
            <a:r>
              <a:rPr lang="en-US" sz="2400" dirty="0"/>
              <a:t>NEMSMA is a professional association of EMS leaders dedicated to the discovery, development, and promotion of excellence in leadership and management in EMS systems, regardless of EMS system model, organizational structure, or agency affiliation.</a:t>
            </a:r>
          </a:p>
        </p:txBody>
      </p:sp>
    </p:spTree>
    <p:extLst>
      <p:ext uri="{BB962C8B-B14F-4D97-AF65-F5344CB8AC3E}">
        <p14:creationId xmlns:p14="http://schemas.microsoft.com/office/powerpoint/2010/main" val="3798837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Competencies?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a:t>What is a competency?</a:t>
            </a:r>
            <a:endParaRPr lang="en-US" sz="2400" dirty="0"/>
          </a:p>
          <a:p>
            <a:endParaRPr lang="en-US" sz="2400" dirty="0"/>
          </a:p>
          <a:p>
            <a:pPr lvl="0"/>
            <a:r>
              <a:rPr lang="en-US" dirty="0"/>
              <a:t>Competencies are considered sets of behaviors</a:t>
            </a:r>
            <a:endParaRPr lang="en-US" sz="2400" dirty="0"/>
          </a:p>
          <a:p>
            <a:pPr lvl="1"/>
            <a:r>
              <a:rPr lang="en-US" dirty="0"/>
              <a:t>Such behaviors support workplace objective obtainment</a:t>
            </a:r>
            <a:endParaRPr lang="en-US" sz="2000" dirty="0"/>
          </a:p>
          <a:p>
            <a:pPr lvl="1"/>
            <a:r>
              <a:rPr lang="en-US" dirty="0"/>
              <a:t>For instance, working within Microsoft Excel to manage budgeting accounts.</a:t>
            </a:r>
            <a:endParaRPr lang="en-US" sz="2000" dirty="0"/>
          </a:p>
          <a:p>
            <a:pPr lvl="0"/>
            <a:r>
              <a:rPr lang="en-US" dirty="0"/>
              <a:t>Competencies are behaviors one needs to display to demonstrate successful performance </a:t>
            </a:r>
            <a:endParaRPr lang="en-US" sz="2400" dirty="0"/>
          </a:p>
          <a:p>
            <a:pPr lvl="1"/>
            <a:r>
              <a:rPr lang="en-US" i="1" dirty="0"/>
              <a:t>How</a:t>
            </a:r>
            <a:r>
              <a:rPr lang="en-US" dirty="0"/>
              <a:t> one reaches desired outcomes</a:t>
            </a:r>
            <a:endParaRPr lang="en-US" sz="2000" dirty="0"/>
          </a:p>
          <a:p>
            <a:pPr lvl="0"/>
            <a:r>
              <a:rPr lang="en-US" dirty="0"/>
              <a:t>Competencies are </a:t>
            </a:r>
            <a:r>
              <a:rPr lang="en-US" i="1" dirty="0"/>
              <a:t>not</a:t>
            </a:r>
            <a:r>
              <a:rPr lang="en-US" dirty="0"/>
              <a:t> personal attributes</a:t>
            </a:r>
            <a:endParaRPr lang="en-US" sz="2400" dirty="0"/>
          </a:p>
          <a:p>
            <a:pPr lvl="1"/>
            <a:r>
              <a:rPr lang="en-US" dirty="0"/>
              <a:t>Thus, they are widely applicable to selection, training, development, performance management, succession planning, etc.</a:t>
            </a:r>
            <a:endParaRPr lang="en-US" sz="2000" dirty="0"/>
          </a:p>
          <a:p>
            <a:pPr lvl="0"/>
            <a:r>
              <a:rPr lang="en-US" dirty="0"/>
              <a:t>Competencies are </a:t>
            </a:r>
            <a:r>
              <a:rPr lang="en-US" i="1" dirty="0"/>
              <a:t>not</a:t>
            </a:r>
            <a:r>
              <a:rPr lang="en-US" dirty="0"/>
              <a:t> results and/or consequences of specific behaviors</a:t>
            </a:r>
            <a:endParaRPr lang="en-US" sz="2400" dirty="0"/>
          </a:p>
          <a:p>
            <a:endParaRPr lang="en-US" dirty="0"/>
          </a:p>
        </p:txBody>
      </p:sp>
    </p:spTree>
    <p:extLst>
      <p:ext uri="{BB962C8B-B14F-4D97-AF65-F5344CB8AC3E}">
        <p14:creationId xmlns:p14="http://schemas.microsoft.com/office/powerpoint/2010/main" val="593532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sp>
        <p:nvSpPr>
          <p:cNvPr id="22" name="Rectangle 2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4" name="Picture 23">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6" name="Freeform 6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Content Placeholder 5" descr="A drawing of a tree&#10;&#10;Description generated with high confidence"/>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0254" y="1629089"/>
            <a:ext cx="3620021" cy="3620021"/>
          </a:xfrm>
          <a:prstGeom prst="rect">
            <a:avLst/>
          </a:prstGeom>
        </p:spPr>
      </p:pic>
      <p:sp>
        <p:nvSpPr>
          <p:cNvPr id="2" name="Title 1"/>
          <p:cNvSpPr>
            <a:spLocks noGrp="1"/>
          </p:cNvSpPr>
          <p:nvPr>
            <p:ph type="title"/>
          </p:nvPr>
        </p:nvSpPr>
        <p:spPr>
          <a:xfrm>
            <a:off x="6094104" y="802955"/>
            <a:ext cx="5755773" cy="941869"/>
          </a:xfrm>
        </p:spPr>
        <p:txBody>
          <a:bodyPr vert="horz" lIns="91440" tIns="45720" rIns="91440" bIns="45720" rtlCol="0" anchor="ctr">
            <a:normAutofit/>
          </a:bodyPr>
          <a:lstStyle/>
          <a:p>
            <a:r>
              <a:rPr lang="en-US" kern="1200" dirty="0">
                <a:solidFill>
                  <a:srgbClr val="000000"/>
                </a:solidFill>
                <a:latin typeface="+mj-lt"/>
                <a:ea typeface="+mj-ea"/>
                <a:cs typeface="+mj-cs"/>
              </a:rPr>
              <a:t>Problem – More General</a:t>
            </a:r>
          </a:p>
        </p:txBody>
      </p:sp>
      <p:sp>
        <p:nvSpPr>
          <p:cNvPr id="3" name="Content Placeholder 2"/>
          <p:cNvSpPr>
            <a:spLocks noGrp="1"/>
          </p:cNvSpPr>
          <p:nvPr>
            <p:ph sz="half" idx="1"/>
          </p:nvPr>
        </p:nvSpPr>
        <p:spPr>
          <a:xfrm>
            <a:off x="6090573" y="1744824"/>
            <a:ext cx="5945917" cy="4316147"/>
          </a:xfrm>
        </p:spPr>
        <p:txBody>
          <a:bodyPr vert="horz" lIns="91440" tIns="45720" rIns="91440" bIns="45720" rtlCol="0" anchor="ctr">
            <a:normAutofit/>
          </a:bodyPr>
          <a:lstStyle/>
          <a:p>
            <a:pPr>
              <a:lnSpc>
                <a:spcPct val="70000"/>
              </a:lnSpc>
            </a:pPr>
            <a:r>
              <a:rPr lang="en-US" sz="1800" dirty="0">
                <a:solidFill>
                  <a:srgbClr val="000000"/>
                </a:solidFill>
              </a:rPr>
              <a:t>How can we improve work (and satisfaction with work) for first responders and public safety employees?</a:t>
            </a:r>
          </a:p>
          <a:p>
            <a:pPr>
              <a:lnSpc>
                <a:spcPct val="70000"/>
              </a:lnSpc>
            </a:pPr>
            <a:r>
              <a:rPr lang="en-US" sz="1800" dirty="0">
                <a:solidFill>
                  <a:srgbClr val="000000"/>
                </a:solidFill>
              </a:rPr>
              <a:t>More specifically, Emergency Medical Services (EMS)</a:t>
            </a:r>
          </a:p>
          <a:p>
            <a:pPr>
              <a:lnSpc>
                <a:spcPct val="70000"/>
              </a:lnSpc>
            </a:pPr>
            <a:r>
              <a:rPr lang="en-US" sz="1800" dirty="0">
                <a:solidFill>
                  <a:srgbClr val="000000"/>
                </a:solidFill>
              </a:rPr>
              <a:t>EMS</a:t>
            </a:r>
          </a:p>
          <a:p>
            <a:pPr lvl="1">
              <a:lnSpc>
                <a:spcPct val="70000"/>
              </a:lnSpc>
            </a:pPr>
            <a:r>
              <a:rPr lang="en-US" sz="1800" dirty="0">
                <a:solidFill>
                  <a:srgbClr val="000000"/>
                </a:solidFill>
              </a:rPr>
              <a:t>Public Sector - Fire Departments</a:t>
            </a:r>
          </a:p>
          <a:p>
            <a:pPr lvl="1">
              <a:lnSpc>
                <a:spcPct val="70000"/>
              </a:lnSpc>
            </a:pPr>
            <a:r>
              <a:rPr lang="en-US" sz="1800" dirty="0">
                <a:solidFill>
                  <a:srgbClr val="000000"/>
                </a:solidFill>
              </a:rPr>
              <a:t>Public Sector - Stand Alone EMS Departments</a:t>
            </a:r>
          </a:p>
          <a:p>
            <a:pPr lvl="1">
              <a:lnSpc>
                <a:spcPct val="70000"/>
              </a:lnSpc>
            </a:pPr>
            <a:r>
              <a:rPr lang="en-US" sz="1800" dirty="0">
                <a:solidFill>
                  <a:srgbClr val="000000"/>
                </a:solidFill>
              </a:rPr>
              <a:t>Private Sector EMS</a:t>
            </a:r>
          </a:p>
          <a:p>
            <a:pPr lvl="1">
              <a:lnSpc>
                <a:spcPct val="70000"/>
              </a:lnSpc>
            </a:pPr>
            <a:r>
              <a:rPr lang="en-US" sz="1800" dirty="0">
                <a:solidFill>
                  <a:srgbClr val="000000"/>
                </a:solidFill>
              </a:rPr>
              <a:t>Hospital Based EMS</a:t>
            </a:r>
          </a:p>
          <a:p>
            <a:pPr>
              <a:lnSpc>
                <a:spcPct val="70000"/>
              </a:lnSpc>
            </a:pPr>
            <a:r>
              <a:rPr lang="en-US" sz="1800" dirty="0">
                <a:solidFill>
                  <a:srgbClr val="000000"/>
                </a:solidFill>
              </a:rPr>
              <a:t>Jobs</a:t>
            </a:r>
          </a:p>
          <a:p>
            <a:pPr lvl="1">
              <a:lnSpc>
                <a:spcPct val="70000"/>
              </a:lnSpc>
            </a:pPr>
            <a:r>
              <a:rPr lang="en-US" sz="1800" dirty="0">
                <a:solidFill>
                  <a:srgbClr val="000000"/>
                </a:solidFill>
              </a:rPr>
              <a:t>Paramedics and EMTs</a:t>
            </a:r>
          </a:p>
          <a:p>
            <a:pPr lvl="1">
              <a:lnSpc>
                <a:spcPct val="70000"/>
              </a:lnSpc>
            </a:pPr>
            <a:r>
              <a:rPr lang="en-US" sz="1800" dirty="0">
                <a:solidFill>
                  <a:srgbClr val="000000"/>
                </a:solidFill>
              </a:rPr>
              <a:t>Supervisors</a:t>
            </a:r>
          </a:p>
          <a:p>
            <a:pPr lvl="1">
              <a:lnSpc>
                <a:spcPct val="70000"/>
              </a:lnSpc>
            </a:pPr>
            <a:r>
              <a:rPr lang="en-US" sz="1800" dirty="0">
                <a:solidFill>
                  <a:srgbClr val="000000"/>
                </a:solidFill>
              </a:rPr>
              <a:t>Managers</a:t>
            </a:r>
          </a:p>
          <a:p>
            <a:pPr lvl="1">
              <a:lnSpc>
                <a:spcPct val="70000"/>
              </a:lnSpc>
            </a:pPr>
            <a:r>
              <a:rPr lang="en-US" sz="1800" dirty="0">
                <a:solidFill>
                  <a:srgbClr val="000000"/>
                </a:solidFill>
              </a:rPr>
              <a:t>Executives</a:t>
            </a:r>
          </a:p>
          <a:p>
            <a:pPr>
              <a:lnSpc>
                <a:spcPct val="70000"/>
              </a:lnSpc>
            </a:pPr>
            <a:endParaRPr lang="en-US" sz="1600" dirty="0">
              <a:solidFill>
                <a:srgbClr val="000000"/>
              </a:solidFill>
            </a:endParaRPr>
          </a:p>
        </p:txBody>
      </p:sp>
    </p:spTree>
    <p:extLst>
      <p:ext uri="{BB962C8B-B14F-4D97-AF65-F5344CB8AC3E}">
        <p14:creationId xmlns:p14="http://schemas.microsoft.com/office/powerpoint/2010/main" val="39498283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8" name="Rectangle 7">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7834"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438656" y="0"/>
            <a:ext cx="3215640"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438656"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D7D31"/>
              </a:solidFill>
              <a:effectLst/>
              <a:uLnTx/>
              <a:uFillTx/>
              <a:latin typeface="Calibri" panose="020F0502020204030204"/>
              <a:ea typeface="+mn-ea"/>
              <a:cs typeface="+mn-cs"/>
            </a:endParaRPr>
          </a:p>
        </p:txBody>
      </p:sp>
      <p:sp>
        <p:nvSpPr>
          <p:cNvPr id="2" name="Title 1"/>
          <p:cNvSpPr>
            <a:spLocks noGrp="1"/>
          </p:cNvSpPr>
          <p:nvPr>
            <p:ph type="title"/>
          </p:nvPr>
        </p:nvSpPr>
        <p:spPr>
          <a:xfrm>
            <a:off x="1776173" y="1608667"/>
            <a:ext cx="2556390" cy="4491015"/>
          </a:xfrm>
        </p:spPr>
        <p:txBody>
          <a:bodyPr anchor="t">
            <a:normAutofit/>
          </a:bodyPr>
          <a:lstStyle/>
          <a:p>
            <a:pPr algn="r"/>
            <a:r>
              <a:rPr lang="en-US" sz="3200" dirty="0">
                <a:solidFill>
                  <a:srgbClr val="FFFFFF"/>
                </a:solidFill>
              </a:rPr>
              <a:t>Multi-Prong Approach of Applied Research</a:t>
            </a:r>
          </a:p>
        </p:txBody>
      </p:sp>
      <p:sp>
        <p:nvSpPr>
          <p:cNvPr id="3" name="Content Placeholder 2"/>
          <p:cNvSpPr>
            <a:spLocks noGrp="1"/>
          </p:cNvSpPr>
          <p:nvPr>
            <p:ph idx="1"/>
          </p:nvPr>
        </p:nvSpPr>
        <p:spPr>
          <a:xfrm>
            <a:off x="4976029" y="1608667"/>
            <a:ext cx="6291241" cy="4491015"/>
          </a:xfrm>
        </p:spPr>
        <p:txBody>
          <a:bodyPr>
            <a:normAutofit/>
          </a:bodyPr>
          <a:lstStyle/>
          <a:p>
            <a:pPr marL="514350" indent="-514350">
              <a:buFont typeface="+mj-lt"/>
              <a:buAutoNum type="arabicPeriod"/>
            </a:pPr>
            <a:r>
              <a:rPr lang="en-US" sz="2000" dirty="0">
                <a:solidFill>
                  <a:srgbClr val="FFFFFF"/>
                </a:solidFill>
              </a:rPr>
              <a:t>Entry Level Selection and Testing</a:t>
            </a:r>
          </a:p>
          <a:p>
            <a:pPr marL="971550" lvl="1" indent="-514350">
              <a:buFont typeface="+mj-lt"/>
              <a:buAutoNum type="arabicPeriod"/>
            </a:pPr>
            <a:r>
              <a:rPr lang="en-US" sz="2000" dirty="0">
                <a:solidFill>
                  <a:srgbClr val="FFFFFF"/>
                </a:solidFill>
              </a:rPr>
              <a:t>Personality Assessment</a:t>
            </a:r>
          </a:p>
          <a:p>
            <a:pPr marL="971550" lvl="1" indent="-514350">
              <a:buFont typeface="+mj-lt"/>
              <a:buAutoNum type="arabicPeriod"/>
            </a:pPr>
            <a:r>
              <a:rPr lang="en-US" sz="2000" dirty="0">
                <a:solidFill>
                  <a:srgbClr val="FFFFFF"/>
                </a:solidFill>
              </a:rPr>
              <a:t>Physical Ability Tests (PATs)</a:t>
            </a:r>
          </a:p>
          <a:p>
            <a:pPr marL="971550" lvl="1" indent="-514350">
              <a:buFont typeface="+mj-lt"/>
              <a:buAutoNum type="arabicPeriod"/>
            </a:pPr>
            <a:r>
              <a:rPr lang="en-US" sz="2000" dirty="0">
                <a:solidFill>
                  <a:srgbClr val="FFFFFF"/>
                </a:solidFill>
              </a:rPr>
              <a:t>Testing for Potential CWBs</a:t>
            </a:r>
          </a:p>
          <a:p>
            <a:pPr marL="514350" indent="-514350">
              <a:buFont typeface="+mj-lt"/>
              <a:buAutoNum type="arabicPeriod"/>
            </a:pPr>
            <a:r>
              <a:rPr lang="en-US" sz="2000" dirty="0">
                <a:solidFill>
                  <a:srgbClr val="FFFFFF"/>
                </a:solidFill>
              </a:rPr>
              <a:t>Improving Leadership	</a:t>
            </a:r>
          </a:p>
          <a:p>
            <a:pPr marL="914400" lvl="1" indent="-457200">
              <a:buFont typeface="+mj-lt"/>
              <a:buAutoNum type="arabicPeriod"/>
            </a:pPr>
            <a:r>
              <a:rPr lang="en-US" sz="2000" dirty="0">
                <a:solidFill>
                  <a:srgbClr val="FFFFFF"/>
                </a:solidFill>
              </a:rPr>
              <a:t>Through Competency Models</a:t>
            </a:r>
          </a:p>
          <a:p>
            <a:pPr marL="914400" lvl="1" indent="-457200">
              <a:buFont typeface="+mj-lt"/>
              <a:buAutoNum type="arabicPeriod"/>
            </a:pPr>
            <a:r>
              <a:rPr lang="en-US" sz="2000" dirty="0">
                <a:solidFill>
                  <a:srgbClr val="FFFFFF"/>
                </a:solidFill>
              </a:rPr>
              <a:t>Certification and Credentialing</a:t>
            </a:r>
          </a:p>
          <a:p>
            <a:pPr marL="514350" indent="-514350">
              <a:buFont typeface="+mj-lt"/>
              <a:buAutoNum type="arabicPeriod"/>
            </a:pPr>
            <a:r>
              <a:rPr lang="en-US" sz="2000" dirty="0">
                <a:solidFill>
                  <a:srgbClr val="FFFFFF"/>
                </a:solidFill>
              </a:rPr>
              <a:t>Surveying Attitudes and Engagement</a:t>
            </a:r>
          </a:p>
        </p:txBody>
      </p:sp>
    </p:spTree>
    <p:extLst>
      <p:ext uri="{BB962C8B-B14F-4D97-AF65-F5344CB8AC3E}">
        <p14:creationId xmlns:p14="http://schemas.microsoft.com/office/powerpoint/2010/main" val="2523590345"/>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5614875"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US" dirty="0">
                <a:solidFill>
                  <a:srgbClr val="FFFFFF"/>
                </a:solidFill>
              </a:rPr>
              <a:t>The Problem</a:t>
            </a:r>
          </a:p>
        </p:txBody>
      </p:sp>
      <p:sp>
        <p:nvSpPr>
          <p:cNvPr id="3" name="Content Placeholder 2"/>
          <p:cNvSpPr>
            <a:spLocks noGrp="1"/>
          </p:cNvSpPr>
          <p:nvPr>
            <p:ph idx="1"/>
          </p:nvPr>
        </p:nvSpPr>
        <p:spPr>
          <a:xfrm>
            <a:off x="6090574" y="801866"/>
            <a:ext cx="5306084" cy="5230634"/>
          </a:xfrm>
        </p:spPr>
        <p:txBody>
          <a:bodyPr anchor="ctr">
            <a:normAutofit/>
          </a:bodyPr>
          <a:lstStyle/>
          <a:p>
            <a:pPr>
              <a:lnSpc>
                <a:spcPct val="80000"/>
              </a:lnSpc>
            </a:pPr>
            <a:r>
              <a:rPr lang="en-US" sz="2200" dirty="0">
                <a:solidFill>
                  <a:srgbClr val="000000"/>
                </a:solidFill>
              </a:rPr>
              <a:t>Start with competency model for leadership in public safety</a:t>
            </a:r>
          </a:p>
          <a:p>
            <a:pPr lvl="1">
              <a:lnSpc>
                <a:spcPct val="80000"/>
              </a:lnSpc>
            </a:pPr>
            <a:r>
              <a:rPr lang="en-US" sz="2200" dirty="0">
                <a:solidFill>
                  <a:srgbClr val="000000"/>
                </a:solidFill>
              </a:rPr>
              <a:t>More specifically, leadership in Emergency Medical Services (EMS)</a:t>
            </a:r>
          </a:p>
          <a:p>
            <a:pPr lvl="2">
              <a:lnSpc>
                <a:spcPct val="80000"/>
              </a:lnSpc>
            </a:pPr>
            <a:r>
              <a:rPr lang="en-US" sz="2200" dirty="0">
                <a:solidFill>
                  <a:srgbClr val="000000"/>
                </a:solidFill>
              </a:rPr>
              <a:t>Supervisors, Managers, and Executives</a:t>
            </a:r>
          </a:p>
          <a:p>
            <a:pPr>
              <a:lnSpc>
                <a:spcPct val="80000"/>
              </a:lnSpc>
            </a:pPr>
            <a:r>
              <a:rPr lang="en-US" sz="2200" dirty="0">
                <a:solidFill>
                  <a:srgbClr val="000000"/>
                </a:solidFill>
              </a:rPr>
              <a:t>Turn it into tests or assessments appropriate for certification testing or credentialing using a competency model</a:t>
            </a:r>
          </a:p>
          <a:p>
            <a:pPr lvl="1">
              <a:lnSpc>
                <a:spcPct val="80000"/>
              </a:lnSpc>
            </a:pPr>
            <a:r>
              <a:rPr lang="en-US" sz="1800" dirty="0">
                <a:solidFill>
                  <a:srgbClr val="000000"/>
                </a:solidFill>
              </a:rPr>
              <a:t>Movement in health care and with heath care providers</a:t>
            </a:r>
          </a:p>
          <a:p>
            <a:pPr>
              <a:lnSpc>
                <a:spcPct val="80000"/>
              </a:lnSpc>
            </a:pPr>
            <a:r>
              <a:rPr lang="en-US" sz="2200" dirty="0">
                <a:solidFill>
                  <a:srgbClr val="000000"/>
                </a:solidFill>
              </a:rPr>
              <a:t>Solution - Several types of assessments</a:t>
            </a:r>
          </a:p>
          <a:p>
            <a:pPr lvl="1">
              <a:lnSpc>
                <a:spcPct val="80000"/>
              </a:lnSpc>
            </a:pPr>
            <a:r>
              <a:rPr lang="en-US" sz="2200" dirty="0">
                <a:solidFill>
                  <a:srgbClr val="000000"/>
                </a:solidFill>
              </a:rPr>
              <a:t>Traditional Knowledge Tests</a:t>
            </a:r>
          </a:p>
          <a:p>
            <a:pPr lvl="1">
              <a:lnSpc>
                <a:spcPct val="80000"/>
              </a:lnSpc>
            </a:pPr>
            <a:r>
              <a:rPr lang="en-US" sz="2200" dirty="0">
                <a:solidFill>
                  <a:srgbClr val="000000"/>
                </a:solidFill>
                <a:highlight>
                  <a:srgbClr val="FFFF00"/>
                </a:highlight>
              </a:rPr>
              <a:t>Situational Judgment Tests (SJTs)</a:t>
            </a:r>
          </a:p>
          <a:p>
            <a:pPr lvl="1">
              <a:lnSpc>
                <a:spcPct val="80000"/>
              </a:lnSpc>
            </a:pPr>
            <a:r>
              <a:rPr lang="en-US" sz="2200" dirty="0">
                <a:solidFill>
                  <a:srgbClr val="000000"/>
                </a:solidFill>
              </a:rPr>
              <a:t>Oral Boards</a:t>
            </a:r>
          </a:p>
          <a:p>
            <a:pPr lvl="1">
              <a:lnSpc>
                <a:spcPct val="80000"/>
              </a:lnSpc>
            </a:pPr>
            <a:endParaRPr lang="en-US" sz="2200" dirty="0">
              <a:solidFill>
                <a:srgbClr val="000000"/>
              </a:solidFill>
            </a:endParaRPr>
          </a:p>
        </p:txBody>
      </p:sp>
    </p:spTree>
    <p:extLst>
      <p:ext uri="{BB962C8B-B14F-4D97-AF65-F5344CB8AC3E}">
        <p14:creationId xmlns:p14="http://schemas.microsoft.com/office/powerpoint/2010/main" val="3404079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 name="Picture 13">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kern="1200" dirty="0">
                <a:solidFill>
                  <a:srgbClr val="FFFFFF"/>
                </a:solidFill>
                <a:latin typeface="+mj-lt"/>
                <a:ea typeface="+mj-ea"/>
                <a:cs typeface="+mj-cs"/>
              </a:rPr>
              <a:t>Basics and Definitions</a:t>
            </a:r>
          </a:p>
        </p:txBody>
      </p:sp>
      <p:sp>
        <p:nvSpPr>
          <p:cNvPr id="5" name="Text Placeholder 4"/>
          <p:cNvSpPr>
            <a:spLocks noGrp="1"/>
          </p:cNvSpPr>
          <p:nvPr>
            <p:ph type="body" idx="1"/>
          </p:nvPr>
        </p:nvSpPr>
        <p:spPr>
          <a:xfrm>
            <a:off x="3045368" y="4074718"/>
            <a:ext cx="6105194" cy="682079"/>
          </a:xfrm>
        </p:spPr>
        <p:txBody>
          <a:bodyPr vert="horz" lIns="91440" tIns="45720" rIns="91440" bIns="45720" rtlCol="0">
            <a:normAutofit/>
          </a:bodyPr>
          <a:lstStyle/>
          <a:p>
            <a:pPr algn="ctr"/>
            <a:endParaRPr lang="en-US" sz="2400" kern="1200" dirty="0">
              <a:solidFill>
                <a:srgbClr val="FFFFFF"/>
              </a:solidFill>
              <a:latin typeface="+mn-lt"/>
              <a:ea typeface="+mn-ea"/>
              <a:cs typeface="+mn-cs"/>
            </a:endParaRPr>
          </a:p>
        </p:txBody>
      </p:sp>
    </p:spTree>
    <p:extLst>
      <p:ext uri="{BB962C8B-B14F-4D97-AF65-F5344CB8AC3E}">
        <p14:creationId xmlns:p14="http://schemas.microsoft.com/office/powerpoint/2010/main" val="25602123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Picture 16">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152" y="0"/>
            <a:ext cx="12192000" cy="6858000"/>
          </a:xfrm>
          <a:prstGeom prst="rect">
            <a:avLst/>
          </a:prstGeom>
        </p:spPr>
      </p:pic>
      <p:sp>
        <p:nvSpPr>
          <p:cNvPr id="2" name="Title 1"/>
          <p:cNvSpPr>
            <a:spLocks noGrp="1"/>
          </p:cNvSpPr>
          <p:nvPr>
            <p:ph type="title"/>
          </p:nvPr>
        </p:nvSpPr>
        <p:spPr>
          <a:xfrm>
            <a:off x="1179226" y="826680"/>
            <a:ext cx="9833548" cy="1325563"/>
          </a:xfrm>
        </p:spPr>
        <p:txBody>
          <a:bodyPr>
            <a:normAutofit/>
          </a:bodyPr>
          <a:lstStyle/>
          <a:p>
            <a:pPr algn="ctr"/>
            <a:r>
              <a:rPr lang="en-US" sz="4000" dirty="0">
                <a:solidFill>
                  <a:srgbClr val="FFFFFF"/>
                </a:solidFill>
              </a:rPr>
              <a:t>Competencies</a:t>
            </a:r>
          </a:p>
        </p:txBody>
      </p:sp>
      <p:sp>
        <p:nvSpPr>
          <p:cNvPr id="3" name="Content Placeholder 2"/>
          <p:cNvSpPr>
            <a:spLocks noGrp="1"/>
          </p:cNvSpPr>
          <p:nvPr>
            <p:ph idx="1"/>
          </p:nvPr>
        </p:nvSpPr>
        <p:spPr>
          <a:xfrm>
            <a:off x="1179226" y="3092970"/>
            <a:ext cx="9833548" cy="2693976"/>
          </a:xfrm>
        </p:spPr>
        <p:txBody>
          <a:bodyPr>
            <a:normAutofit fontScale="92500" lnSpcReduction="10000"/>
          </a:bodyPr>
          <a:lstStyle/>
          <a:p>
            <a:pPr>
              <a:lnSpc>
                <a:spcPct val="70000"/>
              </a:lnSpc>
            </a:pPr>
            <a:r>
              <a:rPr lang="en-US" sz="2400" dirty="0">
                <a:solidFill>
                  <a:srgbClr val="000000"/>
                </a:solidFill>
              </a:rPr>
              <a:t>A worker-oriented, higher level characteristic</a:t>
            </a:r>
          </a:p>
          <a:p>
            <a:pPr lvl="1">
              <a:lnSpc>
                <a:spcPct val="70000"/>
              </a:lnSpc>
            </a:pPr>
            <a:r>
              <a:rPr lang="en-US" dirty="0">
                <a:solidFill>
                  <a:srgbClr val="000000"/>
                </a:solidFill>
              </a:rPr>
              <a:t>Which can be linked to associated KSA clusters</a:t>
            </a:r>
          </a:p>
          <a:p>
            <a:pPr lvl="1">
              <a:lnSpc>
                <a:spcPct val="70000"/>
              </a:lnSpc>
            </a:pPr>
            <a:r>
              <a:rPr lang="en-US" dirty="0">
                <a:solidFill>
                  <a:srgbClr val="000000"/>
                </a:solidFill>
              </a:rPr>
              <a:t>Defined in terms of behavioral exemplars</a:t>
            </a:r>
          </a:p>
          <a:p>
            <a:pPr lvl="1">
              <a:lnSpc>
                <a:spcPct val="70000"/>
              </a:lnSpc>
            </a:pPr>
            <a:r>
              <a:rPr lang="en-US" dirty="0">
                <a:solidFill>
                  <a:srgbClr val="000000"/>
                </a:solidFill>
              </a:rPr>
              <a:t>Allows for operationalization and measurement</a:t>
            </a:r>
          </a:p>
          <a:p>
            <a:pPr>
              <a:lnSpc>
                <a:spcPct val="70000"/>
              </a:lnSpc>
            </a:pPr>
            <a:r>
              <a:rPr lang="en-US" sz="2400" dirty="0">
                <a:solidFill>
                  <a:srgbClr val="000000"/>
                </a:solidFill>
              </a:rPr>
              <a:t>Competency Modeling</a:t>
            </a:r>
          </a:p>
          <a:p>
            <a:pPr lvl="1">
              <a:lnSpc>
                <a:spcPct val="70000"/>
              </a:lnSpc>
            </a:pPr>
            <a:r>
              <a:rPr lang="en-US" dirty="0">
                <a:solidFill>
                  <a:srgbClr val="000000"/>
                </a:solidFill>
              </a:rPr>
              <a:t>Technique similar to job analysis</a:t>
            </a:r>
          </a:p>
          <a:p>
            <a:pPr lvl="1">
              <a:lnSpc>
                <a:spcPct val="70000"/>
              </a:lnSpc>
            </a:pPr>
            <a:r>
              <a:rPr lang="en-US" dirty="0">
                <a:solidFill>
                  <a:srgbClr val="000000"/>
                </a:solidFill>
              </a:rPr>
              <a:t>But intended for the identification of competencies</a:t>
            </a:r>
          </a:p>
          <a:p>
            <a:pPr>
              <a:lnSpc>
                <a:spcPct val="70000"/>
              </a:lnSpc>
            </a:pPr>
            <a:r>
              <a:rPr lang="en-US" sz="2400" dirty="0">
                <a:solidFill>
                  <a:srgbClr val="000000"/>
                </a:solidFill>
              </a:rPr>
              <a:t>Competency Measurement</a:t>
            </a:r>
          </a:p>
          <a:p>
            <a:pPr lvl="1">
              <a:lnSpc>
                <a:spcPct val="70000"/>
              </a:lnSpc>
            </a:pPr>
            <a:r>
              <a:rPr lang="en-US" dirty="0">
                <a:solidFill>
                  <a:srgbClr val="000000"/>
                </a:solidFill>
              </a:rPr>
              <a:t>Move beyond simple knowledge based testing</a:t>
            </a:r>
          </a:p>
          <a:p>
            <a:pPr lvl="1">
              <a:lnSpc>
                <a:spcPct val="70000"/>
              </a:lnSpc>
            </a:pPr>
            <a:endParaRPr lang="en-US" sz="1900" dirty="0">
              <a:solidFill>
                <a:srgbClr val="000000"/>
              </a:solidFill>
            </a:endParaRPr>
          </a:p>
        </p:txBody>
      </p:sp>
    </p:spTree>
    <p:extLst>
      <p:ext uri="{BB962C8B-B14F-4D97-AF65-F5344CB8AC3E}">
        <p14:creationId xmlns:p14="http://schemas.microsoft.com/office/powerpoint/2010/main" val="143633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5175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Content Placeholder 3"/>
          <p:cNvPicPr>
            <a:picLocks noGrp="1" noChangeAspect="1"/>
          </p:cNvPicPr>
          <p:nvPr>
            <p:ph idx="1"/>
          </p:nvPr>
        </p:nvPicPr>
        <p:blipFill>
          <a:blip r:embed="rId2"/>
          <a:stretch>
            <a:fillRect/>
          </a:stretch>
        </p:blipFill>
        <p:spPr>
          <a:xfrm>
            <a:off x="643467" y="1890582"/>
            <a:ext cx="10905066" cy="3963489"/>
          </a:xfrm>
          <a:prstGeom prst="rect">
            <a:avLst/>
          </a:prstGeom>
        </p:spPr>
      </p:pic>
      <p:sp>
        <p:nvSpPr>
          <p:cNvPr id="2" name="Title 1"/>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The NEMSMA COMPETENCY MODEL</a:t>
            </a:r>
          </a:p>
        </p:txBody>
      </p:sp>
    </p:spTree>
    <p:extLst>
      <p:ext uri="{BB962C8B-B14F-4D97-AF65-F5344CB8AC3E}">
        <p14:creationId xmlns:p14="http://schemas.microsoft.com/office/powerpoint/2010/main" val="2476206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5614875"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US" dirty="0">
                <a:solidFill>
                  <a:srgbClr val="FFFFFF"/>
                </a:solidFill>
              </a:rPr>
              <a:t>5 Competencies for Translation into SJTs</a:t>
            </a:r>
          </a:p>
        </p:txBody>
      </p:sp>
      <p:sp>
        <p:nvSpPr>
          <p:cNvPr id="3" name="Content Placeholder 2"/>
          <p:cNvSpPr>
            <a:spLocks noGrp="1"/>
          </p:cNvSpPr>
          <p:nvPr>
            <p:ph idx="1"/>
          </p:nvPr>
        </p:nvSpPr>
        <p:spPr>
          <a:xfrm>
            <a:off x="6090574" y="801866"/>
            <a:ext cx="5306084" cy="5230634"/>
          </a:xfrm>
        </p:spPr>
        <p:txBody>
          <a:bodyPr anchor="ctr">
            <a:normAutofit/>
          </a:bodyPr>
          <a:lstStyle/>
          <a:p>
            <a:pPr lvl="0"/>
            <a:r>
              <a:rPr lang="en-US" sz="2400" dirty="0">
                <a:solidFill>
                  <a:srgbClr val="000000"/>
                </a:solidFill>
              </a:rPr>
              <a:t>Self Attributes</a:t>
            </a:r>
          </a:p>
          <a:p>
            <a:pPr lvl="0"/>
            <a:r>
              <a:rPr lang="en-US" sz="2400" dirty="0">
                <a:solidFill>
                  <a:srgbClr val="000000"/>
                </a:solidFill>
              </a:rPr>
              <a:t>Leading Others</a:t>
            </a:r>
          </a:p>
          <a:p>
            <a:pPr lvl="0"/>
            <a:r>
              <a:rPr lang="en-US" sz="2400" dirty="0">
                <a:solidFill>
                  <a:srgbClr val="000000"/>
                </a:solidFill>
              </a:rPr>
              <a:t>Task Management</a:t>
            </a:r>
          </a:p>
          <a:p>
            <a:pPr lvl="0"/>
            <a:r>
              <a:rPr lang="en-US" sz="2400" dirty="0">
                <a:solidFill>
                  <a:srgbClr val="000000"/>
                </a:solidFill>
              </a:rPr>
              <a:t>Innovation</a:t>
            </a:r>
          </a:p>
          <a:p>
            <a:pPr lvl="0"/>
            <a:r>
              <a:rPr lang="en-US" sz="2400" dirty="0">
                <a:solidFill>
                  <a:srgbClr val="000000"/>
                </a:solidFill>
              </a:rPr>
              <a:t>Social Responsibility</a:t>
            </a:r>
          </a:p>
          <a:p>
            <a:endParaRPr lang="en-US" sz="2400" dirty="0">
              <a:solidFill>
                <a:srgbClr val="000000"/>
              </a:solidFill>
            </a:endParaRPr>
          </a:p>
        </p:txBody>
      </p:sp>
    </p:spTree>
    <p:extLst>
      <p:ext uri="{BB962C8B-B14F-4D97-AF65-F5344CB8AC3E}">
        <p14:creationId xmlns:p14="http://schemas.microsoft.com/office/powerpoint/2010/main" val="37119345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5614875"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US" sz="4000" dirty="0">
                <a:solidFill>
                  <a:srgbClr val="FFFFFF"/>
                </a:solidFill>
              </a:rPr>
              <a:t>CERTIFICATION OR CREDENTIALING</a:t>
            </a:r>
          </a:p>
        </p:txBody>
      </p:sp>
      <p:sp>
        <p:nvSpPr>
          <p:cNvPr id="3" name="Content Placeholder 2"/>
          <p:cNvSpPr>
            <a:spLocks noGrp="1"/>
          </p:cNvSpPr>
          <p:nvPr>
            <p:ph idx="1"/>
          </p:nvPr>
        </p:nvSpPr>
        <p:spPr>
          <a:xfrm>
            <a:off x="6090574" y="801866"/>
            <a:ext cx="5306084" cy="5230634"/>
          </a:xfrm>
        </p:spPr>
        <p:txBody>
          <a:bodyPr anchor="ctr">
            <a:normAutofit fontScale="85000" lnSpcReduction="20000"/>
          </a:bodyPr>
          <a:lstStyle/>
          <a:p>
            <a:r>
              <a:rPr lang="en-US" i="1" dirty="0"/>
              <a:t>Credentialing</a:t>
            </a:r>
            <a:r>
              <a:rPr lang="en-US" dirty="0"/>
              <a:t> - refers to a guarantee to the public that individuals in a profession have met certain standards.</a:t>
            </a:r>
          </a:p>
          <a:p>
            <a:pPr lvl="1"/>
            <a:r>
              <a:rPr lang="en-US" dirty="0"/>
              <a:t>Encompasses licensure and certification.</a:t>
            </a:r>
          </a:p>
          <a:p>
            <a:r>
              <a:rPr lang="en-US" i="1" dirty="0"/>
              <a:t>Licensing ‐ </a:t>
            </a:r>
            <a:r>
              <a:rPr lang="en-US" dirty="0"/>
              <a:t>the granting of permission by some authority, usually in the United States a state or state board, to an individual to practice an occupation. Is generally mandated by law.</a:t>
            </a:r>
          </a:p>
          <a:p>
            <a:r>
              <a:rPr lang="en-US" i="1" dirty="0"/>
              <a:t>Certification </a:t>
            </a:r>
            <a:r>
              <a:rPr lang="en-US" dirty="0"/>
              <a:t>– a recognition that an individual has voluntarily met some requirement set by an organization. Generally voluntary.</a:t>
            </a:r>
          </a:p>
          <a:p>
            <a:r>
              <a:rPr lang="en-US" dirty="0"/>
              <a:t>Thus, it is critical to remember that certification is a voluntary process. And, different from pre‐employment or employment testing.</a:t>
            </a:r>
            <a:endParaRPr lang="en-US" sz="2400" dirty="0">
              <a:solidFill>
                <a:srgbClr val="000000"/>
              </a:solidFill>
            </a:endParaRPr>
          </a:p>
        </p:txBody>
      </p:sp>
    </p:spTree>
    <p:extLst>
      <p:ext uri="{BB962C8B-B14F-4D97-AF65-F5344CB8AC3E}">
        <p14:creationId xmlns:p14="http://schemas.microsoft.com/office/powerpoint/2010/main" val="14422558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sp>
        <p:nvSpPr>
          <p:cNvPr id="47" name="Rectangle 46">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557022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9" name="Picture 48">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rcRect b="10582"/>
          <a:stretch>
            <a:fillRect/>
          </a:stretch>
        </p:blipFill>
        <p:spPr>
          <a:xfrm>
            <a:off x="-1" y="725738"/>
            <a:ext cx="12192000" cy="6132262"/>
          </a:xfrm>
          <a:custGeom>
            <a:avLst/>
            <a:gdLst>
              <a:gd name="connsiteX0" fmla="*/ 0 w 12192000"/>
              <a:gd name="connsiteY0" fmla="*/ 0 h 6132262"/>
              <a:gd name="connsiteX1" fmla="*/ 12192000 w 12192000"/>
              <a:gd name="connsiteY1" fmla="*/ 0 h 6132262"/>
              <a:gd name="connsiteX2" fmla="*/ 12192000 w 12192000"/>
              <a:gd name="connsiteY2" fmla="*/ 6132262 h 6132262"/>
              <a:gd name="connsiteX3" fmla="*/ 0 w 12192000"/>
              <a:gd name="connsiteY3" fmla="*/ 6132262 h 6132262"/>
            </a:gdLst>
            <a:ahLst/>
            <a:cxnLst>
              <a:cxn ang="0">
                <a:pos x="connsiteX0" y="connsiteY0"/>
              </a:cxn>
              <a:cxn ang="0">
                <a:pos x="connsiteX1" y="connsiteY1"/>
              </a:cxn>
              <a:cxn ang="0">
                <a:pos x="connsiteX2" y="connsiteY2"/>
              </a:cxn>
              <a:cxn ang="0">
                <a:pos x="connsiteX3" y="connsiteY3"/>
              </a:cxn>
            </a:cxnLst>
            <a:rect l="l" t="t" r="r" b="b"/>
            <a:pathLst>
              <a:path w="12192000" h="6132262">
                <a:moveTo>
                  <a:pt x="0" y="0"/>
                </a:moveTo>
                <a:lnTo>
                  <a:pt x="12192000" y="0"/>
                </a:lnTo>
                <a:lnTo>
                  <a:pt x="12192000" y="6132262"/>
                </a:lnTo>
                <a:lnTo>
                  <a:pt x="0" y="6132262"/>
                </a:lnTo>
                <a:close/>
              </a:path>
            </a:pathLst>
          </a:custGeom>
        </p:spPr>
      </p:pic>
      <p:sp>
        <p:nvSpPr>
          <p:cNvPr id="6" name="Title 5"/>
          <p:cNvSpPr>
            <a:spLocks noGrp="1"/>
          </p:cNvSpPr>
          <p:nvPr>
            <p:ph type="title"/>
          </p:nvPr>
        </p:nvSpPr>
        <p:spPr>
          <a:xfrm>
            <a:off x="804484" y="1191796"/>
            <a:ext cx="10021446" cy="2976344"/>
          </a:xfrm>
        </p:spPr>
        <p:txBody>
          <a:bodyPr vert="horz" lIns="91440" tIns="45720" rIns="91440" bIns="45720" rtlCol="0" anchor="ctr">
            <a:normAutofit/>
          </a:bodyPr>
          <a:lstStyle/>
          <a:p>
            <a:r>
              <a:rPr lang="en-US" sz="6600" kern="1200" dirty="0">
                <a:solidFill>
                  <a:srgbClr val="FFFFFF"/>
                </a:solidFill>
                <a:latin typeface="+mj-lt"/>
                <a:ea typeface="+mj-ea"/>
                <a:cs typeface="+mj-cs"/>
              </a:rPr>
              <a:t>Approach: Competencies into SJTs  </a:t>
            </a:r>
          </a:p>
        </p:txBody>
      </p:sp>
      <p:sp>
        <p:nvSpPr>
          <p:cNvPr id="7" name="Text Placeholder 6"/>
          <p:cNvSpPr>
            <a:spLocks noGrp="1"/>
          </p:cNvSpPr>
          <p:nvPr>
            <p:ph type="body" idx="1"/>
          </p:nvPr>
        </p:nvSpPr>
        <p:spPr>
          <a:xfrm>
            <a:off x="804788" y="5318990"/>
            <a:ext cx="9416898" cy="723670"/>
          </a:xfrm>
        </p:spPr>
        <p:txBody>
          <a:bodyPr vert="horz" lIns="91440" tIns="45720" rIns="91440" bIns="45720" rtlCol="0" anchor="t">
            <a:normAutofit/>
          </a:bodyPr>
          <a:lstStyle/>
          <a:p>
            <a:endParaRPr lang="en-US" sz="1800" kern="1200" dirty="0">
              <a:solidFill>
                <a:srgbClr val="000000"/>
              </a:solidFill>
              <a:latin typeface="+mn-lt"/>
              <a:ea typeface="+mn-ea"/>
              <a:cs typeface="+mn-cs"/>
            </a:endParaRPr>
          </a:p>
        </p:txBody>
      </p:sp>
    </p:spTree>
    <p:extLst>
      <p:ext uri="{BB962C8B-B14F-4D97-AF65-F5344CB8AC3E}">
        <p14:creationId xmlns:p14="http://schemas.microsoft.com/office/powerpoint/2010/main" val="35774085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8" name="Rectangle 7">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7834"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438656" y="0"/>
            <a:ext cx="3215640"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438656"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D7D31"/>
              </a:solidFill>
              <a:effectLst/>
              <a:uLnTx/>
              <a:uFillTx/>
              <a:latin typeface="Calibri" panose="020F0502020204030204"/>
              <a:ea typeface="+mn-ea"/>
              <a:cs typeface="+mn-cs"/>
            </a:endParaRPr>
          </a:p>
        </p:txBody>
      </p:sp>
      <p:sp>
        <p:nvSpPr>
          <p:cNvPr id="2" name="Title 1"/>
          <p:cNvSpPr>
            <a:spLocks noGrp="1"/>
          </p:cNvSpPr>
          <p:nvPr>
            <p:ph type="title"/>
          </p:nvPr>
        </p:nvSpPr>
        <p:spPr>
          <a:xfrm>
            <a:off x="1776173" y="1608667"/>
            <a:ext cx="2556390" cy="4491015"/>
          </a:xfrm>
        </p:spPr>
        <p:txBody>
          <a:bodyPr anchor="t">
            <a:normAutofit/>
          </a:bodyPr>
          <a:lstStyle/>
          <a:p>
            <a:pPr algn="r"/>
            <a:r>
              <a:rPr lang="en-US" sz="3200" dirty="0">
                <a:solidFill>
                  <a:srgbClr val="FFFFFF"/>
                </a:solidFill>
              </a:rPr>
              <a:t>New Element – SJTs for Competencies</a:t>
            </a:r>
          </a:p>
        </p:txBody>
      </p:sp>
      <p:sp>
        <p:nvSpPr>
          <p:cNvPr id="3" name="Content Placeholder 2"/>
          <p:cNvSpPr>
            <a:spLocks noGrp="1"/>
          </p:cNvSpPr>
          <p:nvPr>
            <p:ph idx="1"/>
          </p:nvPr>
        </p:nvSpPr>
        <p:spPr>
          <a:xfrm>
            <a:off x="4976029" y="1608667"/>
            <a:ext cx="6291241" cy="4491015"/>
          </a:xfrm>
        </p:spPr>
        <p:txBody>
          <a:bodyPr>
            <a:normAutofit/>
          </a:bodyPr>
          <a:lstStyle/>
          <a:p>
            <a:r>
              <a:rPr lang="en-US" sz="4000" dirty="0">
                <a:solidFill>
                  <a:srgbClr val="FFFFFF"/>
                </a:solidFill>
              </a:rPr>
              <a:t>Decision to use Situational Judgment Test (SJT) items</a:t>
            </a:r>
          </a:p>
          <a:p>
            <a:r>
              <a:rPr lang="en-US" sz="4000" dirty="0">
                <a:solidFill>
                  <a:srgbClr val="FFFFFF"/>
                </a:solidFill>
              </a:rPr>
              <a:t>What is an SJT?</a:t>
            </a:r>
          </a:p>
          <a:p>
            <a:pPr lvl="1"/>
            <a:r>
              <a:rPr lang="en-US" sz="4000" dirty="0">
                <a:solidFill>
                  <a:srgbClr val="FFFFFF"/>
                </a:solidFill>
              </a:rPr>
              <a:t>Mike McDaniel &amp; Deb Whetzel</a:t>
            </a:r>
          </a:p>
          <a:p>
            <a:pPr lvl="1"/>
            <a:r>
              <a:rPr lang="en-US" sz="4000" dirty="0">
                <a:solidFill>
                  <a:srgbClr val="FFFFFF"/>
                </a:solidFill>
              </a:rPr>
              <a:t>Winfred Arthur</a:t>
            </a:r>
          </a:p>
          <a:p>
            <a:pPr lvl="1"/>
            <a:endParaRPr lang="en-US" sz="2000" dirty="0">
              <a:solidFill>
                <a:srgbClr val="FFFFFF"/>
              </a:solidFill>
            </a:endParaRPr>
          </a:p>
        </p:txBody>
      </p:sp>
    </p:spTree>
    <p:extLst>
      <p:ext uri="{BB962C8B-B14F-4D97-AF65-F5344CB8AC3E}">
        <p14:creationId xmlns:p14="http://schemas.microsoft.com/office/powerpoint/2010/main" val="168396949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Competencies?</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b="1" dirty="0"/>
              <a:t>How is it different from a knowledge, skill, ability, and/or regular behavior?</a:t>
            </a:r>
            <a:endParaRPr lang="en-US" sz="2400" dirty="0"/>
          </a:p>
          <a:p>
            <a:pPr lvl="0"/>
            <a:r>
              <a:rPr lang="en-US" dirty="0"/>
              <a:t>Competencies involve mastering a certain behavior to successfully reach specific goals and/or outcomes </a:t>
            </a:r>
            <a:endParaRPr lang="en-US" sz="2400" dirty="0"/>
          </a:p>
          <a:p>
            <a:pPr lvl="1"/>
            <a:r>
              <a:rPr lang="en-US" dirty="0"/>
              <a:t>For instance, one needs to master social skills to effectively communicate with people in the workplace</a:t>
            </a:r>
            <a:endParaRPr lang="en-US" sz="2000" dirty="0"/>
          </a:p>
          <a:p>
            <a:pPr lvl="0"/>
            <a:r>
              <a:rPr lang="en-US" dirty="0"/>
              <a:t>Competencies are the </a:t>
            </a:r>
            <a:r>
              <a:rPr lang="en-US" i="1" dirty="0"/>
              <a:t>integration </a:t>
            </a:r>
            <a:r>
              <a:rPr lang="en-US" dirty="0"/>
              <a:t>of knowledge, skills and abilities; displaying competency is </a:t>
            </a:r>
            <a:r>
              <a:rPr lang="en-US" i="1" dirty="0"/>
              <a:t>applying</a:t>
            </a:r>
            <a:r>
              <a:rPr lang="en-US" dirty="0"/>
              <a:t> the knowledge, skills, and abilities that are required performance standards</a:t>
            </a:r>
            <a:endParaRPr lang="en-US" sz="2400" dirty="0"/>
          </a:p>
          <a:p>
            <a:pPr lvl="1"/>
            <a:r>
              <a:rPr lang="en-US" dirty="0"/>
              <a:t>A competency could include using short cuts in Microsoft Excel to achieve necessary data output. It is not just one knowing how to work Microsoft Excel, but actually performing that function in a competent manner</a:t>
            </a:r>
            <a:endParaRPr lang="en-US" sz="2000" dirty="0"/>
          </a:p>
          <a:p>
            <a:pPr lvl="1"/>
            <a:r>
              <a:rPr lang="en-US" dirty="0"/>
              <a:t>The behaviors one needs to display to be successful in a given role</a:t>
            </a:r>
            <a:endParaRPr lang="en-US" sz="2000" dirty="0"/>
          </a:p>
          <a:p>
            <a:pPr lvl="0"/>
            <a:r>
              <a:rPr lang="en-US" dirty="0"/>
              <a:t>Knowledge, skills, and abilities are job-specific and unlimited. Competencies can be applied across multiple jobs and are typically limited</a:t>
            </a:r>
            <a:endParaRPr lang="en-US" sz="2400" dirty="0"/>
          </a:p>
          <a:p>
            <a:pPr lvl="1"/>
            <a:r>
              <a:rPr lang="en-US" dirty="0"/>
              <a:t>Thus, competencies are generally </a:t>
            </a:r>
            <a:r>
              <a:rPr lang="en-US" i="1" dirty="0"/>
              <a:t>broader</a:t>
            </a:r>
            <a:r>
              <a:rPr lang="en-US" dirty="0"/>
              <a:t> than knowledge, skills, and abilities</a:t>
            </a:r>
            <a:endParaRPr lang="en-US" sz="2000" dirty="0"/>
          </a:p>
          <a:p>
            <a:endParaRPr lang="en-US" dirty="0"/>
          </a:p>
        </p:txBody>
      </p:sp>
    </p:spTree>
    <p:extLst>
      <p:ext uri="{BB962C8B-B14F-4D97-AF65-F5344CB8AC3E}">
        <p14:creationId xmlns:p14="http://schemas.microsoft.com/office/powerpoint/2010/main" val="26752884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0" name="Group 9">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17513" y="0"/>
            <a:ext cx="12584114" cy="6853238"/>
            <a:chOff x="-417513" y="0"/>
            <a:chExt cx="12584114" cy="6853238"/>
          </a:xfrm>
        </p:grpSpPr>
        <p:sp>
          <p:nvSpPr>
            <p:cNvPr id="11" name="Freeform 5">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800144" y="1699589"/>
            <a:ext cx="3674476" cy="3470421"/>
            <a:chOff x="697883" y="1816768"/>
            <a:chExt cx="3674476" cy="3470421"/>
          </a:xfrm>
        </p:grpSpPr>
        <p:sp>
          <p:nvSpPr>
            <p:cNvPr id="34" name="Rectangle 33">
              <a:extLst/>
            </p:cNvPr>
            <p:cNvSpPr/>
            <p:nvPr>
              <p:extLst>
                <p:ext uri="{386F3935-93C4-4BCD-93E2-E3B085C9AB24}">
                  <p16:designElem xmlns:p16="http://schemas.microsoft.com/office/powerpoint/2015/main" xmlns=""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p:cNvPr>
            <p:cNvSpPr/>
            <p:nvPr>
              <p:extLst>
                <p:ext uri="{386F3935-93C4-4BCD-93E2-E3B085C9AB24}">
                  <p16:designElem xmlns:p16="http://schemas.microsoft.com/office/powerpoint/2015/main" xmlns=""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p:cNvPr>
            <p:cNvSpPr/>
            <p:nvPr>
              <p:extLst>
                <p:ext uri="{386F3935-93C4-4BCD-93E2-E3B085C9AB24}">
                  <p16:designElem xmlns:p16="http://schemas.microsoft.com/office/powerpoint/2015/main" xmlns=""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904877" y="2415322"/>
            <a:ext cx="3451730" cy="2399869"/>
          </a:xfrm>
        </p:spPr>
        <p:txBody>
          <a:bodyPr>
            <a:normAutofit/>
          </a:bodyPr>
          <a:lstStyle/>
          <a:p>
            <a:r>
              <a:rPr lang="en-US" sz="8000" dirty="0">
                <a:solidFill>
                  <a:srgbClr val="FFFFFF"/>
                </a:solidFill>
              </a:rPr>
              <a:t>SJT</a:t>
            </a:r>
          </a:p>
        </p:txBody>
      </p:sp>
      <p:sp>
        <p:nvSpPr>
          <p:cNvPr id="3" name="Content Placeholder 2"/>
          <p:cNvSpPr>
            <a:spLocks noGrp="1"/>
          </p:cNvSpPr>
          <p:nvPr>
            <p:ph idx="1"/>
          </p:nvPr>
        </p:nvSpPr>
        <p:spPr>
          <a:xfrm>
            <a:off x="5120640" y="638176"/>
            <a:ext cx="6281928" cy="5415152"/>
          </a:xfrm>
        </p:spPr>
        <p:txBody>
          <a:bodyPr anchor="ctr">
            <a:normAutofit/>
          </a:bodyPr>
          <a:lstStyle/>
          <a:p>
            <a:r>
              <a:rPr lang="en-US" sz="2400" dirty="0"/>
              <a:t>Low fidelity simulation</a:t>
            </a:r>
          </a:p>
          <a:p>
            <a:r>
              <a:rPr lang="en-US" sz="2400" dirty="0"/>
              <a:t>Dilemmas relate to core competencies</a:t>
            </a:r>
          </a:p>
          <a:p>
            <a:r>
              <a:rPr lang="en-US" sz="2400" dirty="0"/>
              <a:t>Ideal for jobs with a great deal of interaction with others</a:t>
            </a:r>
          </a:p>
          <a:p>
            <a:r>
              <a:rPr lang="en-US" sz="2400" dirty="0"/>
              <a:t>Job relevant scenario – followed by alternatives</a:t>
            </a:r>
          </a:p>
          <a:p>
            <a:r>
              <a:rPr lang="en-US" sz="2400" dirty="0"/>
              <a:t>A number of scoring solutions</a:t>
            </a:r>
          </a:p>
          <a:p>
            <a:pPr lvl="1"/>
            <a:r>
              <a:rPr lang="en-US" dirty="0"/>
              <a:t>Due to nature – used single correct answer</a:t>
            </a:r>
          </a:p>
          <a:p>
            <a:r>
              <a:rPr lang="en-US" sz="2400" i="1" dirty="0"/>
              <a:t>You notice a man robbing a store. What would you do?</a:t>
            </a:r>
          </a:p>
          <a:p>
            <a:pPr marL="914400" lvl="1" indent="-457200">
              <a:buFont typeface="+mj-lt"/>
              <a:buAutoNum type="arabicPeriod"/>
            </a:pPr>
            <a:r>
              <a:rPr lang="en-US" i="1" dirty="0"/>
              <a:t>Leave the store quickly.</a:t>
            </a:r>
          </a:p>
          <a:p>
            <a:pPr marL="914400" lvl="1" indent="-457200">
              <a:buFont typeface="+mj-lt"/>
              <a:buAutoNum type="arabicPeriod"/>
            </a:pPr>
            <a:r>
              <a:rPr lang="en-US" i="1" dirty="0"/>
              <a:t>Try to apprehend the robber.</a:t>
            </a:r>
          </a:p>
          <a:p>
            <a:pPr marL="914400" lvl="1" indent="-457200">
              <a:buFont typeface="+mj-lt"/>
              <a:buAutoNum type="arabicPeriod"/>
            </a:pPr>
            <a:r>
              <a:rPr lang="en-US" i="1" dirty="0"/>
              <a:t>Call the police.</a:t>
            </a:r>
          </a:p>
          <a:p>
            <a:pPr marL="914400" lvl="1" indent="-457200">
              <a:buFont typeface="+mj-lt"/>
              <a:buAutoNum type="arabicPeriod"/>
            </a:pPr>
            <a:r>
              <a:rPr lang="en-US" i="1" dirty="0"/>
              <a:t>Nothing, just keep shopping.</a:t>
            </a:r>
            <a:endParaRPr lang="en-US" sz="2000" dirty="0"/>
          </a:p>
          <a:p>
            <a:pPr lvl="1"/>
            <a:endParaRPr lang="en-US" sz="1600" dirty="0"/>
          </a:p>
        </p:txBody>
      </p:sp>
    </p:spTree>
    <p:extLst>
      <p:ext uri="{BB962C8B-B14F-4D97-AF65-F5344CB8AC3E}">
        <p14:creationId xmlns:p14="http://schemas.microsoft.com/office/powerpoint/2010/main" val="620513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0" name="Straight Connector 9"/>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963877"/>
            <a:ext cx="3494362" cy="4930246"/>
          </a:xfrm>
        </p:spPr>
        <p:txBody>
          <a:bodyPr>
            <a:normAutofit/>
          </a:bodyPr>
          <a:lstStyle/>
          <a:p>
            <a:pPr algn="r"/>
            <a:r>
              <a:rPr lang="en-US" dirty="0">
                <a:solidFill>
                  <a:schemeClr val="accent1"/>
                </a:solidFill>
              </a:rPr>
              <a:t>TRADITIONAL ELEMENTS</a:t>
            </a:r>
          </a:p>
        </p:txBody>
      </p:sp>
      <p:sp>
        <p:nvSpPr>
          <p:cNvPr id="3" name="Content Placeholder 2"/>
          <p:cNvSpPr>
            <a:spLocks noGrp="1"/>
          </p:cNvSpPr>
          <p:nvPr>
            <p:ph idx="1"/>
          </p:nvPr>
        </p:nvSpPr>
        <p:spPr>
          <a:xfrm>
            <a:off x="4976031" y="963877"/>
            <a:ext cx="6377769" cy="4930246"/>
          </a:xfrm>
        </p:spPr>
        <p:txBody>
          <a:bodyPr anchor="ctr">
            <a:normAutofit/>
          </a:bodyPr>
          <a:lstStyle/>
          <a:p>
            <a:r>
              <a:rPr lang="en-US" sz="3600" dirty="0"/>
              <a:t>Job Analysis</a:t>
            </a:r>
          </a:p>
          <a:p>
            <a:r>
              <a:rPr lang="en-US" sz="3600" dirty="0"/>
              <a:t>Source List</a:t>
            </a:r>
          </a:p>
          <a:p>
            <a:pPr lvl="1"/>
            <a:r>
              <a:rPr lang="en-US" sz="3600" dirty="0"/>
              <a:t>For Job Knowledge Test</a:t>
            </a:r>
          </a:p>
          <a:p>
            <a:pPr lvl="1"/>
            <a:r>
              <a:rPr lang="en-US" sz="3600" dirty="0"/>
              <a:t>Also valuable in writing SJT</a:t>
            </a:r>
          </a:p>
          <a:p>
            <a:r>
              <a:rPr lang="en-US" sz="3600" dirty="0"/>
              <a:t>Collection of Critical Incidents</a:t>
            </a:r>
          </a:p>
          <a:p>
            <a:endParaRPr lang="en-US" sz="2400" dirty="0"/>
          </a:p>
        </p:txBody>
      </p:sp>
    </p:spTree>
    <p:extLst>
      <p:ext uri="{BB962C8B-B14F-4D97-AF65-F5344CB8AC3E}">
        <p14:creationId xmlns:p14="http://schemas.microsoft.com/office/powerpoint/2010/main" val="21512248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5614875"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US" dirty="0">
                <a:solidFill>
                  <a:srgbClr val="FFFFFF"/>
                </a:solidFill>
              </a:rPr>
              <a:t>Critical Incidents</a:t>
            </a:r>
          </a:p>
        </p:txBody>
      </p:sp>
      <p:sp>
        <p:nvSpPr>
          <p:cNvPr id="3" name="Content Placeholder 2"/>
          <p:cNvSpPr>
            <a:spLocks noGrp="1"/>
          </p:cNvSpPr>
          <p:nvPr>
            <p:ph idx="1"/>
          </p:nvPr>
        </p:nvSpPr>
        <p:spPr>
          <a:xfrm>
            <a:off x="6090574" y="801866"/>
            <a:ext cx="5306084" cy="5230634"/>
          </a:xfrm>
        </p:spPr>
        <p:txBody>
          <a:bodyPr anchor="ctr">
            <a:normAutofit/>
          </a:bodyPr>
          <a:lstStyle/>
          <a:p>
            <a:pPr marL="0" indent="0">
              <a:buNone/>
            </a:pPr>
            <a:r>
              <a:rPr lang="en-US" sz="2400" dirty="0">
                <a:solidFill>
                  <a:srgbClr val="000000"/>
                </a:solidFill>
              </a:rPr>
              <a:t>We are going to ask you to write-up critical incidents for the Supervising EMS Office. </a:t>
            </a:r>
          </a:p>
          <a:p>
            <a:pPr marL="0" indent="0">
              <a:buNone/>
            </a:pPr>
            <a:r>
              <a:rPr lang="en-US" sz="2400" dirty="0">
                <a:solidFill>
                  <a:srgbClr val="000000"/>
                </a:solidFill>
              </a:rPr>
              <a:t>You will be given a specific competency, and then you will be asked to write a critical incident for this competency. </a:t>
            </a:r>
          </a:p>
          <a:p>
            <a:pPr marL="0" indent="0">
              <a:buNone/>
            </a:pPr>
            <a:r>
              <a:rPr lang="en-US" sz="2400" dirty="0">
                <a:solidFill>
                  <a:srgbClr val="000000"/>
                </a:solidFill>
              </a:rPr>
              <a:t>A critical incident, think:	</a:t>
            </a:r>
          </a:p>
          <a:p>
            <a:pPr marL="457200" lvl="1" indent="0">
              <a:buNone/>
            </a:pPr>
            <a:r>
              <a:rPr lang="en-US" sz="2000" dirty="0">
                <a:solidFill>
                  <a:srgbClr val="000000"/>
                </a:solidFill>
              </a:rPr>
              <a:t>About a time when someone did something really good (or bad)</a:t>
            </a:r>
          </a:p>
          <a:p>
            <a:pPr marL="457200" lvl="1" indent="0">
              <a:buNone/>
            </a:pPr>
            <a:r>
              <a:rPr lang="en-US" sz="2000" dirty="0">
                <a:solidFill>
                  <a:srgbClr val="000000"/>
                </a:solidFill>
              </a:rPr>
              <a:t>	A recent challenge at work</a:t>
            </a:r>
          </a:p>
          <a:p>
            <a:pPr marL="457200" lvl="1" indent="0">
              <a:buNone/>
            </a:pPr>
            <a:r>
              <a:rPr lang="en-US" sz="2000" dirty="0">
                <a:solidFill>
                  <a:srgbClr val="000000"/>
                </a:solidFill>
              </a:rPr>
              <a:t>	A crisis – (fire, shooting, hurricane)</a:t>
            </a:r>
          </a:p>
          <a:p>
            <a:pPr marL="457200" lvl="1" indent="0">
              <a:buNone/>
            </a:pPr>
            <a:r>
              <a:rPr lang="en-US" sz="2000" dirty="0">
                <a:solidFill>
                  <a:srgbClr val="000000"/>
                </a:solidFill>
              </a:rPr>
              <a:t>	Someone made a mistake</a:t>
            </a:r>
          </a:p>
          <a:p>
            <a:pPr marL="457200" lvl="1" indent="0">
              <a:buNone/>
            </a:pPr>
            <a:r>
              <a:rPr lang="en-US" sz="2000" dirty="0">
                <a:solidFill>
                  <a:srgbClr val="000000"/>
                </a:solidFill>
              </a:rPr>
              <a:t>	Someone did an exceptional job</a:t>
            </a:r>
          </a:p>
          <a:p>
            <a:pPr marL="457200" lvl="1" indent="0">
              <a:buNone/>
            </a:pPr>
            <a:r>
              <a:rPr lang="en-US" sz="2000" dirty="0">
                <a:solidFill>
                  <a:srgbClr val="000000"/>
                </a:solidFill>
              </a:rPr>
              <a:t>	You were particularly proud</a:t>
            </a:r>
            <a:endParaRPr lang="en-US" sz="2400" dirty="0">
              <a:solidFill>
                <a:srgbClr val="000000"/>
              </a:solidFill>
            </a:endParaRPr>
          </a:p>
        </p:txBody>
      </p:sp>
    </p:spTree>
    <p:extLst>
      <p:ext uri="{BB962C8B-B14F-4D97-AF65-F5344CB8AC3E}">
        <p14:creationId xmlns:p14="http://schemas.microsoft.com/office/powerpoint/2010/main" val="30021588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152" y="0"/>
            <a:ext cx="12192000" cy="6858000"/>
          </a:xfrm>
          <a:prstGeom prst="rect">
            <a:avLst/>
          </a:prstGeom>
        </p:spPr>
      </p:pic>
      <p:sp>
        <p:nvSpPr>
          <p:cNvPr id="2" name="Title 1"/>
          <p:cNvSpPr>
            <a:spLocks noGrp="1"/>
          </p:cNvSpPr>
          <p:nvPr>
            <p:ph type="title"/>
          </p:nvPr>
        </p:nvSpPr>
        <p:spPr>
          <a:xfrm>
            <a:off x="1179226" y="826680"/>
            <a:ext cx="9833548" cy="1325563"/>
          </a:xfrm>
        </p:spPr>
        <p:txBody>
          <a:bodyPr>
            <a:normAutofit/>
          </a:bodyPr>
          <a:lstStyle/>
          <a:p>
            <a:pPr algn="ctr"/>
            <a:r>
              <a:rPr lang="en-US" sz="4000" dirty="0">
                <a:solidFill>
                  <a:srgbClr val="FFFFFF"/>
                </a:solidFill>
              </a:rPr>
              <a:t>Critical Incidents</a:t>
            </a:r>
          </a:p>
        </p:txBody>
      </p:sp>
      <p:sp>
        <p:nvSpPr>
          <p:cNvPr id="3" name="Content Placeholder 2"/>
          <p:cNvSpPr>
            <a:spLocks noGrp="1"/>
          </p:cNvSpPr>
          <p:nvPr>
            <p:ph idx="1"/>
          </p:nvPr>
        </p:nvSpPr>
        <p:spPr>
          <a:xfrm>
            <a:off x="1179226" y="3092969"/>
            <a:ext cx="9833548" cy="3083895"/>
          </a:xfrm>
        </p:spPr>
        <p:txBody>
          <a:bodyPr>
            <a:normAutofit fontScale="92500" lnSpcReduction="10000"/>
          </a:bodyPr>
          <a:lstStyle/>
          <a:p>
            <a:pPr marL="0" indent="0">
              <a:buNone/>
            </a:pPr>
            <a:r>
              <a:rPr lang="en-US" sz="2400" dirty="0">
                <a:solidFill>
                  <a:srgbClr val="000000"/>
                </a:solidFill>
              </a:rPr>
              <a:t>Your competency is: SELF ATTRIBUTES (Work Habits, Work Attitudes, Stress Management, Self Insight, and Learning).</a:t>
            </a:r>
          </a:p>
          <a:p>
            <a:pPr lvl="1"/>
            <a:r>
              <a:rPr lang="en-US" dirty="0">
                <a:solidFill>
                  <a:srgbClr val="000000"/>
                </a:solidFill>
              </a:rPr>
              <a:t>We would like you to think of an effective incident. </a:t>
            </a:r>
          </a:p>
          <a:p>
            <a:pPr lvl="1"/>
            <a:r>
              <a:rPr lang="en-US" dirty="0">
                <a:solidFill>
                  <a:srgbClr val="000000"/>
                </a:solidFill>
              </a:rPr>
              <a:t>Recalling this incident, please describe the incident or situation. What led to this situation? </a:t>
            </a:r>
          </a:p>
          <a:p>
            <a:pPr lvl="1"/>
            <a:r>
              <a:rPr lang="en-US" dirty="0">
                <a:solidFill>
                  <a:srgbClr val="000000"/>
                </a:solidFill>
              </a:rPr>
              <a:t>What would be an expert or excellent response in this situation?</a:t>
            </a:r>
          </a:p>
          <a:p>
            <a:pPr lvl="1"/>
            <a:r>
              <a:rPr lang="en-US" dirty="0">
                <a:solidFill>
                  <a:srgbClr val="000000"/>
                </a:solidFill>
              </a:rPr>
              <a:t>What would be an average or minimally competent response?</a:t>
            </a:r>
          </a:p>
          <a:p>
            <a:pPr lvl="1"/>
            <a:r>
              <a:rPr lang="en-US" dirty="0">
                <a:solidFill>
                  <a:srgbClr val="000000"/>
                </a:solidFill>
              </a:rPr>
              <a:t>What would be a poor or unacceptable response?</a:t>
            </a:r>
          </a:p>
          <a:p>
            <a:pPr marL="0" indent="0">
              <a:buNone/>
            </a:pPr>
            <a:r>
              <a:rPr lang="en-US" sz="1900" dirty="0">
                <a:solidFill>
                  <a:srgbClr val="000000"/>
                </a:solidFill>
              </a:rPr>
              <a:t> </a:t>
            </a:r>
          </a:p>
          <a:p>
            <a:endParaRPr lang="en-US" sz="1900" dirty="0">
              <a:solidFill>
                <a:srgbClr val="000000"/>
              </a:solidFill>
            </a:endParaRPr>
          </a:p>
        </p:txBody>
      </p:sp>
    </p:spTree>
    <p:extLst>
      <p:ext uri="{BB962C8B-B14F-4D97-AF65-F5344CB8AC3E}">
        <p14:creationId xmlns:p14="http://schemas.microsoft.com/office/powerpoint/2010/main" val="19259358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8" name="Rectangle 7">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7834"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438656" y="0"/>
            <a:ext cx="3215640"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438656"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D7D31"/>
              </a:solidFill>
              <a:effectLst/>
              <a:uLnTx/>
              <a:uFillTx/>
              <a:latin typeface="Calibri" panose="020F0502020204030204"/>
              <a:ea typeface="+mn-ea"/>
              <a:cs typeface="+mn-cs"/>
            </a:endParaRPr>
          </a:p>
        </p:txBody>
      </p:sp>
      <p:sp>
        <p:nvSpPr>
          <p:cNvPr id="2" name="Title 1"/>
          <p:cNvSpPr>
            <a:spLocks noGrp="1"/>
          </p:cNvSpPr>
          <p:nvPr>
            <p:ph type="title"/>
          </p:nvPr>
        </p:nvSpPr>
        <p:spPr>
          <a:xfrm>
            <a:off x="1776173" y="1608667"/>
            <a:ext cx="2556390" cy="4491015"/>
          </a:xfrm>
        </p:spPr>
        <p:txBody>
          <a:bodyPr anchor="t">
            <a:normAutofit/>
          </a:bodyPr>
          <a:lstStyle/>
          <a:p>
            <a:pPr algn="r"/>
            <a:r>
              <a:rPr lang="en-US" sz="3200" dirty="0">
                <a:solidFill>
                  <a:srgbClr val="FFFFFF"/>
                </a:solidFill>
              </a:rPr>
              <a:t>Write Items Based on Competencies</a:t>
            </a:r>
          </a:p>
        </p:txBody>
      </p:sp>
      <p:sp>
        <p:nvSpPr>
          <p:cNvPr id="3" name="Content Placeholder 2"/>
          <p:cNvSpPr>
            <a:spLocks noGrp="1"/>
          </p:cNvSpPr>
          <p:nvPr>
            <p:ph idx="1"/>
          </p:nvPr>
        </p:nvSpPr>
        <p:spPr>
          <a:xfrm>
            <a:off x="4976029" y="1608667"/>
            <a:ext cx="6291241" cy="4491015"/>
          </a:xfrm>
        </p:spPr>
        <p:txBody>
          <a:bodyPr>
            <a:noAutofit/>
          </a:bodyPr>
          <a:lstStyle/>
          <a:p>
            <a:pPr marL="457200" lvl="0" indent="-457200">
              <a:lnSpc>
                <a:spcPct val="80000"/>
              </a:lnSpc>
              <a:buFont typeface="+mj-lt"/>
              <a:buAutoNum type="arabicPeriod"/>
            </a:pPr>
            <a:r>
              <a:rPr lang="en-US" sz="2400" dirty="0">
                <a:solidFill>
                  <a:srgbClr val="FFFFFF"/>
                </a:solidFill>
              </a:rPr>
              <a:t>Sort and Analyze Critical Incidents</a:t>
            </a:r>
          </a:p>
          <a:p>
            <a:pPr marL="457200" lvl="0" indent="-457200">
              <a:lnSpc>
                <a:spcPct val="80000"/>
              </a:lnSpc>
              <a:buFont typeface="+mj-lt"/>
              <a:buAutoNum type="arabicPeriod"/>
            </a:pPr>
            <a:r>
              <a:rPr lang="en-US" sz="2400" dirty="0">
                <a:solidFill>
                  <a:srgbClr val="FFFFFF"/>
                </a:solidFill>
              </a:rPr>
              <a:t>Turn critical incidents, values, and competencies into item stems</a:t>
            </a:r>
          </a:p>
          <a:p>
            <a:pPr marL="457200" lvl="0" indent="-457200">
              <a:lnSpc>
                <a:spcPct val="80000"/>
              </a:lnSpc>
              <a:buFont typeface="+mj-lt"/>
              <a:buAutoNum type="arabicPeriod"/>
            </a:pPr>
            <a:r>
              <a:rPr lang="en-US" sz="2400" dirty="0">
                <a:solidFill>
                  <a:srgbClr val="FFFFFF"/>
                </a:solidFill>
              </a:rPr>
              <a:t>Generate Response choices</a:t>
            </a:r>
          </a:p>
          <a:p>
            <a:pPr lvl="2">
              <a:lnSpc>
                <a:spcPct val="80000"/>
              </a:lnSpc>
            </a:pPr>
            <a:r>
              <a:rPr lang="en-US" sz="2400" dirty="0">
                <a:solidFill>
                  <a:srgbClr val="FFFFFF"/>
                </a:solidFill>
              </a:rPr>
              <a:t>What would be the best thing to do?</a:t>
            </a:r>
          </a:p>
          <a:p>
            <a:pPr lvl="2">
              <a:lnSpc>
                <a:spcPct val="80000"/>
              </a:lnSpc>
            </a:pPr>
            <a:r>
              <a:rPr lang="en-US" sz="2400" dirty="0">
                <a:solidFill>
                  <a:srgbClr val="FFFFFF"/>
                </a:solidFill>
              </a:rPr>
              <a:t>What is a bad response that you think many people would do?</a:t>
            </a:r>
          </a:p>
          <a:p>
            <a:pPr lvl="2">
              <a:lnSpc>
                <a:spcPct val="80000"/>
              </a:lnSpc>
            </a:pPr>
            <a:r>
              <a:rPr lang="en-US" sz="2400" dirty="0">
                <a:solidFill>
                  <a:srgbClr val="FFFFFF"/>
                </a:solidFill>
              </a:rPr>
              <a:t>What would a poor employee do?</a:t>
            </a:r>
          </a:p>
          <a:p>
            <a:pPr lvl="2">
              <a:lnSpc>
                <a:spcPct val="80000"/>
              </a:lnSpc>
            </a:pPr>
            <a:r>
              <a:rPr lang="en-US" sz="2400" dirty="0">
                <a:solidFill>
                  <a:srgbClr val="FFFFFF"/>
                </a:solidFill>
              </a:rPr>
              <a:t>What would really good employee do?</a:t>
            </a:r>
          </a:p>
          <a:p>
            <a:pPr marL="457200" lvl="0" indent="-457200">
              <a:lnSpc>
                <a:spcPct val="80000"/>
              </a:lnSpc>
              <a:buFont typeface="+mj-lt"/>
              <a:buAutoNum type="arabicPeriod"/>
            </a:pPr>
            <a:r>
              <a:rPr lang="en-US" sz="2400" dirty="0">
                <a:solidFill>
                  <a:srgbClr val="FFFFFF"/>
                </a:solidFill>
              </a:rPr>
              <a:t>Edit responses</a:t>
            </a:r>
          </a:p>
          <a:p>
            <a:pPr marL="457200" lvl="0" indent="-457200">
              <a:lnSpc>
                <a:spcPct val="80000"/>
              </a:lnSpc>
              <a:buFont typeface="+mj-lt"/>
              <a:buAutoNum type="arabicPeriod"/>
            </a:pPr>
            <a:r>
              <a:rPr lang="en-US" sz="2400" dirty="0">
                <a:solidFill>
                  <a:srgbClr val="FFFFFF"/>
                </a:solidFill>
              </a:rPr>
              <a:t>Develop Scoring Key</a:t>
            </a:r>
          </a:p>
          <a:p>
            <a:pPr marL="457200" lvl="0" indent="-457200">
              <a:lnSpc>
                <a:spcPct val="80000"/>
              </a:lnSpc>
              <a:buFont typeface="+mj-lt"/>
              <a:buAutoNum type="arabicPeriod"/>
            </a:pPr>
            <a:r>
              <a:rPr lang="en-US" sz="2400" dirty="0">
                <a:solidFill>
                  <a:srgbClr val="FFFFFF"/>
                </a:solidFill>
              </a:rPr>
              <a:t>Pilot</a:t>
            </a:r>
          </a:p>
        </p:txBody>
      </p:sp>
    </p:spTree>
    <p:extLst>
      <p:ext uri="{BB962C8B-B14F-4D97-AF65-F5344CB8AC3E}">
        <p14:creationId xmlns:p14="http://schemas.microsoft.com/office/powerpoint/2010/main" val="3451851722"/>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Typical Competency Model</a:t>
            </a:r>
          </a:p>
        </p:txBody>
      </p:sp>
      <p:graphicFrame>
        <p:nvGraphicFramePr>
          <p:cNvPr id="4" name="Content Placeholder 3"/>
          <p:cNvGraphicFramePr>
            <a:graphicFrameLocks noGrp="1"/>
          </p:cNvGraphicFramePr>
          <p:nvPr>
            <p:ph idx="1"/>
            <p:extLst/>
          </p:nvPr>
        </p:nvGraphicFramePr>
        <p:xfrm>
          <a:off x="2004969" y="1690687"/>
          <a:ext cx="8548381" cy="4450053"/>
        </p:xfrm>
        <a:graphic>
          <a:graphicData uri="http://schemas.openxmlformats.org/drawingml/2006/table">
            <a:tbl>
              <a:tblPr firstRow="1" firstCol="1" bandRow="1">
                <a:tableStyleId>{5C22544A-7EE6-4342-B048-85BDC9FD1C3A}</a:tableStyleId>
              </a:tblPr>
              <a:tblGrid>
                <a:gridCol w="2345396">
                  <a:extLst>
                    <a:ext uri="{9D8B030D-6E8A-4147-A177-3AD203B41FA5}">
                      <a16:colId xmlns:a16="http://schemas.microsoft.com/office/drawing/2014/main" xmlns="" val="2134558965"/>
                    </a:ext>
                  </a:extLst>
                </a:gridCol>
                <a:gridCol w="6202985">
                  <a:extLst>
                    <a:ext uri="{9D8B030D-6E8A-4147-A177-3AD203B41FA5}">
                      <a16:colId xmlns:a16="http://schemas.microsoft.com/office/drawing/2014/main" xmlns="" val="1241684066"/>
                    </a:ext>
                  </a:extLst>
                </a:gridCol>
              </a:tblGrid>
              <a:tr h="696530">
                <a:tc gridSpan="2">
                  <a:txBody>
                    <a:bodyPr/>
                    <a:lstStyle/>
                    <a:p>
                      <a:pPr marL="0" marR="0">
                        <a:spcBef>
                          <a:spcPts val="0"/>
                        </a:spcBef>
                        <a:spcAft>
                          <a:spcPts val="0"/>
                        </a:spcAft>
                      </a:pPr>
                      <a:r>
                        <a:rPr lang="en-US" sz="1200" dirty="0">
                          <a:effectLst/>
                        </a:rPr>
                        <a:t>Definition of Leadership: A leader motivates and drives others. A leader is willing to make decisions and resolve conflicts. A leader is engages in ethical behavior.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xmlns="" val="2885854463"/>
                  </a:ext>
                </a:extLst>
              </a:tr>
              <a:tr h="464353">
                <a:tc>
                  <a:txBody>
                    <a:bodyPr/>
                    <a:lstStyle/>
                    <a:p>
                      <a:pPr marL="0" marR="0">
                        <a:spcBef>
                          <a:spcPts val="0"/>
                        </a:spcBef>
                        <a:spcAft>
                          <a:spcPts val="0"/>
                        </a:spcAft>
                      </a:pPr>
                      <a:r>
                        <a:rPr lang="en-US" sz="1200" dirty="0">
                          <a:effectLst/>
                        </a:rPr>
                        <a:t>Level of Competence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Prototypical Behaviors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890349899"/>
                  </a:ext>
                </a:extLst>
              </a:tr>
              <a:tr h="1160883">
                <a:tc>
                  <a:txBody>
                    <a:bodyPr/>
                    <a:lstStyle/>
                    <a:p>
                      <a:pPr marL="0" marR="0">
                        <a:spcBef>
                          <a:spcPts val="0"/>
                        </a:spcBef>
                        <a:spcAft>
                          <a:spcPts val="0"/>
                        </a:spcAft>
                      </a:pPr>
                      <a:r>
                        <a:rPr lang="en-US" sz="1000" dirty="0">
                          <a:effectLst/>
                        </a:rPr>
                        <a:t>Easily Exceeds Expectations and Performs at Expert Level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Seen by others as a leader. Is confident. Drives change and inspires others to take ownership of change. Motivates others to high levels of performance. Is willing to make decisions even when criticized by others or in times of crisis. Maintains high levels of ethical behavior and inspires others to do the same. Identifies conflicts before they occur.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725596707"/>
                  </a:ext>
                </a:extLst>
              </a:tr>
              <a:tr h="1354364">
                <a:tc>
                  <a:txBody>
                    <a:bodyPr/>
                    <a:lstStyle/>
                    <a:p>
                      <a:pPr marL="0" marR="0">
                        <a:spcBef>
                          <a:spcPts val="0"/>
                        </a:spcBef>
                        <a:spcAft>
                          <a:spcPts val="0"/>
                        </a:spcAft>
                      </a:pPr>
                      <a:r>
                        <a:rPr lang="en-US" sz="1000" dirty="0">
                          <a:effectLst/>
                        </a:rPr>
                        <a:t>Meets Expectations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Is seen by others as a leader in some situations. Makes a case that change is necessary and acts in a manner to try to get others to accept changes. Motivates others to meet set goals. Is willing to make decisions, especially when it is an area in which they have experience. Adheres to ethical standards in own behavior. Listens to others and resolves disagreements when they occur.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025256319"/>
                  </a:ext>
                </a:extLst>
              </a:tr>
              <a:tr h="773923">
                <a:tc>
                  <a:txBody>
                    <a:bodyPr/>
                    <a:lstStyle/>
                    <a:p>
                      <a:pPr marL="0" marR="0">
                        <a:spcBef>
                          <a:spcPts val="0"/>
                        </a:spcBef>
                        <a:spcAft>
                          <a:spcPts val="0"/>
                        </a:spcAft>
                      </a:pPr>
                      <a:r>
                        <a:rPr lang="en-US" sz="1000" dirty="0">
                          <a:effectLst/>
                        </a:rPr>
                        <a:t>Below Expectations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Lacks confidence in self. Others lack confidence in the ability to lead. Fails to make a strong case for change. Actions fail to motivate others. Prefers to leave decisions to others. Does not always consider ethical issues. Avoids dealing with conflicts.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869453418"/>
                  </a:ext>
                </a:extLst>
              </a:tr>
            </a:tbl>
          </a:graphicData>
        </a:graphic>
      </p:graphicFrame>
    </p:spTree>
    <p:extLst>
      <p:ext uri="{BB962C8B-B14F-4D97-AF65-F5344CB8AC3E}">
        <p14:creationId xmlns:p14="http://schemas.microsoft.com/office/powerpoint/2010/main" val="31246668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5" name="Straight Connector 11"/>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620742"/>
            <a:ext cx="10515600" cy="1325563"/>
          </a:xfrm>
        </p:spPr>
        <p:txBody>
          <a:bodyPr>
            <a:normAutofit/>
          </a:bodyPr>
          <a:lstStyle/>
          <a:p>
            <a:r>
              <a:rPr lang="en-US" dirty="0">
                <a:solidFill>
                  <a:srgbClr val="FFFFFF"/>
                </a:solidFill>
              </a:rPr>
              <a:t>Typical Competency Scales</a:t>
            </a:r>
          </a:p>
        </p:txBody>
      </p:sp>
      <p:sp>
        <p:nvSpPr>
          <p:cNvPr id="4" name="Content Placeholder 3"/>
          <p:cNvSpPr>
            <a:spLocks noGrp="1"/>
          </p:cNvSpPr>
          <p:nvPr>
            <p:ph sz="half" idx="1"/>
          </p:nvPr>
        </p:nvSpPr>
        <p:spPr>
          <a:xfrm>
            <a:off x="838200" y="2266345"/>
            <a:ext cx="5097780" cy="3910617"/>
          </a:xfrm>
        </p:spPr>
        <p:txBody>
          <a:bodyPr>
            <a:normAutofit/>
          </a:bodyPr>
          <a:lstStyle/>
          <a:p>
            <a:pPr marL="0" indent="0">
              <a:buNone/>
            </a:pPr>
            <a:r>
              <a:rPr lang="en-US" sz="3200" dirty="0">
                <a:solidFill>
                  <a:srgbClr val="FFFFFF"/>
                </a:solidFill>
              </a:rPr>
              <a:t>3. Exceeds Expectations - Expert</a:t>
            </a:r>
          </a:p>
          <a:p>
            <a:pPr marL="0" indent="0">
              <a:buNone/>
            </a:pPr>
            <a:r>
              <a:rPr lang="en-US" sz="3200" dirty="0">
                <a:solidFill>
                  <a:srgbClr val="FFFFFF"/>
                </a:solidFill>
              </a:rPr>
              <a:t>2. Meets Expectations</a:t>
            </a:r>
          </a:p>
          <a:p>
            <a:pPr marL="0" indent="0">
              <a:buNone/>
            </a:pPr>
            <a:r>
              <a:rPr lang="en-US" sz="3200" dirty="0">
                <a:solidFill>
                  <a:srgbClr val="FFFFFF"/>
                </a:solidFill>
              </a:rPr>
              <a:t>1. Below Expectations</a:t>
            </a:r>
          </a:p>
        </p:txBody>
      </p:sp>
      <p:sp>
        <p:nvSpPr>
          <p:cNvPr id="5" name="Content Placeholder 4"/>
          <p:cNvSpPr>
            <a:spLocks noGrp="1"/>
          </p:cNvSpPr>
          <p:nvPr>
            <p:ph sz="half" idx="2"/>
          </p:nvPr>
        </p:nvSpPr>
        <p:spPr>
          <a:xfrm>
            <a:off x="6256020" y="2266345"/>
            <a:ext cx="5097780" cy="3910618"/>
          </a:xfrm>
        </p:spPr>
        <p:txBody>
          <a:bodyPr>
            <a:normAutofit/>
          </a:bodyPr>
          <a:lstStyle/>
          <a:p>
            <a:pPr marL="0" indent="0">
              <a:buNone/>
            </a:pPr>
            <a:r>
              <a:rPr lang="en-US" sz="3200" dirty="0">
                <a:solidFill>
                  <a:srgbClr val="FFFFFF"/>
                </a:solidFill>
              </a:rPr>
              <a:t>4. Expert</a:t>
            </a:r>
          </a:p>
          <a:p>
            <a:pPr marL="0" indent="0">
              <a:buNone/>
            </a:pPr>
            <a:r>
              <a:rPr lang="en-US" sz="3200" dirty="0">
                <a:solidFill>
                  <a:srgbClr val="FFFFFF"/>
                </a:solidFill>
              </a:rPr>
              <a:t>3. Advanced </a:t>
            </a:r>
          </a:p>
          <a:p>
            <a:pPr marL="0" indent="0">
              <a:buNone/>
            </a:pPr>
            <a:r>
              <a:rPr lang="en-US" sz="3200" dirty="0">
                <a:solidFill>
                  <a:srgbClr val="FFFFFF"/>
                </a:solidFill>
              </a:rPr>
              <a:t>2. Competent</a:t>
            </a:r>
          </a:p>
          <a:p>
            <a:pPr marL="0" indent="0">
              <a:buNone/>
            </a:pPr>
            <a:r>
              <a:rPr lang="en-US" sz="3200" dirty="0">
                <a:solidFill>
                  <a:srgbClr val="FFFFFF"/>
                </a:solidFill>
              </a:rPr>
              <a:t>1. Novice</a:t>
            </a:r>
          </a:p>
        </p:txBody>
      </p:sp>
    </p:spTree>
    <p:extLst>
      <p:ext uri="{BB962C8B-B14F-4D97-AF65-F5344CB8AC3E}">
        <p14:creationId xmlns:p14="http://schemas.microsoft.com/office/powerpoint/2010/main" val="1846484224"/>
      </p:ext>
    </p:extLst>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2" name="Straight Connector 11"/>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963877"/>
            <a:ext cx="3494362" cy="4930246"/>
          </a:xfrm>
        </p:spPr>
        <p:txBody>
          <a:bodyPr>
            <a:normAutofit/>
          </a:bodyPr>
          <a:lstStyle/>
          <a:p>
            <a:pPr algn="r"/>
            <a:r>
              <a:rPr lang="en-US" dirty="0">
                <a:solidFill>
                  <a:schemeClr val="accent1"/>
                </a:solidFill>
              </a:rPr>
              <a:t>NEMSMA Competencies</a:t>
            </a:r>
          </a:p>
        </p:txBody>
      </p:sp>
      <p:sp>
        <p:nvSpPr>
          <p:cNvPr id="5" name="Content Placeholder 4"/>
          <p:cNvSpPr>
            <a:spLocks noGrp="1"/>
          </p:cNvSpPr>
          <p:nvPr>
            <p:ph idx="1"/>
          </p:nvPr>
        </p:nvSpPr>
        <p:spPr>
          <a:xfrm>
            <a:off x="4976031" y="1048623"/>
            <a:ext cx="6377769" cy="4845499"/>
          </a:xfrm>
        </p:spPr>
        <p:txBody>
          <a:bodyPr anchor="ctr">
            <a:normAutofit/>
          </a:bodyPr>
          <a:lstStyle/>
          <a:p>
            <a:r>
              <a:rPr lang="en-US" sz="2400" dirty="0">
                <a:highlight>
                  <a:srgbClr val="FFFF00"/>
                </a:highlight>
              </a:rPr>
              <a:t>Confidence</a:t>
            </a:r>
            <a:r>
              <a:rPr lang="en-US" sz="2400" dirty="0"/>
              <a:t> - The supervising officer handles assignments efficiently and completes work punctually and with consistent, expected, quality.</a:t>
            </a:r>
          </a:p>
          <a:p>
            <a:r>
              <a:rPr lang="en-US" sz="2400" dirty="0">
                <a:highlight>
                  <a:srgbClr val="FFFF00"/>
                </a:highlight>
              </a:rPr>
              <a:t>Over Confident </a:t>
            </a:r>
            <a:r>
              <a:rPr lang="en-US" sz="2400" dirty="0"/>
              <a:t>- The supervising officer completes assignments early and meets minimum quality standards but could provide higher quality work if the full timetable was utilized without rushing through the projects.</a:t>
            </a:r>
          </a:p>
          <a:p>
            <a:r>
              <a:rPr lang="en-US" sz="2400" dirty="0">
                <a:highlight>
                  <a:srgbClr val="FFFF00"/>
                </a:highlight>
              </a:rPr>
              <a:t>Limited Confidence </a:t>
            </a:r>
            <a:r>
              <a:rPr lang="en-US" sz="2400" dirty="0"/>
              <a:t>- The supervising officer manages time ineffectively and has trouble completing tasks on schedule and/or with expected quality.  </a:t>
            </a:r>
          </a:p>
        </p:txBody>
      </p:sp>
    </p:spTree>
    <p:extLst>
      <p:ext uri="{BB962C8B-B14F-4D97-AF65-F5344CB8AC3E}">
        <p14:creationId xmlns:p14="http://schemas.microsoft.com/office/powerpoint/2010/main" val="22404242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10000"/>
            </a:schemeClr>
          </a:solidFill>
          <a:ln w="127000" cap="sq" cmpd="thinThick">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631825"/>
            <a:ext cx="10515600" cy="1325563"/>
          </a:xfrm>
        </p:spPr>
        <p:txBody>
          <a:bodyPr>
            <a:normAutofit/>
          </a:bodyPr>
          <a:lstStyle/>
          <a:p>
            <a:r>
              <a:rPr lang="en-US" dirty="0"/>
              <a:t>SJT Item</a:t>
            </a:r>
          </a:p>
        </p:txBody>
      </p:sp>
      <p:sp>
        <p:nvSpPr>
          <p:cNvPr id="3" name="Content Placeholder 2"/>
          <p:cNvSpPr>
            <a:spLocks noGrp="1"/>
          </p:cNvSpPr>
          <p:nvPr>
            <p:ph idx="1"/>
          </p:nvPr>
        </p:nvSpPr>
        <p:spPr>
          <a:xfrm>
            <a:off x="838200" y="2057400"/>
            <a:ext cx="10515600" cy="3871762"/>
          </a:xfrm>
          <a:noFill/>
        </p:spPr>
        <p:txBody>
          <a:bodyPr>
            <a:normAutofit/>
          </a:bodyPr>
          <a:lstStyle/>
          <a:p>
            <a:pPr marL="0" indent="0">
              <a:lnSpc>
                <a:spcPct val="70000"/>
              </a:lnSpc>
              <a:buNone/>
            </a:pPr>
            <a:r>
              <a:rPr lang="en-US" sz="2000" i="1" dirty="0"/>
              <a:t>You respond to assist one of your teams at a scene in a socioeconomically depressed section of town with a higher than average minority population. After the call, a person from the crowd approaches you. They complain that your EMS units “always” take a long time to respond. They also report the neighborhood is getting angry about this discrimination. What should you do:</a:t>
            </a:r>
            <a:endParaRPr lang="en-US" sz="2000" dirty="0"/>
          </a:p>
          <a:p>
            <a:pPr marL="457200" lvl="1" indent="0">
              <a:lnSpc>
                <a:spcPct val="70000"/>
              </a:lnSpc>
              <a:buNone/>
            </a:pPr>
            <a:r>
              <a:rPr lang="en-US" sz="2000" i="1" dirty="0"/>
              <a:t>A. Talk calmly and inform him the perception of time often seems to move slowly in emergencies. Assure him you monitor response times and they are fine.</a:t>
            </a:r>
            <a:endParaRPr lang="en-US" sz="2000" dirty="0"/>
          </a:p>
          <a:p>
            <a:pPr marL="457200" lvl="1" indent="0">
              <a:lnSpc>
                <a:spcPct val="70000"/>
              </a:lnSpc>
              <a:buNone/>
            </a:pPr>
            <a:r>
              <a:rPr lang="en-US" sz="2000" i="1" dirty="0"/>
              <a:t>B. Move him closer to the crowd so they can hear the exchange. Let him know response times are closely watched and they are within acceptable limits.</a:t>
            </a:r>
            <a:endParaRPr lang="en-US" sz="2000" dirty="0"/>
          </a:p>
          <a:p>
            <a:pPr marL="457200" lvl="1" indent="0">
              <a:lnSpc>
                <a:spcPct val="70000"/>
              </a:lnSpc>
              <a:buNone/>
            </a:pPr>
            <a:r>
              <a:rPr lang="en-US" sz="2000" i="1" dirty="0"/>
              <a:t>C. Give him your business card. Ask him to arrange a community meeting with you &amp; your manager to discuss the matter. Inform him response times are appropriate.</a:t>
            </a:r>
          </a:p>
          <a:p>
            <a:pPr marL="457200" lvl="1" indent="0">
              <a:lnSpc>
                <a:spcPct val="70000"/>
              </a:lnSpc>
              <a:buNone/>
            </a:pPr>
            <a:r>
              <a:rPr lang="en-US" sz="2000" i="1" dirty="0"/>
              <a:t>****D. Express concern for his comments. Let him know response times are monitored closely. Ask if he will help you speak with the community.</a:t>
            </a:r>
            <a:endParaRPr lang="en-US" sz="2000" dirty="0"/>
          </a:p>
          <a:p>
            <a:pPr marL="0" indent="0">
              <a:lnSpc>
                <a:spcPct val="70000"/>
              </a:lnSpc>
              <a:buNone/>
            </a:pPr>
            <a:r>
              <a:rPr lang="en-US" sz="2000" dirty="0"/>
              <a:t> </a:t>
            </a:r>
          </a:p>
          <a:p>
            <a:pPr marL="0" indent="0">
              <a:lnSpc>
                <a:spcPct val="70000"/>
              </a:lnSpc>
              <a:buNone/>
            </a:pPr>
            <a:r>
              <a:rPr lang="en-US" sz="2000" dirty="0"/>
              <a:t>Option or Alternative D, represents the best answer. Social Responsibility. </a:t>
            </a:r>
          </a:p>
          <a:p>
            <a:pPr>
              <a:lnSpc>
                <a:spcPct val="70000"/>
              </a:lnSpc>
            </a:pPr>
            <a:endParaRPr lang="en-US" sz="2000" dirty="0"/>
          </a:p>
        </p:txBody>
      </p:sp>
    </p:spTree>
    <p:extLst>
      <p:ext uri="{BB962C8B-B14F-4D97-AF65-F5344CB8AC3E}">
        <p14:creationId xmlns:p14="http://schemas.microsoft.com/office/powerpoint/2010/main" val="13349139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10000"/>
            </a:schemeClr>
          </a:solidFill>
          <a:ln w="127000" cap="sq" cmpd="thinThick">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631825"/>
            <a:ext cx="10515600" cy="1325563"/>
          </a:xfrm>
        </p:spPr>
        <p:txBody>
          <a:bodyPr>
            <a:normAutofit/>
          </a:bodyPr>
          <a:lstStyle/>
          <a:p>
            <a:r>
              <a:rPr lang="en-US" dirty="0"/>
              <a:t>SJT Item</a:t>
            </a:r>
          </a:p>
        </p:txBody>
      </p:sp>
      <p:sp>
        <p:nvSpPr>
          <p:cNvPr id="3" name="Content Placeholder 2"/>
          <p:cNvSpPr>
            <a:spLocks noGrp="1"/>
          </p:cNvSpPr>
          <p:nvPr>
            <p:ph idx="1"/>
          </p:nvPr>
        </p:nvSpPr>
        <p:spPr>
          <a:xfrm>
            <a:off x="838200" y="2057400"/>
            <a:ext cx="10515600" cy="3871762"/>
          </a:xfrm>
        </p:spPr>
        <p:txBody>
          <a:bodyPr>
            <a:normAutofit/>
          </a:bodyPr>
          <a:lstStyle/>
          <a:p>
            <a:pPr marL="0" indent="0">
              <a:lnSpc>
                <a:spcPct val="70000"/>
              </a:lnSpc>
              <a:buNone/>
            </a:pPr>
            <a:r>
              <a:rPr lang="en-US" sz="2000" i="1" dirty="0"/>
              <a:t>Recently, your team has been the subject of a series of unfounded patient complaints. No one member in particular is the subject, but your Manager has met with you expressing his concern. You’ve noted no change in your team’s demeanor that would suggest they are mistreating patients. You should:</a:t>
            </a:r>
          </a:p>
          <a:p>
            <a:pPr marL="971550" lvl="1" indent="-514350">
              <a:lnSpc>
                <a:spcPct val="70000"/>
              </a:lnSpc>
              <a:buFont typeface="+mj-lt"/>
              <a:buAutoNum type="alphaUcPeriod"/>
            </a:pPr>
            <a:r>
              <a:rPr lang="en-US" sz="2000" i="1" dirty="0"/>
              <a:t>Call a team meeting and let them know about the company’s concern. Remind them it is their professional obligation to act competently and with compassion. The patient’s perception is paramount.</a:t>
            </a:r>
          </a:p>
          <a:p>
            <a:pPr marL="971550" lvl="1" indent="-514350">
              <a:lnSpc>
                <a:spcPct val="70000"/>
              </a:lnSpc>
              <a:buFont typeface="+mj-lt"/>
              <a:buAutoNum type="alphaUcPeriod"/>
            </a:pPr>
            <a:r>
              <a:rPr lang="en-US" sz="2000" i="1" dirty="0"/>
              <a:t>Call a team meeting and express the company’s disappointment. Remind them that discipline will result if anyone is found responsible for poor treatment of a patient.</a:t>
            </a:r>
          </a:p>
          <a:p>
            <a:pPr marL="971550" lvl="1" indent="-514350">
              <a:lnSpc>
                <a:spcPct val="70000"/>
              </a:lnSpc>
              <a:buFont typeface="+mj-lt"/>
              <a:buAutoNum type="alphaUcPeriod"/>
            </a:pPr>
            <a:r>
              <a:rPr lang="en-US" sz="2000" i="1" dirty="0"/>
              <a:t>****Call a team meeting and candidly advise them of what’s happening. Express your belief that they can overcome this and you will work with them as needed.</a:t>
            </a:r>
          </a:p>
          <a:p>
            <a:pPr marL="971550" lvl="1" indent="-514350">
              <a:lnSpc>
                <a:spcPct val="70000"/>
              </a:lnSpc>
              <a:buFont typeface="+mj-lt"/>
              <a:buAutoNum type="alphaUcPeriod"/>
            </a:pPr>
            <a:r>
              <a:rPr lang="en-US" sz="2000" i="1" dirty="0"/>
              <a:t>Don’t worry the team with the company’s concern since the complaints are unfounded. This will only hurt morale. Praise them for the good work they do.</a:t>
            </a:r>
          </a:p>
          <a:p>
            <a:pPr marL="971550" lvl="1" indent="-514350">
              <a:lnSpc>
                <a:spcPct val="70000"/>
              </a:lnSpc>
              <a:buFont typeface="+mj-lt"/>
              <a:buAutoNum type="alphaUcPeriod"/>
            </a:pPr>
            <a:endParaRPr lang="en-US" sz="2000" i="1" dirty="0"/>
          </a:p>
          <a:p>
            <a:pPr marL="0" indent="0">
              <a:lnSpc>
                <a:spcPct val="70000"/>
              </a:lnSpc>
              <a:buNone/>
            </a:pPr>
            <a:r>
              <a:rPr lang="en-US" sz="2000" dirty="0"/>
              <a:t>Best answer: C</a:t>
            </a:r>
          </a:p>
          <a:p>
            <a:pPr marL="971550" lvl="1" indent="-514350">
              <a:lnSpc>
                <a:spcPct val="70000"/>
              </a:lnSpc>
              <a:buFont typeface="+mj-lt"/>
              <a:buAutoNum type="alphaUcPeriod"/>
            </a:pPr>
            <a:endParaRPr lang="en-US" sz="2000" i="1" dirty="0"/>
          </a:p>
        </p:txBody>
      </p:sp>
    </p:spTree>
    <p:extLst>
      <p:ext uri="{BB962C8B-B14F-4D97-AF65-F5344CB8AC3E}">
        <p14:creationId xmlns:p14="http://schemas.microsoft.com/office/powerpoint/2010/main" val="128405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are Competencies Useful?</a:t>
            </a:r>
            <a:endParaRPr lang="en-US" dirty="0"/>
          </a:p>
        </p:txBody>
      </p:sp>
      <p:sp>
        <p:nvSpPr>
          <p:cNvPr id="3" name="Content Placeholder 2"/>
          <p:cNvSpPr>
            <a:spLocks noGrp="1"/>
          </p:cNvSpPr>
          <p:nvPr>
            <p:ph idx="1"/>
          </p:nvPr>
        </p:nvSpPr>
        <p:spPr/>
        <p:txBody>
          <a:bodyPr/>
          <a:lstStyle/>
          <a:p>
            <a:r>
              <a:rPr lang="en-US" dirty="0" smtClean="0"/>
              <a:t>Translation into training protocols</a:t>
            </a:r>
          </a:p>
          <a:p>
            <a:pPr lvl="1"/>
            <a:endParaRPr lang="en-US" dirty="0"/>
          </a:p>
          <a:p>
            <a:r>
              <a:rPr lang="en-US" dirty="0" smtClean="0"/>
              <a:t>Creation of situational </a:t>
            </a:r>
            <a:r>
              <a:rPr lang="en-US" dirty="0"/>
              <a:t>j</a:t>
            </a:r>
            <a:r>
              <a:rPr lang="en-US" dirty="0" smtClean="0"/>
              <a:t>udgment test questions</a:t>
            </a:r>
          </a:p>
          <a:p>
            <a:endParaRPr lang="en-US" dirty="0"/>
          </a:p>
          <a:p>
            <a:r>
              <a:rPr lang="en-US" dirty="0" smtClean="0"/>
              <a:t>Broad competency modeling vs. job-specific competencies in developing a selection tool</a:t>
            </a:r>
          </a:p>
          <a:p>
            <a:endParaRPr lang="en-US" dirty="0"/>
          </a:p>
          <a:p>
            <a:r>
              <a:rPr lang="en-US" dirty="0" smtClean="0"/>
              <a:t>Creation of structured interview questions</a:t>
            </a:r>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4916857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32" name="Group 9">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17513" y="0"/>
            <a:ext cx="12584114" cy="6853238"/>
            <a:chOff x="-417513" y="0"/>
            <a:chExt cx="12584114" cy="6853238"/>
          </a:xfrm>
        </p:grpSpPr>
        <p:sp>
          <p:nvSpPr>
            <p:cNvPr id="11" name="Freeform 5">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7" name="Freeform 6">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800144" y="1699589"/>
            <a:ext cx="3674476" cy="3470421"/>
            <a:chOff x="697883" y="1816768"/>
            <a:chExt cx="3674476" cy="3470421"/>
          </a:xfrm>
        </p:grpSpPr>
        <p:sp>
          <p:nvSpPr>
            <p:cNvPr id="34" name="Rectangle 33">
              <a:extLst/>
            </p:cNvPr>
            <p:cNvSpPr/>
            <p:nvPr>
              <p:extLst>
                <p:ext uri="{386F3935-93C4-4BCD-93E2-E3B085C9AB24}">
                  <p16:designElem xmlns:p16="http://schemas.microsoft.com/office/powerpoint/2015/main" xmlns=""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p:cNvPr>
            <p:cNvSpPr/>
            <p:nvPr>
              <p:extLst>
                <p:ext uri="{386F3935-93C4-4BCD-93E2-E3B085C9AB24}">
                  <p16:designElem xmlns:p16="http://schemas.microsoft.com/office/powerpoint/2015/main" xmlns=""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p:cNvPr>
            <p:cNvSpPr/>
            <p:nvPr>
              <p:extLst>
                <p:ext uri="{386F3935-93C4-4BCD-93E2-E3B085C9AB24}">
                  <p16:designElem xmlns:p16="http://schemas.microsoft.com/office/powerpoint/2015/main" xmlns=""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904877" y="2415322"/>
            <a:ext cx="3451730" cy="2399869"/>
          </a:xfrm>
        </p:spPr>
        <p:txBody>
          <a:bodyPr>
            <a:normAutofit/>
          </a:bodyPr>
          <a:lstStyle/>
          <a:p>
            <a:r>
              <a:rPr lang="en-US" sz="4000" dirty="0">
                <a:solidFill>
                  <a:srgbClr val="FFFFFF"/>
                </a:solidFill>
              </a:rPr>
              <a:t>Pilot Testing Plus</a:t>
            </a:r>
          </a:p>
        </p:txBody>
      </p:sp>
      <p:sp>
        <p:nvSpPr>
          <p:cNvPr id="3" name="Content Placeholder 2"/>
          <p:cNvSpPr>
            <a:spLocks noGrp="1"/>
          </p:cNvSpPr>
          <p:nvPr>
            <p:ph idx="1"/>
          </p:nvPr>
        </p:nvSpPr>
        <p:spPr>
          <a:xfrm>
            <a:off x="5120640" y="804672"/>
            <a:ext cx="6281928" cy="5248656"/>
          </a:xfrm>
        </p:spPr>
        <p:txBody>
          <a:bodyPr anchor="ctr">
            <a:normAutofit/>
          </a:bodyPr>
          <a:lstStyle/>
          <a:p>
            <a:r>
              <a:rPr lang="en-US" sz="4400" dirty="0"/>
              <a:t>Confirm correct answer</a:t>
            </a:r>
          </a:p>
          <a:p>
            <a:r>
              <a:rPr lang="en-US" sz="4400" dirty="0"/>
              <a:t>Job relevance or importance</a:t>
            </a:r>
          </a:p>
          <a:p>
            <a:r>
              <a:rPr lang="en-US" sz="4400" dirty="0"/>
              <a:t>Angoff estimate – likelihood of passing</a:t>
            </a:r>
          </a:p>
        </p:txBody>
      </p:sp>
    </p:spTree>
    <p:extLst>
      <p:ext uri="{BB962C8B-B14F-4D97-AF65-F5344CB8AC3E}">
        <p14:creationId xmlns:p14="http://schemas.microsoft.com/office/powerpoint/2010/main" val="3863416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0" name="Group 9">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17513" y="0"/>
            <a:ext cx="12584114" cy="6853238"/>
            <a:chOff x="-417513" y="0"/>
            <a:chExt cx="12584114" cy="6853238"/>
          </a:xfrm>
        </p:grpSpPr>
        <p:sp>
          <p:nvSpPr>
            <p:cNvPr id="11" name="Freeform 5">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800144" y="1699589"/>
            <a:ext cx="3674476" cy="3470421"/>
            <a:chOff x="697883" y="1816768"/>
            <a:chExt cx="3674476" cy="3470421"/>
          </a:xfrm>
        </p:grpSpPr>
        <p:sp>
          <p:nvSpPr>
            <p:cNvPr id="34" name="Rectangle 33">
              <a:extLst/>
            </p:cNvPr>
            <p:cNvSpPr/>
            <p:nvPr>
              <p:extLst>
                <p:ext uri="{386F3935-93C4-4BCD-93E2-E3B085C9AB24}">
                  <p16:designElem xmlns:p16="http://schemas.microsoft.com/office/powerpoint/2015/main" xmlns=""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p:cNvPr>
            <p:cNvSpPr/>
            <p:nvPr>
              <p:extLst>
                <p:ext uri="{386F3935-93C4-4BCD-93E2-E3B085C9AB24}">
                  <p16:designElem xmlns:p16="http://schemas.microsoft.com/office/powerpoint/2015/main" xmlns=""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p:cNvPr>
            <p:cNvSpPr/>
            <p:nvPr>
              <p:extLst>
                <p:ext uri="{386F3935-93C4-4BCD-93E2-E3B085C9AB24}">
                  <p16:designElem xmlns:p16="http://schemas.microsoft.com/office/powerpoint/2015/main" xmlns=""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904877" y="2415322"/>
            <a:ext cx="3451730" cy="2399869"/>
          </a:xfrm>
        </p:spPr>
        <p:txBody>
          <a:bodyPr>
            <a:normAutofit/>
          </a:bodyPr>
          <a:lstStyle/>
          <a:p>
            <a:r>
              <a:rPr lang="en-US" sz="4000" dirty="0">
                <a:solidFill>
                  <a:srgbClr val="FFFFFF"/>
                </a:solidFill>
              </a:rPr>
              <a:t>Results and Conclusions </a:t>
            </a:r>
          </a:p>
        </p:txBody>
      </p:sp>
      <p:sp>
        <p:nvSpPr>
          <p:cNvPr id="3" name="Content Placeholder 2"/>
          <p:cNvSpPr>
            <a:spLocks noGrp="1"/>
          </p:cNvSpPr>
          <p:nvPr>
            <p:ph idx="1"/>
          </p:nvPr>
        </p:nvSpPr>
        <p:spPr>
          <a:xfrm>
            <a:off x="5120640" y="804672"/>
            <a:ext cx="6281928" cy="5248656"/>
          </a:xfrm>
        </p:spPr>
        <p:txBody>
          <a:bodyPr anchor="ctr">
            <a:normAutofit/>
          </a:bodyPr>
          <a:lstStyle/>
          <a:p>
            <a:r>
              <a:rPr lang="en-US" sz="4400" dirty="0"/>
              <a:t>SJT approach represents a easy to use and implement approach to:</a:t>
            </a:r>
          </a:p>
          <a:p>
            <a:pPr lvl="1"/>
            <a:r>
              <a:rPr lang="en-US" sz="3600" dirty="0"/>
              <a:t>Testing for competencies</a:t>
            </a:r>
          </a:p>
          <a:p>
            <a:pPr lvl="1"/>
            <a:r>
              <a:rPr lang="en-US" sz="3600" dirty="0"/>
              <a:t>In a certification or credentialing setting</a:t>
            </a:r>
          </a:p>
          <a:p>
            <a:pPr lvl="1"/>
            <a:r>
              <a:rPr lang="en-US" sz="3600" dirty="0"/>
              <a:t>Excellent fit to requirements</a:t>
            </a:r>
          </a:p>
          <a:p>
            <a:r>
              <a:rPr lang="en-US" sz="4000" dirty="0"/>
              <a:t>Decent reliability</a:t>
            </a:r>
          </a:p>
          <a:p>
            <a:endParaRPr lang="en-US" sz="2000" dirty="0"/>
          </a:p>
        </p:txBody>
      </p:sp>
    </p:spTree>
    <p:extLst>
      <p:ext uri="{BB962C8B-B14F-4D97-AF65-F5344CB8AC3E}">
        <p14:creationId xmlns:p14="http://schemas.microsoft.com/office/powerpoint/2010/main" val="32613290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5614875"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US" dirty="0">
                <a:solidFill>
                  <a:srgbClr val="FFFFFF"/>
                </a:solidFill>
              </a:rPr>
              <a:t>Issues</a:t>
            </a:r>
          </a:p>
        </p:txBody>
      </p:sp>
      <p:sp>
        <p:nvSpPr>
          <p:cNvPr id="3" name="Content Placeholder 2"/>
          <p:cNvSpPr>
            <a:spLocks noGrp="1"/>
          </p:cNvSpPr>
          <p:nvPr>
            <p:ph idx="1"/>
          </p:nvPr>
        </p:nvSpPr>
        <p:spPr>
          <a:xfrm>
            <a:off x="6090574" y="801866"/>
            <a:ext cx="5306084" cy="5230634"/>
          </a:xfrm>
        </p:spPr>
        <p:txBody>
          <a:bodyPr anchor="ctr">
            <a:normAutofit fontScale="92500" lnSpcReduction="20000"/>
          </a:bodyPr>
          <a:lstStyle/>
          <a:p>
            <a:r>
              <a:rPr lang="en-US" sz="4400" dirty="0">
                <a:solidFill>
                  <a:srgbClr val="000000"/>
                </a:solidFill>
              </a:rPr>
              <a:t>Scoring?</a:t>
            </a:r>
          </a:p>
          <a:p>
            <a:pPr lvl="1"/>
            <a:r>
              <a:rPr lang="en-US" sz="4000" dirty="0">
                <a:solidFill>
                  <a:srgbClr val="000000"/>
                </a:solidFill>
              </a:rPr>
              <a:t>Correct Answer?</a:t>
            </a:r>
          </a:p>
          <a:p>
            <a:r>
              <a:rPr lang="en-US" sz="4400" dirty="0">
                <a:solidFill>
                  <a:srgbClr val="000000"/>
                </a:solidFill>
              </a:rPr>
              <a:t>Number of alternatives?</a:t>
            </a:r>
          </a:p>
          <a:p>
            <a:r>
              <a:rPr lang="en-US" sz="4400" dirty="0">
                <a:solidFill>
                  <a:srgbClr val="000000"/>
                </a:solidFill>
              </a:rPr>
              <a:t>Depends on competency?</a:t>
            </a:r>
          </a:p>
          <a:p>
            <a:r>
              <a:rPr lang="en-US" sz="4400" dirty="0">
                <a:solidFill>
                  <a:srgbClr val="000000"/>
                </a:solidFill>
              </a:rPr>
              <a:t>Use in certification or credential testing - traditionally knowledge based.</a:t>
            </a:r>
          </a:p>
        </p:txBody>
      </p:sp>
    </p:spTree>
    <p:extLst>
      <p:ext uri="{BB962C8B-B14F-4D97-AF65-F5344CB8AC3E}">
        <p14:creationId xmlns:p14="http://schemas.microsoft.com/office/powerpoint/2010/main" val="5786488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pic>
        <p:nvPicPr>
          <p:cNvPr id="8" name="Content Placeholder 7" descr="A screenshot of a cell phone&#10;&#10;Description generated with high confidence">
            <a:extLst>
              <a:ext uri="{FF2B5EF4-FFF2-40B4-BE49-F238E27FC236}">
                <a16:creationId xmlns:a16="http://schemas.microsoft.com/office/drawing/2014/main" xmlns="" id="{B264CDE5-636A-4F28-9350-095A5C70B95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77316" y="1520764"/>
            <a:ext cx="6780700" cy="3814143"/>
          </a:xfrm>
          <a:prstGeom prst="rect">
            <a:avLst/>
          </a:prstGeom>
        </p:spPr>
      </p:pic>
      <p:sp>
        <p:nvSpPr>
          <p:cNvPr id="15" name="Down Arrow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800100" y="1491343"/>
            <a:ext cx="3333749" cy="3499103"/>
          </a:xfrm>
          <a:prstGeom prst="downArrow">
            <a:avLst>
              <a:gd name="adj1" fmla="val 100000"/>
              <a:gd name="adj2" fmla="val 15788"/>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xmlns="" id="{E7DFFE0D-CDEB-40F9-B8C3-F4132C6B0CAC}"/>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chemeClr val="bg1"/>
                </a:solidFill>
                <a:latin typeface="+mj-lt"/>
                <a:ea typeface="+mj-ea"/>
                <a:cs typeface="+mj-cs"/>
              </a:rPr>
              <a:t>THE END</a:t>
            </a:r>
          </a:p>
        </p:txBody>
      </p:sp>
    </p:spTree>
    <p:extLst>
      <p:ext uri="{BB962C8B-B14F-4D97-AF65-F5344CB8AC3E}">
        <p14:creationId xmlns:p14="http://schemas.microsoft.com/office/powerpoint/2010/main" val="38643572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000" dirty="0"/>
              <a:t>Using Competencies in Civil Service Testing</a:t>
            </a:r>
          </a:p>
        </p:txBody>
      </p:sp>
      <p:sp>
        <p:nvSpPr>
          <p:cNvPr id="3" name="Subtitle 2"/>
          <p:cNvSpPr>
            <a:spLocks noGrp="1"/>
          </p:cNvSpPr>
          <p:nvPr>
            <p:ph type="subTitle" idx="1"/>
          </p:nvPr>
        </p:nvSpPr>
        <p:spPr>
          <a:xfrm>
            <a:off x="2209800" y="3505200"/>
            <a:ext cx="7924800" cy="1752600"/>
          </a:xfrm>
        </p:spPr>
        <p:txBody>
          <a:bodyPr/>
          <a:lstStyle/>
          <a:p>
            <a:r>
              <a:rPr lang="en-US" dirty="0" smtClean="0"/>
              <a:t>Kimberly Hollman, M.A.</a:t>
            </a:r>
          </a:p>
          <a:p>
            <a:r>
              <a:rPr lang="en-US" dirty="0" smtClean="0"/>
              <a:t>Cuyahoga County Personnel Review Commission</a:t>
            </a:r>
            <a:endParaRPr lang="en-US" dirty="0"/>
          </a:p>
        </p:txBody>
      </p:sp>
    </p:spTree>
    <p:extLst>
      <p:ext uri="{BB962C8B-B14F-4D97-AF65-F5344CB8AC3E}">
        <p14:creationId xmlns:p14="http://schemas.microsoft.com/office/powerpoint/2010/main" val="34670210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5" name="Content Placeholder 4"/>
          <p:cNvSpPr>
            <a:spLocks noGrp="1"/>
          </p:cNvSpPr>
          <p:nvPr>
            <p:ph idx="1"/>
          </p:nvPr>
        </p:nvSpPr>
        <p:spPr/>
        <p:txBody>
          <a:bodyPr>
            <a:normAutofit/>
          </a:bodyPr>
          <a:lstStyle/>
          <a:p>
            <a:r>
              <a:rPr lang="en-US" sz="3200" dirty="0"/>
              <a:t>Cuyahoga County and the role of the PRC</a:t>
            </a:r>
          </a:p>
          <a:p>
            <a:r>
              <a:rPr lang="en-US" sz="3200" dirty="0"/>
              <a:t>Development of competency model</a:t>
            </a:r>
          </a:p>
          <a:p>
            <a:r>
              <a:rPr lang="en-US" sz="3200" dirty="0"/>
              <a:t>Application of competencies to different types of tests </a:t>
            </a:r>
          </a:p>
        </p:txBody>
      </p:sp>
    </p:spTree>
    <p:extLst>
      <p:ext uri="{BB962C8B-B14F-4D97-AF65-F5344CB8AC3E}">
        <p14:creationId xmlns:p14="http://schemas.microsoft.com/office/powerpoint/2010/main" val="27843705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Cuyahoga County and the PRC </a:t>
            </a:r>
            <a:endParaRPr lang="en-US" dirty="0"/>
          </a:p>
        </p:txBody>
      </p:sp>
      <p:sp>
        <p:nvSpPr>
          <p:cNvPr id="5" name="Content Placeholder 4"/>
          <p:cNvSpPr>
            <a:spLocks noGrp="1"/>
          </p:cNvSpPr>
          <p:nvPr>
            <p:ph idx="1"/>
          </p:nvPr>
        </p:nvSpPr>
        <p:spPr/>
        <p:txBody>
          <a:bodyPr>
            <a:normAutofit/>
          </a:bodyPr>
          <a:lstStyle/>
          <a:p>
            <a:r>
              <a:rPr lang="en-US" dirty="0" smtClean="0"/>
              <a:t>Cuyahoga County has 7823 full-time employees </a:t>
            </a:r>
          </a:p>
          <a:p>
            <a:r>
              <a:rPr lang="en-US" dirty="0" smtClean="0"/>
              <a:t>The PRC is an independent agency, and part of our role in the County is to provide civil service testing for competitive classifications </a:t>
            </a:r>
          </a:p>
          <a:p>
            <a:r>
              <a:rPr lang="en-US" dirty="0" smtClean="0"/>
              <a:t>Since 2015, we have developed tests for over 140 unique classifications</a:t>
            </a:r>
          </a:p>
        </p:txBody>
      </p:sp>
    </p:spTree>
    <p:extLst>
      <p:ext uri="{BB962C8B-B14F-4D97-AF65-F5344CB8AC3E}">
        <p14:creationId xmlns:p14="http://schemas.microsoft.com/office/powerpoint/2010/main" val="37274889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Body of Work</a:t>
            </a:r>
            <a:endParaRPr lang="en-US" dirty="0"/>
          </a:p>
        </p:txBody>
      </p:sp>
      <p:sp>
        <p:nvSpPr>
          <p:cNvPr id="3" name="Content Placeholder 2"/>
          <p:cNvSpPr>
            <a:spLocks noGrp="1"/>
          </p:cNvSpPr>
          <p:nvPr>
            <p:ph idx="1"/>
          </p:nvPr>
        </p:nvSpPr>
        <p:spPr/>
        <p:txBody>
          <a:bodyPr/>
          <a:lstStyle/>
          <a:p>
            <a:r>
              <a:rPr lang="en-US" dirty="0" smtClean="0"/>
              <a:t>Multiple tests representative of County’s jobs</a:t>
            </a:r>
          </a:p>
          <a:p>
            <a:pPr lvl="1"/>
            <a:r>
              <a:rPr lang="en-US" dirty="0" smtClean="0"/>
              <a:t>Structured interviews</a:t>
            </a:r>
          </a:p>
          <a:p>
            <a:pPr lvl="1"/>
            <a:r>
              <a:rPr lang="en-US" dirty="0" smtClean="0"/>
              <a:t>Skill and ability testing (e.g., reading comprehension, typing, data entry, proofreading, etc.)</a:t>
            </a:r>
          </a:p>
          <a:p>
            <a:pPr lvl="1"/>
            <a:r>
              <a:rPr lang="en-US" dirty="0" smtClean="0"/>
              <a:t>Applied work samples (written, computerized, and practical)</a:t>
            </a:r>
          </a:p>
          <a:p>
            <a:pPr lvl="1"/>
            <a:r>
              <a:rPr lang="en-US" dirty="0" smtClean="0"/>
              <a:t>Written exercises</a:t>
            </a:r>
          </a:p>
          <a:p>
            <a:pPr lvl="1"/>
            <a:r>
              <a:rPr lang="en-US" dirty="0" smtClean="0"/>
              <a:t>Oral presentations</a:t>
            </a:r>
          </a:p>
        </p:txBody>
      </p:sp>
    </p:spTree>
    <p:extLst>
      <p:ext uri="{BB962C8B-B14F-4D97-AF65-F5344CB8AC3E}">
        <p14:creationId xmlns:p14="http://schemas.microsoft.com/office/powerpoint/2010/main" val="6990982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Competencies </a:t>
            </a:r>
            <a:endParaRPr lang="en-US" dirty="0"/>
          </a:p>
        </p:txBody>
      </p:sp>
      <p:sp>
        <p:nvSpPr>
          <p:cNvPr id="3" name="Content Placeholder 2"/>
          <p:cNvSpPr>
            <a:spLocks noGrp="1"/>
          </p:cNvSpPr>
          <p:nvPr>
            <p:ph idx="1"/>
          </p:nvPr>
        </p:nvSpPr>
        <p:spPr/>
        <p:txBody>
          <a:bodyPr>
            <a:normAutofit/>
          </a:bodyPr>
          <a:lstStyle/>
          <a:p>
            <a:r>
              <a:rPr lang="en-US" dirty="0" smtClean="0"/>
              <a:t>Tests are validated through job analysis </a:t>
            </a:r>
          </a:p>
          <a:p>
            <a:r>
              <a:rPr lang="en-US" dirty="0" smtClean="0"/>
              <a:t>Factors affecting implementation of competencies:</a:t>
            </a:r>
          </a:p>
          <a:p>
            <a:pPr lvl="1"/>
            <a:r>
              <a:rPr lang="en-US" dirty="0" smtClean="0"/>
              <a:t>Day-one KSAs identified in job analysis</a:t>
            </a:r>
          </a:p>
          <a:p>
            <a:pPr lvl="1"/>
            <a:r>
              <a:rPr lang="en-US" dirty="0" smtClean="0"/>
              <a:t>Number of qualified candidates </a:t>
            </a:r>
          </a:p>
          <a:p>
            <a:pPr lvl="1"/>
            <a:r>
              <a:rPr lang="en-US" dirty="0" smtClean="0"/>
              <a:t>Resource availability </a:t>
            </a:r>
          </a:p>
          <a:p>
            <a:pPr lvl="1"/>
            <a:endParaRPr lang="en-US" dirty="0" smtClean="0"/>
          </a:p>
          <a:p>
            <a:pPr marL="0" indent="0">
              <a:buNone/>
            </a:pPr>
            <a:endParaRPr lang="en-US" dirty="0" smtClean="0"/>
          </a:p>
        </p:txBody>
      </p:sp>
    </p:spTree>
    <p:extLst>
      <p:ext uri="{BB962C8B-B14F-4D97-AF65-F5344CB8AC3E}">
        <p14:creationId xmlns:p14="http://schemas.microsoft.com/office/powerpoint/2010/main" val="21130839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Competency Model for Interviews</a:t>
            </a:r>
            <a:endParaRPr lang="en-US" dirty="0"/>
          </a:p>
        </p:txBody>
      </p:sp>
      <p:sp>
        <p:nvSpPr>
          <p:cNvPr id="3" name="Content Placeholder 2"/>
          <p:cNvSpPr>
            <a:spLocks noGrp="1"/>
          </p:cNvSpPr>
          <p:nvPr>
            <p:ph idx="1"/>
          </p:nvPr>
        </p:nvSpPr>
        <p:spPr/>
        <p:txBody>
          <a:bodyPr/>
          <a:lstStyle/>
          <a:p>
            <a:r>
              <a:rPr lang="en-US" dirty="0" smtClean="0"/>
              <a:t>Identified 16 competencies assessed through interviews</a:t>
            </a:r>
          </a:p>
          <a:p>
            <a:endParaRPr lang="en-US" dirty="0" smtClean="0"/>
          </a:p>
        </p:txBody>
      </p:sp>
      <p:graphicFrame>
        <p:nvGraphicFramePr>
          <p:cNvPr id="5" name="Table 4"/>
          <p:cNvGraphicFramePr>
            <a:graphicFrameLocks noGrp="1"/>
          </p:cNvGraphicFramePr>
          <p:nvPr>
            <p:extLst/>
          </p:nvPr>
        </p:nvGraphicFramePr>
        <p:xfrm>
          <a:off x="2209800" y="2057400"/>
          <a:ext cx="7848600" cy="3337560"/>
        </p:xfrm>
        <a:graphic>
          <a:graphicData uri="http://schemas.openxmlformats.org/drawingml/2006/table">
            <a:tbl>
              <a:tblPr firstRow="1" bandRow="1">
                <a:tableStyleId>{5C22544A-7EE6-4342-B048-85BDC9FD1C3A}</a:tableStyleId>
              </a:tblPr>
              <a:tblGrid>
                <a:gridCol w="3924300">
                  <a:extLst>
                    <a:ext uri="{9D8B030D-6E8A-4147-A177-3AD203B41FA5}">
                      <a16:colId xmlns:a16="http://schemas.microsoft.com/office/drawing/2014/main" xmlns="" val="4277935822"/>
                    </a:ext>
                  </a:extLst>
                </a:gridCol>
                <a:gridCol w="3924300">
                  <a:extLst>
                    <a:ext uri="{9D8B030D-6E8A-4147-A177-3AD203B41FA5}">
                      <a16:colId xmlns:a16="http://schemas.microsoft.com/office/drawing/2014/main" xmlns="" val="83474725"/>
                    </a:ext>
                  </a:extLst>
                </a:gridCol>
              </a:tblGrid>
              <a:tr h="370840">
                <a:tc gridSpan="2">
                  <a:txBody>
                    <a:bodyPr/>
                    <a:lstStyle/>
                    <a:p>
                      <a:pPr algn="ctr"/>
                      <a:r>
                        <a:rPr lang="en-US" dirty="0" smtClean="0"/>
                        <a:t>Structured Interview Competencies</a:t>
                      </a:r>
                      <a:endParaRPr lang="en-US" dirty="0"/>
                    </a:p>
                  </a:txBody>
                  <a:tcPr/>
                </a:tc>
                <a:tc hMerge="1">
                  <a:txBody>
                    <a:bodyPr/>
                    <a:lstStyle/>
                    <a:p>
                      <a:endParaRPr lang="en-US" dirty="0"/>
                    </a:p>
                  </a:txBody>
                  <a:tcPr/>
                </a:tc>
                <a:extLst>
                  <a:ext uri="{0D108BD9-81ED-4DB2-BD59-A6C34878D82A}">
                    <a16:rowId xmlns:a16="http://schemas.microsoft.com/office/drawing/2014/main" xmlns="" val="3599554105"/>
                  </a:ext>
                </a:extLst>
              </a:tr>
              <a:tr h="370840">
                <a:tc>
                  <a:txBody>
                    <a:bodyPr/>
                    <a:lstStyle/>
                    <a:p>
                      <a:r>
                        <a:rPr lang="en-US" dirty="0" smtClean="0"/>
                        <a:t>Conflict Management</a:t>
                      </a:r>
                      <a:endParaRPr lang="en-US" dirty="0"/>
                    </a:p>
                  </a:txBody>
                  <a:tcPr/>
                </a:tc>
                <a:tc>
                  <a:txBody>
                    <a:bodyPr/>
                    <a:lstStyle/>
                    <a:p>
                      <a:r>
                        <a:rPr lang="en-US" dirty="0" smtClean="0"/>
                        <a:t>Employee Development &amp; Feedback</a:t>
                      </a:r>
                      <a:endParaRPr lang="en-US" dirty="0"/>
                    </a:p>
                  </a:txBody>
                  <a:tcPr/>
                </a:tc>
                <a:extLst>
                  <a:ext uri="{0D108BD9-81ED-4DB2-BD59-A6C34878D82A}">
                    <a16:rowId xmlns:a16="http://schemas.microsoft.com/office/drawing/2014/main" xmlns="" val="622546823"/>
                  </a:ext>
                </a:extLst>
              </a:tr>
              <a:tr h="370840">
                <a:tc>
                  <a:txBody>
                    <a:bodyPr/>
                    <a:lstStyle/>
                    <a:p>
                      <a:r>
                        <a:rPr lang="en-US" dirty="0" smtClean="0"/>
                        <a:t>Ethics &amp; Integrity</a:t>
                      </a:r>
                      <a:endParaRPr lang="en-US" dirty="0"/>
                    </a:p>
                  </a:txBody>
                  <a:tcPr/>
                </a:tc>
                <a:tc>
                  <a:txBody>
                    <a:bodyPr/>
                    <a:lstStyle/>
                    <a:p>
                      <a:r>
                        <a:rPr lang="en-US" dirty="0" smtClean="0"/>
                        <a:t>Initiative</a:t>
                      </a:r>
                      <a:r>
                        <a:rPr lang="en-US" baseline="0" dirty="0" smtClean="0"/>
                        <a:t> &amp; Problem Solving</a:t>
                      </a:r>
                      <a:endParaRPr lang="en-US" dirty="0"/>
                    </a:p>
                  </a:txBody>
                  <a:tcPr/>
                </a:tc>
                <a:extLst>
                  <a:ext uri="{0D108BD9-81ED-4DB2-BD59-A6C34878D82A}">
                    <a16:rowId xmlns:a16="http://schemas.microsoft.com/office/drawing/2014/main" xmlns="" val="1067695684"/>
                  </a:ext>
                </a:extLst>
              </a:tr>
              <a:tr h="370840">
                <a:tc>
                  <a:txBody>
                    <a:bodyPr/>
                    <a:lstStyle/>
                    <a:p>
                      <a:r>
                        <a:rPr lang="en-US" dirty="0" smtClean="0"/>
                        <a:t>Interpersonal</a:t>
                      </a:r>
                      <a:r>
                        <a:rPr lang="en-US" baseline="0" dirty="0" smtClean="0"/>
                        <a:t> Skills</a:t>
                      </a:r>
                      <a:endParaRPr lang="en-US" dirty="0"/>
                    </a:p>
                  </a:txBody>
                  <a:tcPr/>
                </a:tc>
                <a:tc>
                  <a:txBody>
                    <a:bodyPr/>
                    <a:lstStyle/>
                    <a:p>
                      <a:r>
                        <a:rPr lang="en-US" dirty="0" smtClean="0"/>
                        <a:t>Maintaining Composure</a:t>
                      </a:r>
                      <a:endParaRPr lang="en-US" dirty="0"/>
                    </a:p>
                  </a:txBody>
                  <a:tcPr/>
                </a:tc>
                <a:extLst>
                  <a:ext uri="{0D108BD9-81ED-4DB2-BD59-A6C34878D82A}">
                    <a16:rowId xmlns:a16="http://schemas.microsoft.com/office/drawing/2014/main" xmlns="" val="1575431190"/>
                  </a:ext>
                </a:extLst>
              </a:tr>
              <a:tr h="370840">
                <a:tc>
                  <a:txBody>
                    <a:bodyPr/>
                    <a:lstStyle/>
                    <a:p>
                      <a:r>
                        <a:rPr lang="en-US" dirty="0" smtClean="0"/>
                        <a:t>Managing Work</a:t>
                      </a:r>
                      <a:endParaRPr lang="en-US" dirty="0"/>
                    </a:p>
                  </a:txBody>
                  <a:tcPr/>
                </a:tc>
                <a:tc>
                  <a:txBody>
                    <a:bodyPr/>
                    <a:lstStyle/>
                    <a:p>
                      <a:r>
                        <a:rPr lang="en-US" dirty="0" smtClean="0"/>
                        <a:t>Motivating Others</a:t>
                      </a:r>
                      <a:endParaRPr lang="en-US" dirty="0"/>
                    </a:p>
                  </a:txBody>
                  <a:tcPr/>
                </a:tc>
                <a:extLst>
                  <a:ext uri="{0D108BD9-81ED-4DB2-BD59-A6C34878D82A}">
                    <a16:rowId xmlns:a16="http://schemas.microsoft.com/office/drawing/2014/main" xmlns="" val="3641541186"/>
                  </a:ext>
                </a:extLst>
              </a:tr>
              <a:tr h="370840">
                <a:tc>
                  <a:txBody>
                    <a:bodyPr/>
                    <a:lstStyle/>
                    <a:p>
                      <a:r>
                        <a:rPr lang="en-US" dirty="0" smtClean="0"/>
                        <a:t>Oral Communication</a:t>
                      </a:r>
                      <a:endParaRPr lang="en-US" dirty="0"/>
                    </a:p>
                  </a:txBody>
                  <a:tcPr/>
                </a:tc>
                <a:tc>
                  <a:txBody>
                    <a:bodyPr/>
                    <a:lstStyle/>
                    <a:p>
                      <a:r>
                        <a:rPr lang="en-US" dirty="0" smtClean="0"/>
                        <a:t>Process Improvement</a:t>
                      </a:r>
                      <a:endParaRPr lang="en-US" dirty="0"/>
                    </a:p>
                  </a:txBody>
                  <a:tcPr/>
                </a:tc>
                <a:extLst>
                  <a:ext uri="{0D108BD9-81ED-4DB2-BD59-A6C34878D82A}">
                    <a16:rowId xmlns:a16="http://schemas.microsoft.com/office/drawing/2014/main" xmlns="" val="135414967"/>
                  </a:ext>
                </a:extLst>
              </a:tr>
              <a:tr h="370840">
                <a:tc>
                  <a:txBody>
                    <a:bodyPr/>
                    <a:lstStyle/>
                    <a:p>
                      <a:r>
                        <a:rPr lang="en-US" dirty="0" smtClean="0"/>
                        <a:t>Professional Development</a:t>
                      </a:r>
                      <a:endParaRPr lang="en-US" dirty="0"/>
                    </a:p>
                  </a:txBody>
                  <a:tcPr/>
                </a:tc>
                <a:tc>
                  <a:txBody>
                    <a:bodyPr/>
                    <a:lstStyle/>
                    <a:p>
                      <a:r>
                        <a:rPr lang="en-US" dirty="0" smtClean="0"/>
                        <a:t>Promoting Teamwork</a:t>
                      </a:r>
                      <a:endParaRPr lang="en-US" dirty="0"/>
                    </a:p>
                  </a:txBody>
                  <a:tcPr/>
                </a:tc>
                <a:extLst>
                  <a:ext uri="{0D108BD9-81ED-4DB2-BD59-A6C34878D82A}">
                    <a16:rowId xmlns:a16="http://schemas.microsoft.com/office/drawing/2014/main" xmlns="" val="1276331051"/>
                  </a:ext>
                </a:extLst>
              </a:tr>
              <a:tr h="370840">
                <a:tc>
                  <a:txBody>
                    <a:bodyPr/>
                    <a:lstStyle/>
                    <a:p>
                      <a:r>
                        <a:rPr lang="en-US" dirty="0" smtClean="0"/>
                        <a:t>Research</a:t>
                      </a:r>
                      <a:r>
                        <a:rPr lang="en-US" baseline="0" dirty="0" smtClean="0"/>
                        <a:t> &amp; Analysis</a:t>
                      </a:r>
                      <a:endParaRPr lang="en-US" dirty="0"/>
                    </a:p>
                  </a:txBody>
                  <a:tcPr/>
                </a:tc>
                <a:tc>
                  <a:txBody>
                    <a:bodyPr/>
                    <a:lstStyle/>
                    <a:p>
                      <a:r>
                        <a:rPr lang="en-US" dirty="0" smtClean="0"/>
                        <a:t>Safety</a:t>
                      </a:r>
                      <a:endParaRPr lang="en-US" dirty="0"/>
                    </a:p>
                  </a:txBody>
                  <a:tcPr/>
                </a:tc>
                <a:extLst>
                  <a:ext uri="{0D108BD9-81ED-4DB2-BD59-A6C34878D82A}">
                    <a16:rowId xmlns:a16="http://schemas.microsoft.com/office/drawing/2014/main" xmlns="" val="3375927654"/>
                  </a:ext>
                </a:extLst>
              </a:tr>
              <a:tr h="370840">
                <a:tc>
                  <a:txBody>
                    <a:bodyPr/>
                    <a:lstStyle/>
                    <a:p>
                      <a:r>
                        <a:rPr lang="en-US" dirty="0" smtClean="0"/>
                        <a:t>Teamwork &amp; Collaboration</a:t>
                      </a:r>
                      <a:endParaRPr lang="en-US" dirty="0"/>
                    </a:p>
                  </a:txBody>
                  <a:tcPr/>
                </a:tc>
                <a:tc>
                  <a:txBody>
                    <a:bodyPr/>
                    <a:lstStyle/>
                    <a:p>
                      <a:r>
                        <a:rPr lang="en-US" dirty="0" smtClean="0"/>
                        <a:t>Time Management &amp; Prioritization</a:t>
                      </a:r>
                      <a:endParaRPr lang="en-US" dirty="0"/>
                    </a:p>
                  </a:txBody>
                  <a:tcPr/>
                </a:tc>
                <a:extLst>
                  <a:ext uri="{0D108BD9-81ED-4DB2-BD59-A6C34878D82A}">
                    <a16:rowId xmlns:a16="http://schemas.microsoft.com/office/drawing/2014/main" xmlns="" val="2534466534"/>
                  </a:ext>
                </a:extLst>
              </a:tr>
            </a:tbl>
          </a:graphicData>
        </a:graphic>
      </p:graphicFrame>
    </p:spTree>
    <p:extLst>
      <p:ext uri="{BB962C8B-B14F-4D97-AF65-F5344CB8AC3E}">
        <p14:creationId xmlns:p14="http://schemas.microsoft.com/office/powerpoint/2010/main" val="20381985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Alexandra I. Zelin, Ph.D.</a:t>
            </a:r>
            <a:endParaRPr lang="en-US" dirty="0"/>
          </a:p>
        </p:txBody>
      </p:sp>
      <p:sp>
        <p:nvSpPr>
          <p:cNvPr id="2" name="Title 1"/>
          <p:cNvSpPr>
            <a:spLocks noGrp="1"/>
          </p:cNvSpPr>
          <p:nvPr>
            <p:ph type="ctrTitle"/>
          </p:nvPr>
        </p:nvSpPr>
        <p:spPr/>
        <p:txBody>
          <a:bodyPr>
            <a:normAutofit/>
          </a:bodyPr>
          <a:lstStyle/>
          <a:p>
            <a:r>
              <a:rPr lang="en-US" b="0" dirty="0" smtClean="0"/>
              <a:t>From the Ground Up: Developing Competencies in a University Setting For Use in Training</a:t>
            </a:r>
            <a:endParaRPr lang="en-US" b="0" dirty="0">
              <a:effectLst/>
            </a:endParaRPr>
          </a:p>
        </p:txBody>
      </p:sp>
    </p:spTree>
    <p:extLst>
      <p:ext uri="{BB962C8B-B14F-4D97-AF65-F5344CB8AC3E}">
        <p14:creationId xmlns:p14="http://schemas.microsoft.com/office/powerpoint/2010/main" val="5908523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Structured Interview Bank</a:t>
            </a:r>
            <a:endParaRPr lang="en-US" dirty="0"/>
          </a:p>
        </p:txBody>
      </p:sp>
      <p:sp>
        <p:nvSpPr>
          <p:cNvPr id="3" name="Content Placeholder 2"/>
          <p:cNvSpPr>
            <a:spLocks noGrp="1"/>
          </p:cNvSpPr>
          <p:nvPr>
            <p:ph idx="1"/>
          </p:nvPr>
        </p:nvSpPr>
        <p:spPr/>
        <p:txBody>
          <a:bodyPr/>
          <a:lstStyle/>
          <a:p>
            <a:r>
              <a:rPr lang="en-US" dirty="0"/>
              <a:t>Created </a:t>
            </a:r>
            <a:r>
              <a:rPr lang="en-US" dirty="0" smtClean="0"/>
              <a:t>bank of 100 questions across 16 competencies</a:t>
            </a:r>
          </a:p>
          <a:p>
            <a:endParaRPr lang="en-US" dirty="0"/>
          </a:p>
          <a:p>
            <a:r>
              <a:rPr lang="en-US" dirty="0" smtClean="0"/>
              <a:t>Applies to multiple job situations</a:t>
            </a:r>
            <a:endParaRPr lang="en-US" dirty="0"/>
          </a:p>
          <a:p>
            <a:endParaRPr lang="en-US" dirty="0"/>
          </a:p>
          <a:p>
            <a:r>
              <a:rPr lang="en-US" dirty="0" smtClean="0"/>
              <a:t>Standardized scoring methods</a:t>
            </a:r>
            <a:endParaRPr lang="en-US" dirty="0"/>
          </a:p>
          <a:p>
            <a:endParaRPr lang="en-US" dirty="0"/>
          </a:p>
          <a:p>
            <a:r>
              <a:rPr lang="en-US" dirty="0"/>
              <a:t>Includes interviewer training guidelines</a:t>
            </a:r>
          </a:p>
          <a:p>
            <a:endParaRPr lang="en-US" dirty="0"/>
          </a:p>
        </p:txBody>
      </p:sp>
    </p:spTree>
    <p:extLst>
      <p:ext uri="{BB962C8B-B14F-4D97-AF65-F5344CB8AC3E}">
        <p14:creationId xmlns:p14="http://schemas.microsoft.com/office/powerpoint/2010/main" val="13048136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Conflict Management</a:t>
            </a:r>
            <a:endParaRPr lang="en-US" dirty="0"/>
          </a:p>
        </p:txBody>
      </p:sp>
      <p:graphicFrame>
        <p:nvGraphicFramePr>
          <p:cNvPr id="4" name="Content Placeholder 3"/>
          <p:cNvGraphicFramePr>
            <a:graphicFrameLocks noGrp="1"/>
          </p:cNvGraphicFramePr>
          <p:nvPr>
            <p:ph idx="1"/>
            <p:extLst/>
          </p:nvPr>
        </p:nvGraphicFramePr>
        <p:xfrm>
          <a:off x="1981200" y="1600200"/>
          <a:ext cx="8229600" cy="375412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xmlns="" val="3587586301"/>
                    </a:ext>
                  </a:extLst>
                </a:gridCol>
                <a:gridCol w="4114800">
                  <a:extLst>
                    <a:ext uri="{9D8B030D-6E8A-4147-A177-3AD203B41FA5}">
                      <a16:colId xmlns:a16="http://schemas.microsoft.com/office/drawing/2014/main" xmlns="" val="1701830487"/>
                    </a:ext>
                  </a:extLst>
                </a:gridCol>
              </a:tblGrid>
              <a:tr h="370840">
                <a:tc>
                  <a:txBody>
                    <a:bodyPr/>
                    <a:lstStyle/>
                    <a:p>
                      <a:pPr algn="ctr"/>
                      <a:r>
                        <a:rPr lang="en-US" dirty="0" smtClean="0"/>
                        <a:t>Effective Behaviors</a:t>
                      </a:r>
                      <a:endParaRPr lang="en-US" dirty="0"/>
                    </a:p>
                  </a:txBody>
                  <a:tcPr/>
                </a:tc>
                <a:tc>
                  <a:txBody>
                    <a:bodyPr/>
                    <a:lstStyle/>
                    <a:p>
                      <a:pPr algn="ctr"/>
                      <a:r>
                        <a:rPr lang="en-US" dirty="0" smtClean="0"/>
                        <a:t>Ineffective Behaviors</a:t>
                      </a:r>
                      <a:endParaRPr lang="en-US" dirty="0"/>
                    </a:p>
                  </a:txBody>
                  <a:tcPr/>
                </a:tc>
                <a:extLst>
                  <a:ext uri="{0D108BD9-81ED-4DB2-BD59-A6C34878D82A}">
                    <a16:rowId xmlns:a16="http://schemas.microsoft.com/office/drawing/2014/main" xmlns="" val="154637894"/>
                  </a:ext>
                </a:extLst>
              </a:tr>
              <a:tr h="370840">
                <a:tc>
                  <a:txBody>
                    <a:bodyPr/>
                    <a:lstStyle/>
                    <a:p>
                      <a:pPr marL="285750" marR="0" lvl="0" indent="-285750" algn="l">
                        <a:spcBef>
                          <a:spcPts val="0"/>
                        </a:spcBef>
                        <a:spcAft>
                          <a:spcPts val="0"/>
                        </a:spcAft>
                        <a:buFont typeface="Arial" pitchFamily="34" charset="0"/>
                        <a:buChar char="•"/>
                      </a:pPr>
                      <a:r>
                        <a:rPr lang="en-US" sz="1800" dirty="0" smtClean="0">
                          <a:effectLst/>
                          <a:latin typeface="+mn-lt"/>
                          <a:ea typeface="Calibri"/>
                          <a:cs typeface="Times New Roman"/>
                        </a:rPr>
                        <a:t>Focuses on common goals and interests</a:t>
                      </a:r>
                    </a:p>
                    <a:p>
                      <a:pPr marL="285750" marR="0" lvl="0" indent="-285750" algn="l">
                        <a:spcBef>
                          <a:spcPts val="0"/>
                        </a:spcBef>
                        <a:spcAft>
                          <a:spcPts val="0"/>
                        </a:spcAft>
                        <a:buFont typeface="Arial" pitchFamily="34" charset="0"/>
                        <a:buChar char="•"/>
                      </a:pPr>
                      <a:r>
                        <a:rPr lang="en-US" sz="1800" dirty="0" smtClean="0">
                          <a:effectLst/>
                          <a:latin typeface="+mn-lt"/>
                          <a:ea typeface="Calibri"/>
                          <a:cs typeface="Times New Roman"/>
                        </a:rPr>
                        <a:t>Identifies points of agreement</a:t>
                      </a:r>
                    </a:p>
                    <a:p>
                      <a:pPr marL="285750" marR="0" lvl="0" indent="-285750" algn="l">
                        <a:spcBef>
                          <a:spcPts val="0"/>
                        </a:spcBef>
                        <a:spcAft>
                          <a:spcPts val="0"/>
                        </a:spcAft>
                        <a:buFont typeface="Arial" pitchFamily="34" charset="0"/>
                        <a:buChar char="•"/>
                      </a:pPr>
                      <a:r>
                        <a:rPr lang="en-US" sz="1800" dirty="0" smtClean="0">
                          <a:effectLst/>
                          <a:latin typeface="+mn-lt"/>
                          <a:ea typeface="Calibri"/>
                          <a:cs typeface="Times New Roman"/>
                        </a:rPr>
                        <a:t>Shows respect for other side and their positions</a:t>
                      </a:r>
                    </a:p>
                    <a:p>
                      <a:pPr marL="285750" marR="0" lvl="0" indent="-285750" algn="l">
                        <a:spcBef>
                          <a:spcPts val="0"/>
                        </a:spcBef>
                        <a:spcAft>
                          <a:spcPts val="0"/>
                        </a:spcAft>
                        <a:buFont typeface="Arial" pitchFamily="34" charset="0"/>
                        <a:buChar char="•"/>
                      </a:pPr>
                      <a:r>
                        <a:rPr lang="en-US" sz="1800" dirty="0" smtClean="0">
                          <a:effectLst/>
                          <a:latin typeface="+mn-lt"/>
                          <a:ea typeface="Calibri"/>
                          <a:cs typeface="Times New Roman"/>
                        </a:rPr>
                        <a:t>Tries to understand other sides’ perspective</a:t>
                      </a:r>
                    </a:p>
                    <a:p>
                      <a:pPr marL="285750" marR="0" lvl="0" indent="-285750" algn="l">
                        <a:spcBef>
                          <a:spcPts val="0"/>
                        </a:spcBef>
                        <a:spcAft>
                          <a:spcPts val="0"/>
                        </a:spcAft>
                        <a:buFont typeface="Arial" pitchFamily="34" charset="0"/>
                        <a:buChar char="•"/>
                      </a:pPr>
                      <a:r>
                        <a:rPr lang="en-US" sz="1800" dirty="0" smtClean="0">
                          <a:effectLst/>
                          <a:latin typeface="+mn-lt"/>
                          <a:ea typeface="Calibri"/>
                          <a:cs typeface="Times New Roman"/>
                        </a:rPr>
                        <a:t>Takes a problem-oriented approach; describes the problem and its impact, not the characteristics of the person</a:t>
                      </a:r>
                    </a:p>
                    <a:p>
                      <a:pPr marL="0" marR="0" lvl="0" indent="0" algn="l">
                        <a:spcBef>
                          <a:spcPts val="0"/>
                        </a:spcBef>
                        <a:spcAft>
                          <a:spcPts val="0"/>
                        </a:spcAft>
                        <a:buFont typeface="Arial" pitchFamily="34" charset="0"/>
                        <a:buNone/>
                      </a:pPr>
                      <a:endParaRPr lang="en-US" sz="1800" dirty="0" smtClean="0">
                        <a:effectLst/>
                        <a:latin typeface="+mn-lt"/>
                        <a:ea typeface="Calibri"/>
                        <a:cs typeface="Times New Roman"/>
                      </a:endParaRPr>
                    </a:p>
                  </a:txBody>
                  <a:tcPr/>
                </a:tc>
                <a:tc>
                  <a:txBody>
                    <a:bodyPr/>
                    <a:lstStyle/>
                    <a:p>
                      <a:pPr marL="285750" indent="-285750" algn="l">
                        <a:buFont typeface="Arial" pitchFamily="34" charset="0"/>
                        <a:buChar char="•"/>
                      </a:pPr>
                      <a:r>
                        <a:rPr lang="en-US" dirty="0" smtClean="0"/>
                        <a:t>Ignores conflict rather than addressing it</a:t>
                      </a:r>
                    </a:p>
                    <a:p>
                      <a:pPr marL="285750" indent="-285750" algn="l">
                        <a:buFont typeface="Arial" pitchFamily="34" charset="0"/>
                        <a:buChar char="•"/>
                      </a:pPr>
                      <a:r>
                        <a:rPr lang="en-US" dirty="0" smtClean="0"/>
                        <a:t>Accommodates instead of compromising</a:t>
                      </a:r>
                    </a:p>
                    <a:p>
                      <a:pPr marL="285750" indent="-285750" algn="l">
                        <a:buFont typeface="Arial" pitchFamily="34" charset="0"/>
                        <a:buChar char="•"/>
                      </a:pPr>
                      <a:r>
                        <a:rPr lang="en-US" dirty="0" smtClean="0"/>
                        <a:t>Gives in and says yes too soon</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Gets upset as a reaction to conflict; takes it personally</a:t>
                      </a:r>
                    </a:p>
                    <a:p>
                      <a:pPr marL="285750" indent="-285750" algn="l">
                        <a:buFont typeface="Arial" pitchFamily="34" charset="0"/>
                        <a:buChar char="•"/>
                      </a:pPr>
                      <a:r>
                        <a:rPr lang="en-US" dirty="0" smtClean="0"/>
                        <a:t>Excessively competitive and has to win every dispute</a:t>
                      </a:r>
                    </a:p>
                  </a:txBody>
                  <a:tcPr/>
                </a:tc>
                <a:extLst>
                  <a:ext uri="{0D108BD9-81ED-4DB2-BD59-A6C34878D82A}">
                    <a16:rowId xmlns:a16="http://schemas.microsoft.com/office/drawing/2014/main" xmlns="" val="3580058228"/>
                  </a:ext>
                </a:extLst>
              </a:tr>
            </a:tbl>
          </a:graphicData>
        </a:graphic>
      </p:graphicFrame>
    </p:spTree>
    <p:extLst>
      <p:ext uri="{BB962C8B-B14F-4D97-AF65-F5344CB8AC3E}">
        <p14:creationId xmlns:p14="http://schemas.microsoft.com/office/powerpoint/2010/main" val="222015093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Conflict Management</a:t>
            </a:r>
            <a:endParaRPr lang="en-US" dirty="0"/>
          </a:p>
        </p:txBody>
      </p:sp>
      <p:sp>
        <p:nvSpPr>
          <p:cNvPr id="3" name="Content Placeholder 2"/>
          <p:cNvSpPr>
            <a:spLocks noGrp="1"/>
          </p:cNvSpPr>
          <p:nvPr>
            <p:ph idx="1"/>
          </p:nvPr>
        </p:nvSpPr>
        <p:spPr/>
        <p:txBody>
          <a:bodyPr/>
          <a:lstStyle/>
          <a:p>
            <a:r>
              <a:rPr lang="en-US" dirty="0" smtClean="0"/>
              <a:t>Example Interview Item</a:t>
            </a:r>
          </a:p>
          <a:p>
            <a:pPr marL="274320" lvl="1" indent="0">
              <a:buNone/>
            </a:pPr>
            <a:endParaRPr lang="en-US" dirty="0" smtClean="0"/>
          </a:p>
          <a:p>
            <a:pPr marL="274320" lvl="1" indent="0">
              <a:buNone/>
            </a:pPr>
            <a:r>
              <a:rPr lang="en-US" dirty="0" smtClean="0"/>
              <a:t>Describe </a:t>
            </a:r>
            <a:r>
              <a:rPr lang="en-US" dirty="0"/>
              <a:t>a prior work experience when you faced a conflict with a client or customer. What was the context of the situation, what did you to do resolve the conflict, and what was the outcome</a:t>
            </a:r>
            <a:r>
              <a:rPr lang="en-US" dirty="0" smtClean="0"/>
              <a:t>?</a:t>
            </a:r>
          </a:p>
          <a:p>
            <a:pPr lvl="1"/>
            <a:endParaRPr lang="en-US" dirty="0"/>
          </a:p>
          <a:p>
            <a:pPr marL="274320" lvl="1" indent="0">
              <a:buNone/>
            </a:pPr>
            <a:r>
              <a:rPr lang="en-US" b="1" dirty="0"/>
              <a:t>Rationale</a:t>
            </a:r>
            <a:r>
              <a:rPr lang="en-US" dirty="0"/>
              <a:t>: </a:t>
            </a:r>
            <a:r>
              <a:rPr lang="en-US" dirty="0" smtClean="0"/>
              <a:t>This </a:t>
            </a:r>
            <a:r>
              <a:rPr lang="en-US" dirty="0"/>
              <a:t>item assesses a candidate’s ability to respond to client/customer concerns and implement solutions in a professional manner.  </a:t>
            </a:r>
          </a:p>
          <a:p>
            <a:pPr marL="274320" lvl="1" indent="0">
              <a:buNone/>
            </a:pPr>
            <a:endParaRPr lang="en-US" dirty="0"/>
          </a:p>
          <a:p>
            <a:pPr lvl="1"/>
            <a:endParaRPr lang="en-US" dirty="0"/>
          </a:p>
        </p:txBody>
      </p:sp>
    </p:spTree>
    <p:extLst>
      <p:ext uri="{BB962C8B-B14F-4D97-AF65-F5344CB8AC3E}">
        <p14:creationId xmlns:p14="http://schemas.microsoft.com/office/powerpoint/2010/main" val="28956758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Scoring Anchors</a:t>
            </a:r>
            <a:endParaRPr lang="en-US" dirty="0"/>
          </a:p>
        </p:txBody>
      </p:sp>
      <p:sp>
        <p:nvSpPr>
          <p:cNvPr id="3" name="Content Placeholder 2"/>
          <p:cNvSpPr>
            <a:spLocks noGrp="1"/>
          </p:cNvSpPr>
          <p:nvPr>
            <p:ph idx="1"/>
          </p:nvPr>
        </p:nvSpPr>
        <p:spPr/>
        <p:txBody>
          <a:bodyPr>
            <a:normAutofit/>
          </a:bodyPr>
          <a:lstStyle/>
          <a:p>
            <a:pPr marL="0" indent="0">
              <a:buNone/>
            </a:pPr>
            <a:r>
              <a:rPr lang="en-US" sz="1800" dirty="0"/>
              <a:t>Describe a prior work experience when you faced a conflict with a client or customer. What was the context of the situation, what did you do to resolve the conflict, and what was the outcome? </a:t>
            </a:r>
          </a:p>
          <a:p>
            <a:pPr marL="0" indent="0">
              <a:buNone/>
            </a:pPr>
            <a:endParaRPr lang="en-US" sz="1400" dirty="0"/>
          </a:p>
          <a:p>
            <a:r>
              <a:rPr lang="en-US" sz="1500" dirty="0"/>
              <a:t>4 points: 7+ of the following actions: </a:t>
            </a:r>
          </a:p>
          <a:p>
            <a:pPr lvl="1"/>
            <a:r>
              <a:rPr lang="en-US" sz="1500" dirty="0"/>
              <a:t>Remained calm and professional.</a:t>
            </a:r>
          </a:p>
          <a:p>
            <a:pPr lvl="1"/>
            <a:r>
              <a:rPr lang="en-US" sz="1500" dirty="0"/>
              <a:t>Listened to and understood client concerns.</a:t>
            </a:r>
          </a:p>
          <a:p>
            <a:pPr lvl="1"/>
            <a:r>
              <a:rPr lang="en-US" sz="1500" dirty="0"/>
              <a:t>Asked clarifying questions if necessary.</a:t>
            </a:r>
          </a:p>
          <a:p>
            <a:pPr lvl="1"/>
            <a:r>
              <a:rPr lang="en-US" sz="1500" dirty="0"/>
              <a:t>Explained reasons/rationale behind actions previously taken.</a:t>
            </a:r>
          </a:p>
          <a:p>
            <a:pPr lvl="1"/>
            <a:r>
              <a:rPr lang="en-US" sz="1500" dirty="0"/>
              <a:t>Took ownership for their role in conflict; apologized if necessary. </a:t>
            </a:r>
          </a:p>
          <a:p>
            <a:pPr lvl="1"/>
            <a:r>
              <a:rPr lang="en-US" sz="1500" dirty="0"/>
              <a:t>Discussed potential solutions to the problem.</a:t>
            </a:r>
          </a:p>
          <a:p>
            <a:pPr lvl="1"/>
            <a:r>
              <a:rPr lang="en-US" sz="1500" dirty="0"/>
              <a:t>Implemented a solution that was acceptable to both sides; ensured compliance with applicable standards.</a:t>
            </a:r>
          </a:p>
          <a:p>
            <a:pPr lvl="1"/>
            <a:r>
              <a:rPr lang="en-US" sz="1500" dirty="0"/>
              <a:t>Monitored situation; followed up with client. </a:t>
            </a:r>
          </a:p>
          <a:p>
            <a:pPr lvl="1"/>
            <a:r>
              <a:rPr lang="en-US" sz="1500" dirty="0"/>
              <a:t>Took steps to prevent problem from occurring in the future.</a:t>
            </a:r>
          </a:p>
          <a:p>
            <a:r>
              <a:rPr lang="en-US" sz="1500" dirty="0"/>
              <a:t>3 points: 5-6 actions</a:t>
            </a:r>
          </a:p>
          <a:p>
            <a:r>
              <a:rPr lang="en-US" sz="1500" dirty="0"/>
              <a:t>2 points: 3-4 actions</a:t>
            </a:r>
          </a:p>
          <a:p>
            <a:r>
              <a:rPr lang="en-US" sz="1500" dirty="0"/>
              <a:t>1 point: 1-2 actions </a:t>
            </a:r>
          </a:p>
          <a:p>
            <a:r>
              <a:rPr lang="en-US" sz="1500" dirty="0"/>
              <a:t>0 points: 0 actions </a:t>
            </a:r>
          </a:p>
        </p:txBody>
      </p:sp>
    </p:spTree>
    <p:extLst>
      <p:ext uri="{BB962C8B-B14F-4D97-AF65-F5344CB8AC3E}">
        <p14:creationId xmlns:p14="http://schemas.microsoft.com/office/powerpoint/2010/main" val="278790753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Applying Competencies to Other Tests</a:t>
            </a:r>
            <a:endParaRPr lang="en-US" dirty="0"/>
          </a:p>
        </p:txBody>
      </p:sp>
      <p:sp>
        <p:nvSpPr>
          <p:cNvPr id="3" name="Content Placeholder 2"/>
          <p:cNvSpPr>
            <a:spLocks noGrp="1"/>
          </p:cNvSpPr>
          <p:nvPr>
            <p:ph idx="1"/>
          </p:nvPr>
        </p:nvSpPr>
        <p:spPr/>
        <p:txBody>
          <a:bodyPr/>
          <a:lstStyle/>
          <a:p>
            <a:r>
              <a:rPr lang="en-US" dirty="0" smtClean="0"/>
              <a:t>Identify ways in which competencies can be integrated in test </a:t>
            </a:r>
          </a:p>
          <a:p>
            <a:pPr marL="0" indent="0">
              <a:buNone/>
            </a:pPr>
            <a:endParaRPr lang="en-US" dirty="0" smtClean="0"/>
          </a:p>
          <a:p>
            <a:r>
              <a:rPr lang="en-US" dirty="0" smtClean="0"/>
              <a:t>Example: Senior Training Officer </a:t>
            </a:r>
            <a:r>
              <a:rPr lang="en-US" dirty="0"/>
              <a:t> </a:t>
            </a:r>
            <a:r>
              <a:rPr lang="en-US" dirty="0" smtClean="0"/>
              <a:t>(Children &amp; Family Services) </a:t>
            </a:r>
          </a:p>
          <a:p>
            <a:pPr lvl="1"/>
            <a:r>
              <a:rPr lang="en-US" dirty="0" smtClean="0"/>
              <a:t>Scheduling work sample</a:t>
            </a:r>
          </a:p>
          <a:p>
            <a:pPr lvl="1"/>
            <a:r>
              <a:rPr lang="en-US" dirty="0" smtClean="0"/>
              <a:t>SJT</a:t>
            </a:r>
          </a:p>
          <a:p>
            <a:pPr lvl="1"/>
            <a:r>
              <a:rPr lang="en-US" dirty="0" smtClean="0"/>
              <a:t>Constructed response</a:t>
            </a:r>
            <a:endParaRPr lang="en-US" dirty="0"/>
          </a:p>
        </p:txBody>
      </p:sp>
    </p:spTree>
    <p:extLst>
      <p:ext uri="{BB962C8B-B14F-4D97-AF65-F5344CB8AC3E}">
        <p14:creationId xmlns:p14="http://schemas.microsoft.com/office/powerpoint/2010/main" val="16341440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a:bodyPr>
          <a:lstStyle/>
          <a:p>
            <a:r>
              <a:rPr lang="en-US" sz="3200" dirty="0"/>
              <a:t>All competencies are based on KSAs from job analysis</a:t>
            </a:r>
          </a:p>
          <a:p>
            <a:r>
              <a:rPr lang="en-US" sz="3200" dirty="0"/>
              <a:t>Competencies are applied to different types of tests</a:t>
            </a:r>
          </a:p>
          <a:p>
            <a:r>
              <a:rPr lang="en-US" sz="3200" dirty="0"/>
              <a:t>Implementation of competencies depends on factors such as the classification, the number of candidates, and resource availability</a:t>
            </a:r>
            <a:endParaRPr lang="en-US" sz="2800" dirty="0"/>
          </a:p>
        </p:txBody>
      </p:sp>
    </p:spTree>
    <p:extLst>
      <p:ext uri="{BB962C8B-B14F-4D97-AF65-F5344CB8AC3E}">
        <p14:creationId xmlns:p14="http://schemas.microsoft.com/office/powerpoint/2010/main" val="380683092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solidFill>
                  <a:schemeClr val="accent1">
                    <a:lumMod val="75000"/>
                  </a:schemeClr>
                </a:solidFill>
                <a:latin typeface="+mn-lt"/>
              </a:rPr>
              <a:t>Competency-Based Interviews</a:t>
            </a:r>
          </a:p>
        </p:txBody>
      </p:sp>
      <p:pic>
        <p:nvPicPr>
          <p:cNvPr id="14" name="Content Placeholder 1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6911" y="1930400"/>
            <a:ext cx="6137610" cy="2193173"/>
          </a:xfrm>
          <a:prstGeom prst="rect">
            <a:avLst/>
          </a:prstGeom>
        </p:spPr>
      </p:pic>
      <p:sp>
        <p:nvSpPr>
          <p:cNvPr id="16" name="TextBox 15"/>
          <p:cNvSpPr txBox="1"/>
          <p:nvPr/>
        </p:nvSpPr>
        <p:spPr>
          <a:xfrm>
            <a:off x="3534848" y="5156662"/>
            <a:ext cx="5553733" cy="156966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rebuchet MS" panose="020B0603020202020204"/>
                <a:ea typeface="+mn-ea"/>
                <a:cs typeface="+mn-cs"/>
              </a:rPr>
              <a:t>Marianne Tonjes</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rebuchet MS" panose="020B0603020202020204"/>
                <a:ea typeface="+mn-ea"/>
                <a:cs typeface="+mn-cs"/>
              </a:rPr>
              <a:t>Executive Director</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rebuchet MS" panose="020B0603020202020204"/>
                <a:ea typeface="+mn-ea"/>
                <a:cs typeface="+mn-cs"/>
              </a:rPr>
              <a:t>CODESP</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rebuchet MS" panose="020B0603020202020204"/>
                <a:ea typeface="+mn-ea"/>
                <a:cs typeface="+mn-cs"/>
              </a:rPr>
              <a:t>www.codesp.com</a:t>
            </a: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8468" y="5214866"/>
            <a:ext cx="1846380" cy="1453252"/>
          </a:xfrm>
          <a:prstGeom prst="rect">
            <a:avLst/>
          </a:prstGeom>
        </p:spPr>
      </p:pic>
    </p:spTree>
    <p:extLst>
      <p:ext uri="{BB962C8B-B14F-4D97-AF65-F5344CB8AC3E}">
        <p14:creationId xmlns:p14="http://schemas.microsoft.com/office/powerpoint/2010/main" val="42339734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05000" y="76200"/>
            <a:ext cx="8229600" cy="1143000"/>
          </a:xfrm>
        </p:spPr>
        <p:txBody>
          <a:bodyPr/>
          <a:lstStyle/>
          <a:p>
            <a:r>
              <a:rPr lang="en-US" b="1" dirty="0">
                <a:latin typeface="+mn-lt"/>
              </a:rPr>
              <a:t>Competency Based Interviews</a:t>
            </a:r>
          </a:p>
        </p:txBody>
      </p:sp>
      <p:sp>
        <p:nvSpPr>
          <p:cNvPr id="2" name="Content Placeholder 1"/>
          <p:cNvSpPr>
            <a:spLocks noGrp="1"/>
          </p:cNvSpPr>
          <p:nvPr>
            <p:ph idx="1"/>
          </p:nvPr>
        </p:nvSpPr>
        <p:spPr>
          <a:xfrm>
            <a:off x="505968" y="1127760"/>
            <a:ext cx="9628632" cy="4953000"/>
          </a:xfrm>
        </p:spPr>
        <p:txBody>
          <a:bodyPr>
            <a:normAutofit fontScale="92500" lnSpcReduction="10000"/>
          </a:bodyPr>
          <a:lstStyle/>
          <a:p>
            <a:r>
              <a:rPr lang="en-US" sz="3300" dirty="0"/>
              <a:t>Traditional hiring has focused primarily on evaluating a candidate's skills and technical qualifications </a:t>
            </a:r>
          </a:p>
          <a:p>
            <a:r>
              <a:rPr lang="en-US" sz="3300" dirty="0"/>
              <a:t>Competency questions include an analysis of a candidate's behavioral characteristics as well </a:t>
            </a:r>
          </a:p>
          <a:p>
            <a:r>
              <a:rPr lang="en-US" sz="3300" dirty="0"/>
              <a:t>Begins with identification of core competencies required for success</a:t>
            </a:r>
          </a:p>
          <a:p>
            <a:r>
              <a:rPr lang="en-US" sz="3300" dirty="0"/>
              <a:t>Followed by the subsequent evaluation of each candidate's demonstration of those competencies in their past </a:t>
            </a:r>
            <a:r>
              <a:rPr lang="en-US" sz="3300" dirty="0" smtClean="0"/>
              <a:t>experiences</a:t>
            </a:r>
            <a:endParaRPr lang="en-US" sz="3300" dirty="0"/>
          </a:p>
        </p:txBody>
      </p:sp>
    </p:spTree>
    <p:extLst>
      <p:ext uri="{BB962C8B-B14F-4D97-AF65-F5344CB8AC3E}">
        <p14:creationId xmlns:p14="http://schemas.microsoft.com/office/powerpoint/2010/main" val="32268680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912" y="456565"/>
            <a:ext cx="9409176" cy="951611"/>
          </a:xfrm>
        </p:spPr>
        <p:txBody>
          <a:bodyPr>
            <a:normAutofit fontScale="90000"/>
          </a:bodyPr>
          <a:lstStyle/>
          <a:p>
            <a:r>
              <a:rPr lang="en-US" b="1" dirty="0">
                <a:latin typeface="+mn-lt"/>
              </a:rPr>
              <a:t>Advantages of Competency-Based Interviews</a:t>
            </a:r>
          </a:p>
        </p:txBody>
      </p:sp>
      <p:sp>
        <p:nvSpPr>
          <p:cNvPr id="3" name="Content Placeholder 2"/>
          <p:cNvSpPr>
            <a:spLocks noGrp="1"/>
          </p:cNvSpPr>
          <p:nvPr>
            <p:ph idx="1"/>
          </p:nvPr>
        </p:nvSpPr>
        <p:spPr>
          <a:xfrm>
            <a:off x="1033272" y="1892808"/>
            <a:ext cx="9141103" cy="4864607"/>
          </a:xfrm>
        </p:spPr>
        <p:txBody>
          <a:bodyPr>
            <a:normAutofit fontScale="92500" lnSpcReduction="20000"/>
          </a:bodyPr>
          <a:lstStyle/>
          <a:p>
            <a:pPr marL="0" indent="0">
              <a:buNone/>
            </a:pPr>
            <a:r>
              <a:rPr lang="en-US" sz="4000" dirty="0"/>
              <a:t>“You can teach a turkey to climb a tree, </a:t>
            </a:r>
          </a:p>
          <a:p>
            <a:pPr marL="0" indent="0">
              <a:buNone/>
            </a:pPr>
            <a:r>
              <a:rPr lang="en-US" sz="4000" dirty="0"/>
              <a:t>but is easier to hire a squirrel”</a:t>
            </a:r>
          </a:p>
          <a:p>
            <a:endParaRPr lang="en-US" i="1" u="sng" dirty="0"/>
          </a:p>
          <a:p>
            <a:endParaRPr lang="en-US" i="1" u="sng" dirty="0"/>
          </a:p>
          <a:p>
            <a:pPr marL="0" indent="0">
              <a:buNone/>
            </a:pPr>
            <a:endParaRPr lang="en-US" i="1" u="sng" dirty="0"/>
          </a:p>
          <a:p>
            <a:endParaRPr lang="en-US" i="1" u="sng" dirty="0"/>
          </a:p>
          <a:p>
            <a:endParaRPr lang="en-US" i="1" u="sng" dirty="0"/>
          </a:p>
          <a:p>
            <a:endParaRPr lang="en-US" i="1" u="sng" dirty="0"/>
          </a:p>
          <a:p>
            <a:endParaRPr lang="en-US" i="1" u="sng" dirty="0"/>
          </a:p>
          <a:p>
            <a:endParaRPr lang="en-US" i="1" u="sng" dirty="0"/>
          </a:p>
          <a:p>
            <a:endParaRPr lang="en-US" i="1" u="sng" dirty="0"/>
          </a:p>
          <a:p>
            <a:endParaRPr lang="en-US" i="1" u="sng" dirty="0"/>
          </a:p>
          <a:p>
            <a:pPr lvl="2"/>
            <a:r>
              <a:rPr lang="en-US" i="1" u="sng" dirty="0"/>
              <a:t>Competence at Work </a:t>
            </a:r>
            <a:r>
              <a:rPr lang="en-US" dirty="0"/>
              <a:t>by Spencer and Spencer</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8568" y="3447649"/>
            <a:ext cx="2535534" cy="1687739"/>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039112" y="3254025"/>
            <a:ext cx="2230734" cy="2074985"/>
          </a:xfrm>
          <a:prstGeom prst="rect">
            <a:avLst/>
          </a:prstGeom>
        </p:spPr>
      </p:pic>
    </p:spTree>
    <p:extLst>
      <p:ext uri="{BB962C8B-B14F-4D97-AF65-F5344CB8AC3E}">
        <p14:creationId xmlns:p14="http://schemas.microsoft.com/office/powerpoint/2010/main" val="21341669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CODESP Development Steps</a:t>
            </a:r>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l="25360" t="10351" r="31682" b="10173"/>
          <a:stretch/>
        </p:blipFill>
        <p:spPr>
          <a:xfrm>
            <a:off x="832104" y="1270000"/>
            <a:ext cx="5321807" cy="5538288"/>
          </a:xfrm>
          <a:prstGeom prst="rect">
            <a:avLst/>
          </a:prstGeom>
        </p:spPr>
      </p:pic>
      <p:sp>
        <p:nvSpPr>
          <p:cNvPr id="6" name="TextBox 5"/>
          <p:cNvSpPr txBox="1"/>
          <p:nvPr/>
        </p:nvSpPr>
        <p:spPr>
          <a:xfrm>
            <a:off x="6308680" y="1745734"/>
            <a:ext cx="3365672" cy="193899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Trebuchet MS" panose="020B0603020202020204"/>
                <a:ea typeface="+mn-ea"/>
                <a:cs typeface="+mn-cs"/>
              </a:rPr>
              <a:t>We chose LA County of Office of Education’s Competency Dictionary created by Rod Freudenberg Ph.D.</a:t>
            </a:r>
          </a:p>
        </p:txBody>
      </p:sp>
    </p:spTree>
    <p:extLst>
      <p:ext uri="{BB962C8B-B14F-4D97-AF65-F5344CB8AC3E}">
        <p14:creationId xmlns:p14="http://schemas.microsoft.com/office/powerpoint/2010/main" val="3134916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Overview</a:t>
            </a:r>
            <a:endParaRPr lang="en-US" dirty="0"/>
          </a:p>
        </p:txBody>
      </p:sp>
      <p:sp>
        <p:nvSpPr>
          <p:cNvPr id="3" name="Content Placeholder 2"/>
          <p:cNvSpPr>
            <a:spLocks noGrp="1"/>
          </p:cNvSpPr>
          <p:nvPr>
            <p:ph sz="quarter" idx="1"/>
          </p:nvPr>
        </p:nvSpPr>
        <p:spPr/>
        <p:txBody>
          <a:bodyPr>
            <a:normAutofit/>
          </a:bodyPr>
          <a:lstStyle/>
          <a:p>
            <a:r>
              <a:rPr lang="en-US" dirty="0" smtClean="0"/>
              <a:t>Technology Training Group (TTG) at the University of Tennessee at Chattanooga (UTC) noticed a need for personnel training in various technological capacities</a:t>
            </a:r>
          </a:p>
          <a:p>
            <a:r>
              <a:rPr lang="en-US" dirty="0" smtClean="0"/>
              <a:t>Problem: unsure of the wide array of technical competencies necessary for success in all job qualifications around campus</a:t>
            </a:r>
          </a:p>
          <a:p>
            <a:r>
              <a:rPr lang="en-US" dirty="0"/>
              <a:t>Goal: create a list of technology-related competencies used within various job families across the </a:t>
            </a:r>
            <a:r>
              <a:rPr lang="en-US" dirty="0" smtClean="0"/>
              <a:t>university that can be used to spearhead training </a:t>
            </a:r>
            <a:r>
              <a:rPr lang="en-US" dirty="0" err="1" smtClean="0"/>
              <a:t>initiaves</a:t>
            </a:r>
            <a:endParaRPr lang="en-US" dirty="0"/>
          </a:p>
          <a:p>
            <a:endParaRPr lang="en-US" dirty="0" smtClean="0"/>
          </a:p>
          <a:p>
            <a:endParaRPr lang="en-US" dirty="0"/>
          </a:p>
        </p:txBody>
      </p:sp>
    </p:spTree>
    <p:extLst>
      <p:ext uri="{BB962C8B-B14F-4D97-AF65-F5344CB8AC3E}">
        <p14:creationId xmlns:p14="http://schemas.microsoft.com/office/powerpoint/2010/main" val="356820327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6"/>
            <a:ext cx="8397240" cy="1006476"/>
          </a:xfrm>
        </p:spPr>
        <p:txBody>
          <a:bodyPr/>
          <a:lstStyle/>
          <a:p>
            <a:pPr algn="ctr"/>
            <a:r>
              <a:rPr lang="en-US" b="1" dirty="0">
                <a:latin typeface="+mn-lt"/>
              </a:rPr>
              <a:t>Customer Development Steps</a:t>
            </a:r>
          </a:p>
        </p:txBody>
      </p:sp>
      <p:sp>
        <p:nvSpPr>
          <p:cNvPr id="2" name="Content Placeholder 1"/>
          <p:cNvSpPr>
            <a:spLocks noGrp="1"/>
          </p:cNvSpPr>
          <p:nvPr>
            <p:ph idx="1"/>
          </p:nvPr>
        </p:nvSpPr>
        <p:spPr>
          <a:xfrm>
            <a:off x="1133856" y="1371601"/>
            <a:ext cx="9076944" cy="4525963"/>
          </a:xfrm>
        </p:spPr>
        <p:txBody>
          <a:bodyPr/>
          <a:lstStyle/>
          <a:p>
            <a:r>
              <a:rPr lang="en-US" sz="3200" dirty="0"/>
              <a:t>Adopt a Competency Model</a:t>
            </a:r>
          </a:p>
          <a:p>
            <a:r>
              <a:rPr lang="en-US" sz="3200" dirty="0"/>
              <a:t>Conduct a job analysis</a:t>
            </a:r>
          </a:p>
          <a:p>
            <a:pPr lvl="1"/>
            <a:r>
              <a:rPr lang="en-US" sz="3200" dirty="0"/>
              <a:t>Conduct interviews and focus group discussions with Job Experts</a:t>
            </a:r>
          </a:p>
          <a:p>
            <a:pPr lvl="1"/>
            <a:r>
              <a:rPr lang="en-US" sz="3200" dirty="0"/>
              <a:t>Identify essential tasks for each job</a:t>
            </a:r>
          </a:p>
          <a:p>
            <a:r>
              <a:rPr lang="en-US" sz="3200" dirty="0"/>
              <a:t>Link competencies to each job task.</a:t>
            </a:r>
          </a:p>
          <a:p>
            <a:pPr marL="109728" indent="0">
              <a:buNone/>
            </a:pPr>
            <a:endParaRPr lang="en-US" dirty="0"/>
          </a:p>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4800600"/>
            <a:ext cx="2286000"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93305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Select Competencies with Job Expert</a:t>
            </a:r>
            <a:br>
              <a:rPr lang="en-US" b="1" dirty="0"/>
            </a:br>
            <a:r>
              <a:rPr lang="en-US" sz="1800" b="1" dirty="0"/>
              <a:t>Sample List</a:t>
            </a:r>
          </a:p>
        </p:txBody>
      </p:sp>
      <p:sp>
        <p:nvSpPr>
          <p:cNvPr id="6" name="Content Placeholder 5"/>
          <p:cNvSpPr>
            <a:spLocks noGrp="1"/>
          </p:cNvSpPr>
          <p:nvPr>
            <p:ph idx="1"/>
          </p:nvPr>
        </p:nvSpPr>
        <p:spPr>
          <a:xfrm>
            <a:off x="677334" y="1737360"/>
            <a:ext cx="8759274" cy="4736591"/>
          </a:xfrm>
        </p:spPr>
        <p:txBody>
          <a:bodyPr>
            <a:normAutofit fontScale="92500" lnSpcReduction="10000"/>
          </a:bodyPr>
          <a:lstStyle/>
          <a:p>
            <a:pPr marL="0" indent="0">
              <a:buNone/>
            </a:pPr>
            <a:r>
              <a:rPr lang="en-US" b="1" dirty="0"/>
              <a:t>Personal Effectiveness </a:t>
            </a:r>
            <a:endParaRPr lang="en-US" dirty="0"/>
          </a:p>
          <a:p>
            <a:r>
              <a:rPr lang="en-US" b="1" dirty="0"/>
              <a:t>Action and Results Focus</a:t>
            </a:r>
            <a:r>
              <a:rPr lang="en-US" dirty="0"/>
              <a:t> - Initiating tasks and focusing on accomplishment</a:t>
            </a:r>
          </a:p>
          <a:p>
            <a:r>
              <a:rPr lang="en-US" b="1" dirty="0"/>
              <a:t>Adaptability</a:t>
            </a:r>
            <a:r>
              <a:rPr lang="en-US" dirty="0"/>
              <a:t> - Responding positively to change and modifying behavior as the situation requires</a:t>
            </a:r>
          </a:p>
          <a:p>
            <a:r>
              <a:rPr lang="en-US" b="1" dirty="0"/>
              <a:t>Attention to Detail</a:t>
            </a:r>
            <a:r>
              <a:rPr lang="en-US" dirty="0"/>
              <a:t> - Focusing on the details of work content, work steps, and final work products</a:t>
            </a:r>
          </a:p>
          <a:p>
            <a:r>
              <a:rPr lang="en-US" b="1" dirty="0"/>
              <a:t>Handling Stress</a:t>
            </a:r>
            <a:r>
              <a:rPr lang="en-US" dirty="0"/>
              <a:t> - Maintaining emotional stability and self-control under pressure, challenge, or adversity</a:t>
            </a:r>
          </a:p>
          <a:p>
            <a:r>
              <a:rPr lang="en-US" b="1" dirty="0"/>
              <a:t>Innovation</a:t>
            </a:r>
            <a:r>
              <a:rPr lang="en-US" dirty="0"/>
              <a:t> - Imagining and devising new and better ways of doing things</a:t>
            </a:r>
          </a:p>
          <a:p>
            <a:r>
              <a:rPr lang="en-US" b="1" dirty="0"/>
              <a:t>Learning Agility</a:t>
            </a:r>
            <a:r>
              <a:rPr lang="en-US" dirty="0"/>
              <a:t> - Seeking learning opportunities and applying the lessons to one's work</a:t>
            </a:r>
          </a:p>
          <a:p>
            <a:r>
              <a:rPr lang="en-US" b="1" dirty="0"/>
              <a:t>Professional Integrity and Ethics</a:t>
            </a:r>
            <a:r>
              <a:rPr lang="en-US" dirty="0"/>
              <a:t> - Displaying honesty, adherence to principles, and personal accountability</a:t>
            </a:r>
          </a:p>
          <a:p>
            <a:r>
              <a:rPr lang="en-US" b="1" dirty="0"/>
              <a:t>Self-Management</a:t>
            </a:r>
            <a:r>
              <a:rPr lang="en-US" dirty="0"/>
              <a:t> - Showing personal organization, self-discipline, and dependability</a:t>
            </a:r>
          </a:p>
          <a:p>
            <a:endParaRPr lang="en-US" dirty="0"/>
          </a:p>
        </p:txBody>
      </p:sp>
    </p:spTree>
    <p:extLst>
      <p:ext uri="{BB962C8B-B14F-4D97-AF65-F5344CB8AC3E}">
        <p14:creationId xmlns:p14="http://schemas.microsoft.com/office/powerpoint/2010/main" val="3066083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03478" y="304800"/>
            <a:ext cx="8229600" cy="1143000"/>
          </a:xfrm>
        </p:spPr>
        <p:txBody>
          <a:bodyPr>
            <a:normAutofit/>
          </a:bodyPr>
          <a:lstStyle/>
          <a:p>
            <a:pPr algn="ctr"/>
            <a:r>
              <a:rPr lang="en-US" b="1" dirty="0">
                <a:latin typeface="+mn-lt"/>
              </a:rPr>
              <a:t>Criticality of the Competency</a:t>
            </a:r>
          </a:p>
        </p:txBody>
      </p:sp>
      <p:graphicFrame>
        <p:nvGraphicFramePr>
          <p:cNvPr id="4" name="Content Placeholder 3"/>
          <p:cNvGraphicFramePr>
            <a:graphicFrameLocks noGrp="1"/>
          </p:cNvGraphicFramePr>
          <p:nvPr>
            <p:ph idx="1"/>
            <p:extLst/>
          </p:nvPr>
        </p:nvGraphicFramePr>
        <p:xfrm>
          <a:off x="1170432" y="1447800"/>
          <a:ext cx="9269606" cy="5202938"/>
        </p:xfrm>
        <a:graphic>
          <a:graphicData uri="http://schemas.openxmlformats.org/drawingml/2006/table">
            <a:tbl>
              <a:tblPr firstRow="1" bandRow="1">
                <a:tableStyleId>{5C22544A-7EE6-4342-B048-85BDC9FD1C3A}</a:tableStyleId>
              </a:tblPr>
              <a:tblGrid>
                <a:gridCol w="894023">
                  <a:extLst>
                    <a:ext uri="{9D8B030D-6E8A-4147-A177-3AD203B41FA5}">
                      <a16:colId xmlns:a16="http://schemas.microsoft.com/office/drawing/2014/main" xmlns="" val="20000"/>
                    </a:ext>
                  </a:extLst>
                </a:gridCol>
                <a:gridCol w="6138092">
                  <a:extLst>
                    <a:ext uri="{9D8B030D-6E8A-4147-A177-3AD203B41FA5}">
                      <a16:colId xmlns:a16="http://schemas.microsoft.com/office/drawing/2014/main" xmlns="" val="20001"/>
                    </a:ext>
                  </a:extLst>
                </a:gridCol>
                <a:gridCol w="2237491">
                  <a:extLst>
                    <a:ext uri="{9D8B030D-6E8A-4147-A177-3AD203B41FA5}">
                      <a16:colId xmlns:a16="http://schemas.microsoft.com/office/drawing/2014/main" xmlns="" val="20002"/>
                    </a:ext>
                  </a:extLst>
                </a:gridCol>
              </a:tblGrid>
              <a:tr h="808664">
                <a:tc>
                  <a:txBody>
                    <a:bodyPr/>
                    <a:lstStyle/>
                    <a:p>
                      <a:pPr algn="ctr"/>
                      <a:r>
                        <a:rPr lang="en-US" u="none" dirty="0"/>
                        <a:t>Scale Value</a:t>
                      </a:r>
                    </a:p>
                  </a:txBody>
                  <a:tcPr anchor="ctr"/>
                </a:tc>
                <a:tc>
                  <a:txBody>
                    <a:bodyPr/>
                    <a:lstStyle/>
                    <a:p>
                      <a:pPr algn="ctr"/>
                      <a:r>
                        <a:rPr lang="en-US" u="none" dirty="0"/>
                        <a:t>Definition (0-3)</a:t>
                      </a:r>
                    </a:p>
                  </a:txBody>
                  <a:tcPr anchor="ctr"/>
                </a:tc>
                <a:tc>
                  <a:txBody>
                    <a:bodyPr/>
                    <a:lstStyle/>
                    <a:p>
                      <a:pPr algn="ctr"/>
                      <a:r>
                        <a:rPr lang="en-US" u="none" dirty="0"/>
                        <a:t>Importance (0-4)</a:t>
                      </a:r>
                    </a:p>
                  </a:txBody>
                  <a:tcPr anchor="ctr"/>
                </a:tc>
                <a:extLst>
                  <a:ext uri="{0D108BD9-81ED-4DB2-BD59-A6C34878D82A}">
                    <a16:rowId xmlns:a16="http://schemas.microsoft.com/office/drawing/2014/main" xmlns="" val="10000"/>
                  </a:ext>
                </a:extLst>
              </a:tr>
              <a:tr h="805750">
                <a:tc>
                  <a:txBody>
                    <a:bodyPr/>
                    <a:lstStyle/>
                    <a:p>
                      <a:pPr algn="ctr"/>
                      <a:r>
                        <a:rPr lang="en-US" dirty="0"/>
                        <a:t>0</a:t>
                      </a:r>
                    </a:p>
                  </a:txBody>
                  <a:tcPr anchor="ctr"/>
                </a:tc>
                <a:tc>
                  <a:txBody>
                    <a:bodyPr/>
                    <a:lstStyle/>
                    <a:p>
                      <a:r>
                        <a:rPr kumimoji="0" lang="en-US" sz="1800" b="0" i="0" u="none" strike="noStrike" kern="1200" baseline="0" dirty="0">
                          <a:solidFill>
                            <a:schemeClr val="dk1"/>
                          </a:solidFill>
                          <a:latin typeface="+mn-lt"/>
                          <a:ea typeface="+mn-ea"/>
                          <a:cs typeface="+mn-cs"/>
                        </a:rPr>
                        <a:t>Possession of the Competency is </a:t>
                      </a:r>
                      <a:r>
                        <a:rPr kumimoji="0" lang="en-US" sz="1800" b="1" i="0" u="none" strike="noStrike" kern="1200" baseline="0" dirty="0">
                          <a:solidFill>
                            <a:schemeClr val="dk1"/>
                          </a:solidFill>
                          <a:latin typeface="+mn-lt"/>
                          <a:ea typeface="+mn-ea"/>
                          <a:cs typeface="+mn-cs"/>
                        </a:rPr>
                        <a:t>NOT RELATED </a:t>
                      </a:r>
                      <a:r>
                        <a:rPr kumimoji="0" lang="en-US" sz="1800" b="0" i="0" u="none" strike="noStrike" kern="1200" baseline="0" dirty="0">
                          <a:solidFill>
                            <a:schemeClr val="dk1"/>
                          </a:solidFill>
                          <a:latin typeface="+mn-lt"/>
                          <a:ea typeface="+mn-ea"/>
                          <a:cs typeface="+mn-cs"/>
                        </a:rPr>
                        <a:t>to overall satisfactory job performance.</a:t>
                      </a:r>
                      <a:endParaRPr lang="en-US" dirty="0"/>
                    </a:p>
                  </a:txBody>
                  <a:tcPr anchor="ctr"/>
                </a:tc>
                <a:tc>
                  <a:txBody>
                    <a:bodyPr/>
                    <a:lstStyle/>
                    <a:p>
                      <a:r>
                        <a:rPr lang="en-US" dirty="0"/>
                        <a:t>Does Not</a:t>
                      </a:r>
                      <a:r>
                        <a:rPr lang="en-US" baseline="0" dirty="0"/>
                        <a:t> Apply</a:t>
                      </a:r>
                      <a:endParaRPr lang="en-US" dirty="0"/>
                    </a:p>
                  </a:txBody>
                  <a:tcPr anchor="ctr"/>
                </a:tc>
                <a:extLst>
                  <a:ext uri="{0D108BD9-81ED-4DB2-BD59-A6C34878D82A}">
                    <a16:rowId xmlns:a16="http://schemas.microsoft.com/office/drawing/2014/main" xmlns="" val="10001"/>
                  </a:ext>
                </a:extLst>
              </a:tr>
              <a:tr h="805750">
                <a:tc>
                  <a:txBody>
                    <a:bodyPr/>
                    <a:lstStyle/>
                    <a:p>
                      <a:pPr algn="ctr"/>
                      <a:r>
                        <a:rPr lang="en-US" dirty="0"/>
                        <a:t>1</a:t>
                      </a:r>
                    </a:p>
                  </a:txBody>
                  <a:tcPr anchor="ctr"/>
                </a:tc>
                <a:tc>
                  <a:txBody>
                    <a:bodyPr/>
                    <a:lstStyle/>
                    <a:p>
                      <a:r>
                        <a:rPr kumimoji="0" lang="en-US" sz="1800" b="0" i="0" u="none" strike="noStrike" kern="1200" baseline="0" dirty="0">
                          <a:solidFill>
                            <a:schemeClr val="dk1"/>
                          </a:solidFill>
                          <a:latin typeface="+mn-lt"/>
                          <a:ea typeface="+mn-ea"/>
                          <a:cs typeface="+mn-cs"/>
                        </a:rPr>
                        <a:t>Possession of the Competency is </a:t>
                      </a:r>
                      <a:r>
                        <a:rPr kumimoji="0" lang="en-US" sz="1800" b="1" i="0" u="none" strike="noStrike" kern="1200" baseline="0" dirty="0">
                          <a:solidFill>
                            <a:schemeClr val="dk1"/>
                          </a:solidFill>
                          <a:latin typeface="+mn-lt"/>
                          <a:ea typeface="+mn-ea"/>
                          <a:cs typeface="+mn-cs"/>
                        </a:rPr>
                        <a:t>HELPFUL </a:t>
                      </a:r>
                      <a:r>
                        <a:rPr kumimoji="0" lang="en-US" sz="1800" b="0" i="0" u="none" strike="noStrike" kern="1200" baseline="0" dirty="0">
                          <a:solidFill>
                            <a:schemeClr val="dk1"/>
                          </a:solidFill>
                          <a:latin typeface="+mn-lt"/>
                          <a:ea typeface="+mn-ea"/>
                          <a:cs typeface="+mn-cs"/>
                        </a:rPr>
                        <a:t>to overall satisfactory job performance.</a:t>
                      </a:r>
                      <a:endParaRPr lang="en-US" dirty="0"/>
                    </a:p>
                  </a:txBody>
                  <a:tcPr anchor="ctr"/>
                </a:tc>
                <a:tc>
                  <a:txBody>
                    <a:bodyPr/>
                    <a:lstStyle/>
                    <a:p>
                      <a:r>
                        <a:rPr lang="en-US" dirty="0"/>
                        <a:t>Moderately Important</a:t>
                      </a:r>
                    </a:p>
                  </a:txBody>
                  <a:tcPr anchor="ctr"/>
                </a:tc>
                <a:extLst>
                  <a:ext uri="{0D108BD9-81ED-4DB2-BD59-A6C34878D82A}">
                    <a16:rowId xmlns:a16="http://schemas.microsoft.com/office/drawing/2014/main" xmlns="" val="10002"/>
                  </a:ext>
                </a:extLst>
              </a:tr>
              <a:tr h="805750">
                <a:tc>
                  <a:txBody>
                    <a:bodyPr/>
                    <a:lstStyle/>
                    <a:p>
                      <a:pPr algn="ctr"/>
                      <a:r>
                        <a:rPr lang="en-US" dirty="0"/>
                        <a:t>2</a:t>
                      </a:r>
                    </a:p>
                  </a:txBody>
                  <a:tcPr anchor="ctr"/>
                </a:tc>
                <a:tc>
                  <a:txBody>
                    <a:bodyPr/>
                    <a:lstStyle/>
                    <a:p>
                      <a:r>
                        <a:rPr kumimoji="0" lang="en-US" sz="1800" b="0" i="0" u="none" strike="noStrike" kern="1200" baseline="0" dirty="0">
                          <a:solidFill>
                            <a:schemeClr val="dk1"/>
                          </a:solidFill>
                          <a:latin typeface="+mn-lt"/>
                          <a:ea typeface="+mn-ea"/>
                          <a:cs typeface="+mn-cs"/>
                        </a:rPr>
                        <a:t>Possession of the Competency is </a:t>
                      </a:r>
                      <a:r>
                        <a:rPr kumimoji="0" lang="en-US" sz="1800" b="1" i="0" u="none" strike="noStrike" kern="1200" baseline="0" dirty="0">
                          <a:solidFill>
                            <a:schemeClr val="dk1"/>
                          </a:solidFill>
                          <a:latin typeface="+mn-lt"/>
                          <a:ea typeface="+mn-ea"/>
                          <a:cs typeface="+mn-cs"/>
                        </a:rPr>
                        <a:t>IMPORTANT </a:t>
                      </a:r>
                      <a:r>
                        <a:rPr kumimoji="0" lang="en-US" sz="1800" b="0" i="0" u="none" strike="noStrike" kern="1200" baseline="0" dirty="0">
                          <a:solidFill>
                            <a:schemeClr val="dk1"/>
                          </a:solidFill>
                          <a:latin typeface="+mn-lt"/>
                          <a:ea typeface="+mn-ea"/>
                          <a:cs typeface="+mn-cs"/>
                        </a:rPr>
                        <a:t>to overall satisfactory job performance.</a:t>
                      </a:r>
                      <a:endParaRPr lang="en-US" dirty="0"/>
                    </a:p>
                  </a:txBody>
                  <a:tcPr anchor="ctr"/>
                </a:tc>
                <a:tc>
                  <a:txBody>
                    <a:bodyPr/>
                    <a:lstStyle/>
                    <a:p>
                      <a:r>
                        <a:rPr lang="en-US" dirty="0"/>
                        <a:t>Important</a:t>
                      </a:r>
                    </a:p>
                  </a:txBody>
                  <a:tcPr anchor="ctr"/>
                </a:tc>
                <a:extLst>
                  <a:ext uri="{0D108BD9-81ED-4DB2-BD59-A6C34878D82A}">
                    <a16:rowId xmlns:a16="http://schemas.microsoft.com/office/drawing/2014/main" xmlns="" val="10003"/>
                  </a:ext>
                </a:extLst>
              </a:tr>
              <a:tr h="805750">
                <a:tc>
                  <a:txBody>
                    <a:bodyPr/>
                    <a:lstStyle/>
                    <a:p>
                      <a:pPr algn="ctr"/>
                      <a:r>
                        <a:rPr lang="en-US" dirty="0"/>
                        <a:t>3</a:t>
                      </a:r>
                    </a:p>
                  </a:txBody>
                  <a:tcPr anchor="ctr"/>
                </a:tc>
                <a:tc>
                  <a:txBody>
                    <a:bodyPr/>
                    <a:lstStyle/>
                    <a:p>
                      <a:r>
                        <a:rPr kumimoji="0" lang="en-US" sz="1800" b="0" i="0" u="none" strike="noStrike" kern="1200" baseline="0" dirty="0">
                          <a:solidFill>
                            <a:schemeClr val="dk1"/>
                          </a:solidFill>
                          <a:latin typeface="+mn-lt"/>
                          <a:ea typeface="+mn-ea"/>
                          <a:cs typeface="+mn-cs"/>
                        </a:rPr>
                        <a:t>Possession of the Competency is </a:t>
                      </a:r>
                      <a:r>
                        <a:rPr kumimoji="0" lang="en-US" sz="1800" b="1" i="0" u="none" strike="noStrike" kern="1200" baseline="0" dirty="0">
                          <a:solidFill>
                            <a:schemeClr val="dk1"/>
                          </a:solidFill>
                          <a:latin typeface="+mn-lt"/>
                          <a:ea typeface="+mn-ea"/>
                          <a:cs typeface="+mn-cs"/>
                        </a:rPr>
                        <a:t>VERY IMPORTANT </a:t>
                      </a:r>
                      <a:r>
                        <a:rPr kumimoji="0" lang="en-US" sz="1800" b="0" i="0" u="none" strike="noStrike" kern="1200" baseline="0" dirty="0">
                          <a:solidFill>
                            <a:schemeClr val="dk1"/>
                          </a:solidFill>
                          <a:latin typeface="+mn-lt"/>
                          <a:ea typeface="+mn-ea"/>
                          <a:cs typeface="+mn-cs"/>
                        </a:rPr>
                        <a:t>to overall satisfactory job performance.</a:t>
                      </a:r>
                      <a:endParaRPr lang="en-US" dirty="0"/>
                    </a:p>
                  </a:txBody>
                  <a:tcPr anchor="ctr"/>
                </a:tc>
                <a:tc>
                  <a:txBody>
                    <a:bodyPr/>
                    <a:lstStyle/>
                    <a:p>
                      <a:r>
                        <a:rPr lang="en-US" dirty="0"/>
                        <a:t>Very Important</a:t>
                      </a:r>
                    </a:p>
                  </a:txBody>
                  <a:tcPr anchor="ctr"/>
                </a:tc>
                <a:extLst>
                  <a:ext uri="{0D108BD9-81ED-4DB2-BD59-A6C34878D82A}">
                    <a16:rowId xmlns:a16="http://schemas.microsoft.com/office/drawing/2014/main" xmlns="" val="10004"/>
                  </a:ext>
                </a:extLst>
              </a:tr>
              <a:tr h="1171274">
                <a:tc>
                  <a:txBody>
                    <a:bodyPr/>
                    <a:lstStyle/>
                    <a:p>
                      <a:pPr algn="ctr"/>
                      <a:r>
                        <a:rPr lang="en-US" dirty="0"/>
                        <a:t>4</a:t>
                      </a:r>
                    </a:p>
                  </a:txBody>
                  <a:tcPr anchor="ctr"/>
                </a:tc>
                <a:tc>
                  <a:txBody>
                    <a:bodyPr/>
                    <a:lstStyle/>
                    <a:p>
                      <a:r>
                        <a:rPr lang="en-US" dirty="0"/>
                        <a:t>Possession of the Competency is </a:t>
                      </a:r>
                      <a:r>
                        <a:rPr lang="en-US" b="1" dirty="0"/>
                        <a:t>CRITICAL</a:t>
                      </a:r>
                      <a:r>
                        <a:rPr lang="en-US" dirty="0"/>
                        <a:t> to overall satisfactory job performance.</a:t>
                      </a:r>
                    </a:p>
                    <a:p>
                      <a:endParaRPr lang="en-US" dirty="0"/>
                    </a:p>
                  </a:txBody>
                  <a:tcPr anchor="ctr">
                    <a:solidFill>
                      <a:schemeClr val="bg1"/>
                    </a:solidFill>
                  </a:tcPr>
                </a:tc>
                <a:tc>
                  <a:txBody>
                    <a:bodyPr/>
                    <a:lstStyle/>
                    <a:p>
                      <a:r>
                        <a:rPr lang="en-US" dirty="0"/>
                        <a:t>Critical</a:t>
                      </a:r>
                    </a:p>
                  </a:txBody>
                  <a:tcPr anchor="ct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295961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40102" y="564450"/>
            <a:ext cx="8229600" cy="1143000"/>
          </a:xfrm>
        </p:spPr>
        <p:txBody>
          <a:bodyPr>
            <a:normAutofit/>
          </a:bodyPr>
          <a:lstStyle/>
          <a:p>
            <a:pPr algn="ctr"/>
            <a:r>
              <a:rPr lang="en-US" b="1" dirty="0">
                <a:latin typeface="Calibri" panose="020F0502020204030204" pitchFamily="34" charset="0"/>
                <a:cs typeface="Calibri" panose="020F0502020204030204" pitchFamily="34" charset="0"/>
              </a:rPr>
              <a:t>Link Competencies To Tasks</a:t>
            </a:r>
          </a:p>
        </p:txBody>
      </p:sp>
      <p:graphicFrame>
        <p:nvGraphicFramePr>
          <p:cNvPr id="4" name="Content Placeholder 3"/>
          <p:cNvGraphicFramePr>
            <a:graphicFrameLocks noGrp="1"/>
          </p:cNvGraphicFramePr>
          <p:nvPr>
            <p:ph idx="1"/>
            <p:extLst/>
          </p:nvPr>
        </p:nvGraphicFramePr>
        <p:xfrm>
          <a:off x="1256045" y="2019719"/>
          <a:ext cx="9411956" cy="4838281"/>
        </p:xfrm>
        <a:graphic>
          <a:graphicData uri="http://schemas.openxmlformats.org/drawingml/2006/table">
            <a:tbl>
              <a:tblPr firstRow="1" bandRow="1">
                <a:tableStyleId>{5C22544A-7EE6-4342-B048-85BDC9FD1C3A}</a:tableStyleId>
              </a:tblPr>
              <a:tblGrid>
                <a:gridCol w="958624">
                  <a:extLst>
                    <a:ext uri="{9D8B030D-6E8A-4147-A177-3AD203B41FA5}">
                      <a16:colId xmlns:a16="http://schemas.microsoft.com/office/drawing/2014/main" xmlns="" val="20000"/>
                    </a:ext>
                  </a:extLst>
                </a:gridCol>
                <a:gridCol w="5141718">
                  <a:extLst>
                    <a:ext uri="{9D8B030D-6E8A-4147-A177-3AD203B41FA5}">
                      <a16:colId xmlns:a16="http://schemas.microsoft.com/office/drawing/2014/main" xmlns="" val="20001"/>
                    </a:ext>
                  </a:extLst>
                </a:gridCol>
                <a:gridCol w="3311614">
                  <a:extLst>
                    <a:ext uri="{9D8B030D-6E8A-4147-A177-3AD203B41FA5}">
                      <a16:colId xmlns:a16="http://schemas.microsoft.com/office/drawing/2014/main" xmlns="" val="20002"/>
                    </a:ext>
                  </a:extLst>
                </a:gridCol>
              </a:tblGrid>
              <a:tr h="943205">
                <a:tc>
                  <a:txBody>
                    <a:bodyPr/>
                    <a:lstStyle/>
                    <a:p>
                      <a:pPr algn="ctr"/>
                      <a:r>
                        <a:rPr lang="en-US" dirty="0"/>
                        <a:t>Scale Value</a:t>
                      </a:r>
                    </a:p>
                  </a:txBody>
                  <a:tcPr anchor="ctr"/>
                </a:tc>
                <a:tc>
                  <a:txBody>
                    <a:bodyPr/>
                    <a:lstStyle/>
                    <a:p>
                      <a:pPr algn="ctr"/>
                      <a:r>
                        <a:rPr lang="en-US" dirty="0"/>
                        <a:t>Definition (0-2)</a:t>
                      </a:r>
                    </a:p>
                  </a:txBody>
                  <a:tcPr anchor="ctr"/>
                </a:tc>
                <a:tc>
                  <a:txBody>
                    <a:bodyPr/>
                    <a:lstStyle/>
                    <a:p>
                      <a:pPr algn="ctr"/>
                      <a:r>
                        <a:rPr lang="en-US" dirty="0"/>
                        <a:t>Relationship to Job Performance (0-1)</a:t>
                      </a:r>
                    </a:p>
                  </a:txBody>
                  <a:tcPr anchor="ctr"/>
                </a:tc>
                <a:extLst>
                  <a:ext uri="{0D108BD9-81ED-4DB2-BD59-A6C34878D82A}">
                    <a16:rowId xmlns:a16="http://schemas.microsoft.com/office/drawing/2014/main" xmlns="" val="10000"/>
                  </a:ext>
                </a:extLst>
              </a:tr>
              <a:tr h="1191778">
                <a:tc>
                  <a:txBody>
                    <a:bodyPr/>
                    <a:lstStyle/>
                    <a:p>
                      <a:pPr algn="ctr"/>
                      <a:r>
                        <a:rPr lang="en-US" dirty="0"/>
                        <a:t>0</a:t>
                      </a:r>
                    </a:p>
                  </a:txBody>
                  <a:tcPr anchor="ctr"/>
                </a:tc>
                <a:tc>
                  <a:txBody>
                    <a:bodyPr/>
                    <a:lstStyle/>
                    <a:p>
                      <a:r>
                        <a:rPr kumimoji="0" lang="en-US" sz="1800" b="0" i="0" u="none" strike="noStrike" kern="1200" baseline="0" dirty="0">
                          <a:solidFill>
                            <a:schemeClr val="dk1"/>
                          </a:solidFill>
                          <a:latin typeface="+mn-lt"/>
                          <a:ea typeface="+mn-ea"/>
                          <a:cs typeface="+mn-cs"/>
                        </a:rPr>
                        <a:t>Possession of this </a:t>
                      </a:r>
                      <a:r>
                        <a:rPr kumimoji="0" lang="en-US" sz="1800" b="1" i="0" u="none" strike="noStrike" kern="1200" baseline="0" dirty="0">
                          <a:solidFill>
                            <a:schemeClr val="dk1"/>
                          </a:solidFill>
                          <a:latin typeface="+mn-lt"/>
                          <a:ea typeface="+mn-ea"/>
                          <a:cs typeface="+mn-cs"/>
                        </a:rPr>
                        <a:t>Competency </a:t>
                      </a:r>
                      <a:r>
                        <a:rPr kumimoji="0" lang="en-US" sz="1800" b="0" i="0" u="none" strike="noStrike" kern="1200" baseline="0" dirty="0">
                          <a:solidFill>
                            <a:schemeClr val="dk1"/>
                          </a:solidFill>
                          <a:latin typeface="+mn-lt"/>
                          <a:ea typeface="+mn-ea"/>
                          <a:cs typeface="+mn-cs"/>
                        </a:rPr>
                        <a:t>is </a:t>
                      </a:r>
                      <a:r>
                        <a:rPr kumimoji="0" lang="en-US" sz="1800" b="1" i="0" u="none" strike="noStrike" kern="1200" baseline="0" dirty="0">
                          <a:solidFill>
                            <a:schemeClr val="dk1"/>
                          </a:solidFill>
                          <a:latin typeface="+mn-lt"/>
                          <a:ea typeface="+mn-ea"/>
                          <a:cs typeface="+mn-cs"/>
                        </a:rPr>
                        <a:t>NOT RELATED </a:t>
                      </a:r>
                      <a:r>
                        <a:rPr kumimoji="0" lang="en-US" sz="1800" b="0" i="0" u="none" strike="noStrike" kern="1200" baseline="0" dirty="0">
                          <a:solidFill>
                            <a:schemeClr val="dk1"/>
                          </a:solidFill>
                          <a:latin typeface="+mn-lt"/>
                          <a:ea typeface="+mn-ea"/>
                          <a:cs typeface="+mn-cs"/>
                        </a:rPr>
                        <a:t>to successful overall performance of this task.</a:t>
                      </a:r>
                      <a:endParaRPr lang="en-US" dirty="0"/>
                    </a:p>
                  </a:txBody>
                  <a:tcPr anchor="ctr"/>
                </a:tc>
                <a:tc>
                  <a:txBody>
                    <a:bodyPr/>
                    <a:lstStyle/>
                    <a:p>
                      <a:r>
                        <a:rPr lang="en-US" dirty="0"/>
                        <a:t>No Observable</a:t>
                      </a:r>
                      <a:r>
                        <a:rPr lang="en-US" baseline="0" dirty="0"/>
                        <a:t> Relationship</a:t>
                      </a:r>
                      <a:endParaRPr lang="en-US" dirty="0"/>
                    </a:p>
                  </a:txBody>
                  <a:tcPr anchor="ctr"/>
                </a:tc>
                <a:extLst>
                  <a:ext uri="{0D108BD9-81ED-4DB2-BD59-A6C34878D82A}">
                    <a16:rowId xmlns:a16="http://schemas.microsoft.com/office/drawing/2014/main" xmlns="" val="10001"/>
                  </a:ext>
                </a:extLst>
              </a:tr>
              <a:tr h="1511520">
                <a:tc>
                  <a:txBody>
                    <a:bodyPr/>
                    <a:lstStyle/>
                    <a:p>
                      <a:pPr algn="ctr"/>
                      <a:r>
                        <a:rPr lang="en-US" dirty="0"/>
                        <a:t>1</a:t>
                      </a:r>
                    </a:p>
                  </a:txBody>
                  <a:tcPr anchor="ctr"/>
                </a:tc>
                <a:tc>
                  <a:txBody>
                    <a:bodyPr/>
                    <a:lstStyle/>
                    <a:p>
                      <a:r>
                        <a:rPr kumimoji="0" lang="en-US" sz="1800" b="0" i="0" u="none" strike="noStrike" kern="1200" baseline="0" dirty="0">
                          <a:solidFill>
                            <a:schemeClr val="dk1"/>
                          </a:solidFill>
                          <a:latin typeface="+mn-lt"/>
                          <a:ea typeface="+mn-ea"/>
                          <a:cs typeface="+mn-cs"/>
                        </a:rPr>
                        <a:t>Possession of this </a:t>
                      </a:r>
                      <a:r>
                        <a:rPr kumimoji="0" lang="en-US" sz="1800" b="1" i="0" u="none" strike="noStrike" kern="1200" baseline="0" dirty="0">
                          <a:solidFill>
                            <a:schemeClr val="dk1"/>
                          </a:solidFill>
                          <a:latin typeface="+mn-lt"/>
                          <a:ea typeface="+mn-ea"/>
                          <a:cs typeface="+mn-cs"/>
                        </a:rPr>
                        <a:t>Competency </a:t>
                      </a:r>
                      <a:r>
                        <a:rPr kumimoji="0" lang="en-US" sz="1800" b="0" i="0" u="none" strike="noStrike" kern="1200" baseline="0" dirty="0">
                          <a:solidFill>
                            <a:schemeClr val="dk1"/>
                          </a:solidFill>
                          <a:latin typeface="+mn-lt"/>
                          <a:ea typeface="+mn-ea"/>
                          <a:cs typeface="+mn-cs"/>
                        </a:rPr>
                        <a:t>is </a:t>
                      </a:r>
                      <a:r>
                        <a:rPr kumimoji="0" lang="en-US" sz="1800" b="1" i="0" u="none" strike="noStrike" kern="1200" baseline="0" dirty="0">
                          <a:solidFill>
                            <a:schemeClr val="dk1"/>
                          </a:solidFill>
                          <a:latin typeface="+mn-lt"/>
                          <a:ea typeface="+mn-ea"/>
                          <a:cs typeface="+mn-cs"/>
                        </a:rPr>
                        <a:t>DESIRABLE</a:t>
                      </a:r>
                      <a:r>
                        <a:rPr kumimoji="0" lang="en-US" sz="1800" b="0" i="0" u="none" strike="noStrike" kern="1200" baseline="0" dirty="0">
                          <a:solidFill>
                            <a:schemeClr val="dk1"/>
                          </a:solidFill>
                          <a:latin typeface="+mn-lt"/>
                          <a:ea typeface="+mn-ea"/>
                          <a:cs typeface="+mn-cs"/>
                        </a:rPr>
                        <a:t>, but not essential, for the overall satisfactory performance of this task.</a:t>
                      </a:r>
                      <a:endParaRPr lang="en-US" dirty="0"/>
                    </a:p>
                  </a:txBody>
                  <a:tcPr anchor="ctr"/>
                </a:tc>
                <a:tc>
                  <a:txBody>
                    <a:bodyPr/>
                    <a:lstStyle/>
                    <a:p>
                      <a:r>
                        <a:rPr lang="en-US" dirty="0"/>
                        <a:t>Observable</a:t>
                      </a:r>
                      <a:r>
                        <a:rPr lang="en-US" baseline="0" dirty="0"/>
                        <a:t> Relationship</a:t>
                      </a:r>
                      <a:endParaRPr lang="en-US" dirty="0"/>
                    </a:p>
                  </a:txBody>
                  <a:tcPr anchor="ctr"/>
                </a:tc>
                <a:extLst>
                  <a:ext uri="{0D108BD9-81ED-4DB2-BD59-A6C34878D82A}">
                    <a16:rowId xmlns:a16="http://schemas.microsoft.com/office/drawing/2014/main" xmlns="" val="10002"/>
                  </a:ext>
                </a:extLst>
              </a:tr>
              <a:tr h="1191778">
                <a:tc>
                  <a:txBody>
                    <a:bodyPr/>
                    <a:lstStyle/>
                    <a:p>
                      <a:pPr algn="ctr"/>
                      <a:r>
                        <a:rPr lang="en-US" dirty="0"/>
                        <a:t>2</a:t>
                      </a:r>
                    </a:p>
                  </a:txBody>
                  <a:tcPr anchor="ctr"/>
                </a:tc>
                <a:tc>
                  <a:txBody>
                    <a:bodyPr/>
                    <a:lstStyle/>
                    <a:p>
                      <a:r>
                        <a:rPr kumimoji="0" lang="en-US" sz="1800" b="0" i="0" u="none" strike="noStrike" kern="1200" baseline="0" dirty="0">
                          <a:solidFill>
                            <a:schemeClr val="dk1"/>
                          </a:solidFill>
                          <a:latin typeface="+mn-lt"/>
                          <a:ea typeface="+mn-ea"/>
                          <a:cs typeface="+mn-cs"/>
                        </a:rPr>
                        <a:t>Possession of this </a:t>
                      </a:r>
                      <a:r>
                        <a:rPr kumimoji="0" lang="en-US" sz="1800" b="1" i="0" u="none" strike="noStrike" kern="1200" baseline="0" dirty="0">
                          <a:solidFill>
                            <a:schemeClr val="dk1"/>
                          </a:solidFill>
                          <a:latin typeface="+mn-lt"/>
                          <a:ea typeface="+mn-ea"/>
                          <a:cs typeface="+mn-cs"/>
                        </a:rPr>
                        <a:t>Competency </a:t>
                      </a:r>
                      <a:r>
                        <a:rPr kumimoji="0" lang="en-US" sz="1800" b="0" i="0" u="none" strike="noStrike" kern="1200" baseline="0" dirty="0">
                          <a:solidFill>
                            <a:schemeClr val="dk1"/>
                          </a:solidFill>
                          <a:latin typeface="+mn-lt"/>
                          <a:ea typeface="+mn-ea"/>
                          <a:cs typeface="+mn-cs"/>
                        </a:rPr>
                        <a:t>is </a:t>
                      </a:r>
                      <a:r>
                        <a:rPr kumimoji="0" lang="en-US" sz="1800" b="1" i="0" u="none" strike="noStrike" kern="1200" baseline="0" dirty="0">
                          <a:solidFill>
                            <a:schemeClr val="dk1"/>
                          </a:solidFill>
                          <a:latin typeface="+mn-lt"/>
                          <a:ea typeface="+mn-ea"/>
                          <a:cs typeface="+mn-cs"/>
                        </a:rPr>
                        <a:t>IMPORTANT </a:t>
                      </a:r>
                      <a:r>
                        <a:rPr kumimoji="0" lang="en-US" sz="1800" b="0" i="0" u="none" strike="noStrike" kern="1200" baseline="0" dirty="0">
                          <a:solidFill>
                            <a:schemeClr val="dk1"/>
                          </a:solidFill>
                          <a:latin typeface="+mn-lt"/>
                          <a:ea typeface="+mn-ea"/>
                          <a:cs typeface="+mn-cs"/>
                        </a:rPr>
                        <a:t>for the overall satisfactory performance of this task.</a:t>
                      </a:r>
                      <a:endParaRPr lang="en-US" dirty="0"/>
                    </a:p>
                  </a:txBody>
                  <a:tcPr anchor="ctr"/>
                </a:tc>
                <a:tc>
                  <a:txBody>
                    <a:bodyPr/>
                    <a:lstStyle/>
                    <a:p>
                      <a:endParaRPr lang="en-US" dirty="0"/>
                    </a:p>
                  </a:txBody>
                  <a:tcPr anchor="ctr">
                    <a:solidFill>
                      <a:schemeClr val="accent1"/>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1240967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itle 1"/>
          <p:cNvSpPr>
            <a:spLocks noGrp="1"/>
          </p:cNvSpPr>
          <p:nvPr>
            <p:ph type="title"/>
          </p:nvPr>
        </p:nvSpPr>
        <p:spPr>
          <a:xfrm>
            <a:off x="1981200" y="152400"/>
            <a:ext cx="8229600" cy="1143000"/>
          </a:xfrm>
        </p:spPr>
        <p:txBody>
          <a:bodyPr>
            <a:normAutofit/>
          </a:bodyPr>
          <a:lstStyle/>
          <a:p>
            <a:pPr algn="ctr" eaLnBrk="1" hangingPunct="1"/>
            <a:r>
              <a:rPr lang="en-US" b="1" dirty="0">
                <a:latin typeface="+mn-lt"/>
              </a:rPr>
              <a:t>Task – Competency Matrix</a:t>
            </a:r>
          </a:p>
        </p:txBody>
      </p:sp>
      <p:sp>
        <p:nvSpPr>
          <p:cNvPr id="3" name="Content Placeholder 2"/>
          <p:cNvSpPr>
            <a:spLocks noGrp="1"/>
          </p:cNvSpPr>
          <p:nvPr>
            <p:ph idx="1"/>
          </p:nvPr>
        </p:nvSpPr>
        <p:spPr>
          <a:xfrm>
            <a:off x="341644" y="1106424"/>
            <a:ext cx="11472404" cy="2279904"/>
          </a:xfrm>
        </p:spPr>
        <p:txBody>
          <a:bodyPr rtlCol="0">
            <a:noAutofit/>
          </a:bodyPr>
          <a:lstStyle/>
          <a:p>
            <a:pPr marL="0" indent="0">
              <a:lnSpc>
                <a:spcPct val="100000"/>
              </a:lnSpc>
              <a:spcBef>
                <a:spcPts val="0"/>
              </a:spcBef>
              <a:buNone/>
            </a:pPr>
            <a:r>
              <a:rPr lang="en-US" sz="2400" dirty="0"/>
              <a:t>To what extent is each Competency needed when performing each job task? </a:t>
            </a:r>
          </a:p>
          <a:p>
            <a:pPr>
              <a:lnSpc>
                <a:spcPct val="100000"/>
              </a:lnSpc>
              <a:spcBef>
                <a:spcPts val="0"/>
              </a:spcBef>
            </a:pPr>
            <a:r>
              <a:rPr lang="en-US" sz="2200" dirty="0"/>
              <a:t>4 = Extremely necessary, the job task cannot be performed without the Competency </a:t>
            </a:r>
          </a:p>
          <a:p>
            <a:pPr>
              <a:lnSpc>
                <a:spcPct val="100000"/>
              </a:lnSpc>
              <a:spcBef>
                <a:spcPts val="0"/>
              </a:spcBef>
            </a:pPr>
            <a:r>
              <a:rPr lang="en-US" sz="2200" dirty="0"/>
              <a:t>3 = Very necessary, the Competency is very helpful when performing the job task </a:t>
            </a:r>
          </a:p>
          <a:p>
            <a:pPr>
              <a:lnSpc>
                <a:spcPct val="100000"/>
              </a:lnSpc>
              <a:spcBef>
                <a:spcPts val="0"/>
              </a:spcBef>
            </a:pPr>
            <a:r>
              <a:rPr lang="en-US" sz="2200" dirty="0"/>
              <a:t>2 = Moderately necessary, the Competency is moderately helpful when performing the job task </a:t>
            </a:r>
          </a:p>
          <a:p>
            <a:pPr>
              <a:lnSpc>
                <a:spcPct val="100000"/>
              </a:lnSpc>
              <a:spcBef>
                <a:spcPts val="0"/>
              </a:spcBef>
            </a:pPr>
            <a:r>
              <a:rPr lang="en-US" sz="2200" dirty="0"/>
              <a:t>1 = Slightly necessary, the Competency is slightly helpful when performing the job task </a:t>
            </a:r>
          </a:p>
          <a:p>
            <a:pPr>
              <a:lnSpc>
                <a:spcPct val="100000"/>
              </a:lnSpc>
              <a:spcBef>
                <a:spcPts val="0"/>
              </a:spcBef>
              <a:defRPr/>
            </a:pPr>
            <a:r>
              <a:rPr lang="en-US" sz="2200" dirty="0"/>
              <a:t>0 = Not necessary, the Competency is not used when performing the job task</a:t>
            </a:r>
          </a:p>
        </p:txBody>
      </p:sp>
      <p:graphicFrame>
        <p:nvGraphicFramePr>
          <p:cNvPr id="4" name="Table 3"/>
          <p:cNvGraphicFramePr>
            <a:graphicFrameLocks noGrp="1"/>
          </p:cNvGraphicFramePr>
          <p:nvPr>
            <p:extLst/>
          </p:nvPr>
        </p:nvGraphicFramePr>
        <p:xfrm>
          <a:off x="2280976" y="3818374"/>
          <a:ext cx="7766935" cy="3013669"/>
        </p:xfrm>
        <a:graphic>
          <a:graphicData uri="http://schemas.openxmlformats.org/drawingml/2006/table">
            <a:tbl>
              <a:tblPr firstRow="1" bandRow="1">
                <a:tableStyleId>{5C22544A-7EE6-4342-B048-85BDC9FD1C3A}</a:tableStyleId>
              </a:tblPr>
              <a:tblGrid>
                <a:gridCol w="2284391">
                  <a:extLst>
                    <a:ext uri="{9D8B030D-6E8A-4147-A177-3AD203B41FA5}">
                      <a16:colId xmlns:a16="http://schemas.microsoft.com/office/drawing/2014/main" xmlns="" val="20000"/>
                    </a:ext>
                  </a:extLst>
                </a:gridCol>
                <a:gridCol w="883299">
                  <a:extLst>
                    <a:ext uri="{9D8B030D-6E8A-4147-A177-3AD203B41FA5}">
                      <a16:colId xmlns:a16="http://schemas.microsoft.com/office/drawing/2014/main" xmlns="" val="20001"/>
                    </a:ext>
                  </a:extLst>
                </a:gridCol>
                <a:gridCol w="944217">
                  <a:extLst>
                    <a:ext uri="{9D8B030D-6E8A-4147-A177-3AD203B41FA5}">
                      <a16:colId xmlns:a16="http://schemas.microsoft.com/office/drawing/2014/main" xmlns="" val="20002"/>
                    </a:ext>
                  </a:extLst>
                </a:gridCol>
                <a:gridCol w="913757">
                  <a:extLst>
                    <a:ext uri="{9D8B030D-6E8A-4147-A177-3AD203B41FA5}">
                      <a16:colId xmlns:a16="http://schemas.microsoft.com/office/drawing/2014/main" xmlns="" val="20003"/>
                    </a:ext>
                  </a:extLst>
                </a:gridCol>
                <a:gridCol w="913757">
                  <a:extLst>
                    <a:ext uri="{9D8B030D-6E8A-4147-A177-3AD203B41FA5}">
                      <a16:colId xmlns:a16="http://schemas.microsoft.com/office/drawing/2014/main" xmlns="" val="20004"/>
                    </a:ext>
                  </a:extLst>
                </a:gridCol>
                <a:gridCol w="913757">
                  <a:extLst>
                    <a:ext uri="{9D8B030D-6E8A-4147-A177-3AD203B41FA5}">
                      <a16:colId xmlns:a16="http://schemas.microsoft.com/office/drawing/2014/main" xmlns="" val="20005"/>
                    </a:ext>
                  </a:extLst>
                </a:gridCol>
                <a:gridCol w="913757">
                  <a:extLst>
                    <a:ext uri="{9D8B030D-6E8A-4147-A177-3AD203B41FA5}">
                      <a16:colId xmlns:a16="http://schemas.microsoft.com/office/drawing/2014/main" xmlns="" val="20006"/>
                    </a:ext>
                  </a:extLst>
                </a:gridCol>
              </a:tblGrid>
              <a:tr h="669821">
                <a:tc>
                  <a:txBody>
                    <a:bodyPr/>
                    <a:lstStyle/>
                    <a:p>
                      <a:pPr algn="ctr"/>
                      <a:r>
                        <a:rPr lang="en-US" sz="1800" dirty="0"/>
                        <a:t>Competency</a:t>
                      </a:r>
                    </a:p>
                  </a:txBody>
                  <a:tcPr marT="45725" marB="45725"/>
                </a:tc>
                <a:tc>
                  <a:txBody>
                    <a:bodyPr/>
                    <a:lstStyle/>
                    <a:p>
                      <a:pPr algn="ctr"/>
                      <a:r>
                        <a:rPr lang="en-US" sz="1800" dirty="0"/>
                        <a:t>A</a:t>
                      </a:r>
                    </a:p>
                  </a:txBody>
                  <a:tcPr marT="45725" marB="45725"/>
                </a:tc>
                <a:tc>
                  <a:txBody>
                    <a:bodyPr/>
                    <a:lstStyle/>
                    <a:p>
                      <a:pPr algn="ctr"/>
                      <a:r>
                        <a:rPr lang="en-US" sz="1800" dirty="0"/>
                        <a:t>B</a:t>
                      </a:r>
                    </a:p>
                  </a:txBody>
                  <a:tcPr marT="45725" marB="45725"/>
                </a:tc>
                <a:tc>
                  <a:txBody>
                    <a:bodyPr/>
                    <a:lstStyle/>
                    <a:p>
                      <a:pPr algn="ctr"/>
                      <a:r>
                        <a:rPr lang="en-US" sz="1800" dirty="0"/>
                        <a:t>C</a:t>
                      </a:r>
                    </a:p>
                  </a:txBody>
                  <a:tcPr marT="45725" marB="45725"/>
                </a:tc>
                <a:tc>
                  <a:txBody>
                    <a:bodyPr/>
                    <a:lstStyle/>
                    <a:p>
                      <a:pPr algn="ctr"/>
                      <a:r>
                        <a:rPr lang="en-US" sz="1800" dirty="0"/>
                        <a:t>D</a:t>
                      </a:r>
                    </a:p>
                  </a:txBody>
                  <a:tcPr marT="45725" marB="45725"/>
                </a:tc>
                <a:tc>
                  <a:txBody>
                    <a:bodyPr/>
                    <a:lstStyle/>
                    <a:p>
                      <a:pPr algn="ctr"/>
                      <a:r>
                        <a:rPr lang="en-US" sz="1800" dirty="0"/>
                        <a:t>E</a:t>
                      </a:r>
                    </a:p>
                  </a:txBody>
                  <a:tcPr marT="45725" marB="45725"/>
                </a:tc>
                <a:tc>
                  <a:txBody>
                    <a:bodyPr/>
                    <a:lstStyle/>
                    <a:p>
                      <a:pPr algn="ctr"/>
                      <a:r>
                        <a:rPr lang="en-US" sz="1800" dirty="0"/>
                        <a:t>F</a:t>
                      </a:r>
                    </a:p>
                  </a:txBody>
                  <a:tcPr marT="45725" marB="45725"/>
                </a:tc>
                <a:extLst>
                  <a:ext uri="{0D108BD9-81ED-4DB2-BD59-A6C34878D82A}">
                    <a16:rowId xmlns:a16="http://schemas.microsoft.com/office/drawing/2014/main" xmlns="" val="10000"/>
                  </a:ext>
                </a:extLst>
              </a:tr>
              <a:tr h="585962">
                <a:tc>
                  <a:txBody>
                    <a:bodyPr/>
                    <a:lstStyle/>
                    <a:p>
                      <a:pPr algn="ctr"/>
                      <a:r>
                        <a:rPr lang="en-US" sz="1800" dirty="0"/>
                        <a:t>Task 1</a:t>
                      </a:r>
                    </a:p>
                  </a:txBody>
                  <a:tcPr marT="45725" marB="45725"/>
                </a:tc>
                <a:tc>
                  <a:txBody>
                    <a:bodyPr/>
                    <a:lstStyle/>
                    <a:p>
                      <a:pPr algn="ctr"/>
                      <a:r>
                        <a:rPr lang="en-US" sz="1800" dirty="0"/>
                        <a:t>4</a:t>
                      </a:r>
                    </a:p>
                  </a:txBody>
                  <a:tcPr marT="45725" marB="45725" anchor="ctr"/>
                </a:tc>
                <a:tc>
                  <a:txBody>
                    <a:bodyPr/>
                    <a:lstStyle/>
                    <a:p>
                      <a:pPr algn="ctr"/>
                      <a:r>
                        <a:rPr lang="en-US" sz="1800" dirty="0"/>
                        <a:t>3</a:t>
                      </a:r>
                    </a:p>
                  </a:txBody>
                  <a:tcPr marT="45725" marB="45725" anchor="ctr"/>
                </a:tc>
                <a:tc>
                  <a:txBody>
                    <a:bodyPr/>
                    <a:lstStyle/>
                    <a:p>
                      <a:pPr algn="ctr"/>
                      <a:r>
                        <a:rPr lang="en-US" sz="1800" dirty="0"/>
                        <a:t>4</a:t>
                      </a:r>
                    </a:p>
                  </a:txBody>
                  <a:tcPr marT="45725" marB="45725" anchor="ctr"/>
                </a:tc>
                <a:tc>
                  <a:txBody>
                    <a:bodyPr/>
                    <a:lstStyle/>
                    <a:p>
                      <a:pPr algn="ctr"/>
                      <a:r>
                        <a:rPr lang="en-US" sz="1800" dirty="0"/>
                        <a:t>0</a:t>
                      </a:r>
                    </a:p>
                  </a:txBody>
                  <a:tcPr marT="45725" marB="45725" anchor="ctr"/>
                </a:tc>
                <a:tc>
                  <a:txBody>
                    <a:bodyPr/>
                    <a:lstStyle/>
                    <a:p>
                      <a:pPr algn="ctr"/>
                      <a:r>
                        <a:rPr lang="en-US" sz="1800" dirty="0"/>
                        <a:t>1</a:t>
                      </a:r>
                    </a:p>
                  </a:txBody>
                  <a:tcPr marT="45725" marB="45725" anchor="ctr"/>
                </a:tc>
                <a:tc>
                  <a:txBody>
                    <a:bodyPr/>
                    <a:lstStyle/>
                    <a:p>
                      <a:pPr algn="ctr"/>
                      <a:r>
                        <a:rPr lang="en-US" sz="1800" dirty="0"/>
                        <a:t>3</a:t>
                      </a:r>
                    </a:p>
                  </a:txBody>
                  <a:tcPr marT="45725" marB="45725" anchor="ctr"/>
                </a:tc>
                <a:extLst>
                  <a:ext uri="{0D108BD9-81ED-4DB2-BD59-A6C34878D82A}">
                    <a16:rowId xmlns:a16="http://schemas.microsoft.com/office/drawing/2014/main" xmlns="" val="10001"/>
                  </a:ext>
                </a:extLst>
              </a:tr>
              <a:tr h="585962">
                <a:tc>
                  <a:txBody>
                    <a:bodyPr/>
                    <a:lstStyle/>
                    <a:p>
                      <a:pPr algn="ctr"/>
                      <a:r>
                        <a:rPr lang="en-US" sz="1800" dirty="0"/>
                        <a:t>Task 2</a:t>
                      </a:r>
                    </a:p>
                  </a:txBody>
                  <a:tcPr marT="45725" marB="45725"/>
                </a:tc>
                <a:tc>
                  <a:txBody>
                    <a:bodyPr/>
                    <a:lstStyle/>
                    <a:p>
                      <a:pPr algn="ctr"/>
                      <a:r>
                        <a:rPr lang="en-US" sz="1800" dirty="0"/>
                        <a:t>2</a:t>
                      </a:r>
                    </a:p>
                  </a:txBody>
                  <a:tcPr marT="45725" marB="45725" anchor="ctr"/>
                </a:tc>
                <a:tc>
                  <a:txBody>
                    <a:bodyPr/>
                    <a:lstStyle/>
                    <a:p>
                      <a:pPr algn="ctr"/>
                      <a:r>
                        <a:rPr lang="en-US" sz="1800" dirty="0"/>
                        <a:t>4</a:t>
                      </a:r>
                    </a:p>
                  </a:txBody>
                  <a:tcPr marT="45725" marB="45725" anchor="ctr"/>
                </a:tc>
                <a:tc>
                  <a:txBody>
                    <a:bodyPr/>
                    <a:lstStyle/>
                    <a:p>
                      <a:pPr algn="ctr"/>
                      <a:r>
                        <a:rPr lang="en-US" sz="1800" dirty="0"/>
                        <a:t>2</a:t>
                      </a:r>
                    </a:p>
                  </a:txBody>
                  <a:tcPr marT="45725" marB="45725" anchor="ctr"/>
                </a:tc>
                <a:tc>
                  <a:txBody>
                    <a:bodyPr/>
                    <a:lstStyle/>
                    <a:p>
                      <a:pPr algn="ctr"/>
                      <a:r>
                        <a:rPr lang="en-US" sz="1800" dirty="0"/>
                        <a:t>0</a:t>
                      </a:r>
                    </a:p>
                  </a:txBody>
                  <a:tcPr marT="45725" marB="45725" anchor="ctr"/>
                </a:tc>
                <a:tc>
                  <a:txBody>
                    <a:bodyPr/>
                    <a:lstStyle/>
                    <a:p>
                      <a:pPr algn="ctr"/>
                      <a:r>
                        <a:rPr lang="en-US" sz="1800" dirty="0"/>
                        <a:t>0</a:t>
                      </a:r>
                    </a:p>
                  </a:txBody>
                  <a:tcPr marT="45725" marB="45725" anchor="ctr"/>
                </a:tc>
                <a:tc>
                  <a:txBody>
                    <a:bodyPr/>
                    <a:lstStyle/>
                    <a:p>
                      <a:pPr algn="ctr"/>
                      <a:r>
                        <a:rPr lang="en-US" sz="1800" dirty="0"/>
                        <a:t>1</a:t>
                      </a:r>
                    </a:p>
                  </a:txBody>
                  <a:tcPr marT="45725" marB="45725" anchor="ctr"/>
                </a:tc>
                <a:extLst>
                  <a:ext uri="{0D108BD9-81ED-4DB2-BD59-A6C34878D82A}">
                    <a16:rowId xmlns:a16="http://schemas.microsoft.com/office/drawing/2014/main" xmlns="" val="10002"/>
                  </a:ext>
                </a:extLst>
              </a:tr>
              <a:tr h="585962">
                <a:tc>
                  <a:txBody>
                    <a:bodyPr/>
                    <a:lstStyle/>
                    <a:p>
                      <a:pPr algn="ctr"/>
                      <a:r>
                        <a:rPr lang="en-US" sz="1800" dirty="0"/>
                        <a:t>Task 3</a:t>
                      </a:r>
                    </a:p>
                  </a:txBody>
                  <a:tcPr marT="45725" marB="4572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0</a:t>
                      </a:r>
                    </a:p>
                  </a:txBody>
                  <a:tcPr marT="45725" marB="45725" anchor="ctr"/>
                </a:tc>
                <a:tc>
                  <a:txBody>
                    <a:bodyPr/>
                    <a:lstStyle/>
                    <a:p>
                      <a:pPr algn="ctr"/>
                      <a:r>
                        <a:rPr lang="en-US" sz="1800" dirty="0"/>
                        <a:t>0</a:t>
                      </a:r>
                    </a:p>
                  </a:txBody>
                  <a:tcPr marT="45725" marB="45725" anchor="ctr"/>
                </a:tc>
                <a:tc>
                  <a:txBody>
                    <a:bodyPr/>
                    <a:lstStyle/>
                    <a:p>
                      <a:pPr algn="ctr"/>
                      <a:r>
                        <a:rPr lang="en-US" sz="1800" dirty="0"/>
                        <a:t>0</a:t>
                      </a:r>
                    </a:p>
                  </a:txBody>
                  <a:tcPr marT="45725" marB="45725" anchor="ctr"/>
                </a:tc>
                <a:tc>
                  <a:txBody>
                    <a:bodyPr/>
                    <a:lstStyle/>
                    <a:p>
                      <a:pPr algn="ctr"/>
                      <a:r>
                        <a:rPr lang="en-US" sz="1800" dirty="0"/>
                        <a:t>4</a:t>
                      </a:r>
                    </a:p>
                  </a:txBody>
                  <a:tcPr marT="45725" marB="45725" anchor="ctr"/>
                </a:tc>
                <a:tc>
                  <a:txBody>
                    <a:bodyPr/>
                    <a:lstStyle/>
                    <a:p>
                      <a:pPr algn="ctr"/>
                      <a:r>
                        <a:rPr lang="en-US" sz="1800" dirty="0"/>
                        <a:t>2</a:t>
                      </a:r>
                    </a:p>
                  </a:txBody>
                  <a:tcPr marT="45725" marB="45725" anchor="ctr"/>
                </a:tc>
                <a:tc>
                  <a:txBody>
                    <a:bodyPr/>
                    <a:lstStyle/>
                    <a:p>
                      <a:pPr algn="ctr"/>
                      <a:r>
                        <a:rPr lang="en-US" sz="1800" dirty="0"/>
                        <a:t>1</a:t>
                      </a:r>
                    </a:p>
                  </a:txBody>
                  <a:tcPr marT="45725" marB="45725" anchor="ctr"/>
                </a:tc>
                <a:extLst>
                  <a:ext uri="{0D108BD9-81ED-4DB2-BD59-A6C34878D82A}">
                    <a16:rowId xmlns:a16="http://schemas.microsoft.com/office/drawing/2014/main" xmlns="" val="10003"/>
                  </a:ext>
                </a:extLst>
              </a:tr>
              <a:tr h="585962">
                <a:tc>
                  <a:txBody>
                    <a:bodyPr/>
                    <a:lstStyle/>
                    <a:p>
                      <a:pPr algn="ctr"/>
                      <a:r>
                        <a:rPr lang="en-US" sz="1800" dirty="0"/>
                        <a:t>Task 4</a:t>
                      </a:r>
                    </a:p>
                  </a:txBody>
                  <a:tcPr marT="45725" marB="45725"/>
                </a:tc>
                <a:tc>
                  <a:txBody>
                    <a:bodyPr/>
                    <a:lstStyle/>
                    <a:p>
                      <a:pPr algn="ctr"/>
                      <a:r>
                        <a:rPr lang="en-US" sz="1800" dirty="0"/>
                        <a:t>0</a:t>
                      </a:r>
                    </a:p>
                  </a:txBody>
                  <a:tcPr marT="45725" marB="45725" anchor="ctr"/>
                </a:tc>
                <a:tc>
                  <a:txBody>
                    <a:bodyPr/>
                    <a:lstStyle/>
                    <a:p>
                      <a:pPr algn="ctr"/>
                      <a:r>
                        <a:rPr lang="en-US" sz="1800" dirty="0"/>
                        <a:t>1</a:t>
                      </a:r>
                    </a:p>
                  </a:txBody>
                  <a:tcPr marT="45725" marB="45725" anchor="ctr"/>
                </a:tc>
                <a:tc>
                  <a:txBody>
                    <a:bodyPr/>
                    <a:lstStyle/>
                    <a:p>
                      <a:pPr algn="ctr"/>
                      <a:r>
                        <a:rPr lang="en-US" sz="1800" dirty="0"/>
                        <a:t>0</a:t>
                      </a:r>
                    </a:p>
                  </a:txBody>
                  <a:tcPr marT="45725" marB="45725" anchor="ctr"/>
                </a:tc>
                <a:tc>
                  <a:txBody>
                    <a:bodyPr/>
                    <a:lstStyle/>
                    <a:p>
                      <a:pPr algn="ctr"/>
                      <a:r>
                        <a:rPr lang="en-US" sz="1800" dirty="0"/>
                        <a:t>0</a:t>
                      </a:r>
                    </a:p>
                  </a:txBody>
                  <a:tcPr marT="45725" marB="45725" anchor="ctr"/>
                </a:tc>
                <a:tc>
                  <a:txBody>
                    <a:bodyPr/>
                    <a:lstStyle/>
                    <a:p>
                      <a:pPr algn="ctr"/>
                      <a:r>
                        <a:rPr lang="en-US" sz="1800" dirty="0"/>
                        <a:t>4</a:t>
                      </a:r>
                    </a:p>
                  </a:txBody>
                  <a:tcPr marT="45725" marB="45725" anchor="ctr"/>
                </a:tc>
                <a:tc>
                  <a:txBody>
                    <a:bodyPr/>
                    <a:lstStyle/>
                    <a:p>
                      <a:pPr algn="ctr"/>
                      <a:r>
                        <a:rPr lang="en-US" sz="1800" dirty="0"/>
                        <a:t>0</a:t>
                      </a:r>
                    </a:p>
                  </a:txBody>
                  <a:tcPr marT="45725" marB="45725" anchor="ct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4214792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a:latin typeface="+mn-lt"/>
              </a:rPr>
              <a:t>Competencies Used in Interviews</a:t>
            </a:r>
          </a:p>
        </p:txBody>
      </p:sp>
      <p:sp>
        <p:nvSpPr>
          <p:cNvPr id="2" name="Content Placeholder 1"/>
          <p:cNvSpPr>
            <a:spLocks noGrp="1"/>
          </p:cNvSpPr>
          <p:nvPr>
            <p:ph idx="1"/>
          </p:nvPr>
        </p:nvSpPr>
        <p:spPr/>
        <p:txBody>
          <a:bodyPr>
            <a:normAutofit/>
          </a:bodyPr>
          <a:lstStyle/>
          <a:p>
            <a:r>
              <a:rPr lang="en-US" sz="3200" dirty="0"/>
              <a:t>Essential competencies are turned into questions which require the applicant to typically provide specific, detailed descriptions of how the candidate behaved in the past</a:t>
            </a: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8304" y="4903622"/>
            <a:ext cx="2844546" cy="1706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47360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650" y="475657"/>
            <a:ext cx="10920663" cy="1325563"/>
          </a:xfrm>
        </p:spPr>
        <p:txBody>
          <a:bodyPr/>
          <a:lstStyle/>
          <a:p>
            <a:pPr algn="ctr"/>
            <a:r>
              <a:rPr lang="en-US" b="1" dirty="0">
                <a:latin typeface="+mn-lt"/>
              </a:rPr>
              <a:t>Competency to Interview Questions</a:t>
            </a:r>
          </a:p>
        </p:txBody>
      </p:sp>
      <p:sp>
        <p:nvSpPr>
          <p:cNvPr id="3" name="Content Placeholder 2"/>
          <p:cNvSpPr>
            <a:spLocks noGrp="1"/>
          </p:cNvSpPr>
          <p:nvPr>
            <p:ph idx="1"/>
          </p:nvPr>
        </p:nvSpPr>
        <p:spPr>
          <a:xfrm>
            <a:off x="695622" y="1666813"/>
            <a:ext cx="8596668" cy="3880773"/>
          </a:xfrm>
        </p:spPr>
        <p:txBody>
          <a:bodyPr>
            <a:normAutofit fontScale="92500"/>
          </a:bodyPr>
          <a:lstStyle/>
          <a:p>
            <a:pPr marL="0" indent="0">
              <a:buNone/>
            </a:pPr>
            <a:r>
              <a:rPr lang="en-US" sz="2400" b="1" dirty="0"/>
              <a:t>ADAPTABILITY-Maintaining effectiveness in varying environments, tasks and responsibilities, or with various types of people.</a:t>
            </a:r>
          </a:p>
          <a:p>
            <a:r>
              <a:rPr lang="en-US" sz="2400" dirty="0"/>
              <a:t>Tell me about a situation in which you have had to adjust to changes over which you had no control. How did you handle it?</a:t>
            </a:r>
          </a:p>
          <a:p>
            <a:r>
              <a:rPr lang="en-US" sz="2400" dirty="0"/>
              <a:t>Tell me about a time when you had to adjust to a colleague's working style in order to complete a project or achieve your objectives.</a:t>
            </a:r>
          </a:p>
          <a:p>
            <a:r>
              <a:rPr lang="en-US" sz="2400" dirty="0"/>
              <a:t>By providing related examples, convince us that you can adapt to a wide variety of people, situations and environments.</a:t>
            </a:r>
          </a:p>
        </p:txBody>
      </p:sp>
    </p:spTree>
    <p:extLst>
      <p:ext uri="{BB962C8B-B14F-4D97-AF65-F5344CB8AC3E}">
        <p14:creationId xmlns:p14="http://schemas.microsoft.com/office/powerpoint/2010/main" val="6144895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72775" y="299184"/>
            <a:ext cx="11301984" cy="1325563"/>
          </a:xfrm>
        </p:spPr>
        <p:txBody>
          <a:bodyPr/>
          <a:lstStyle/>
          <a:p>
            <a:pPr algn="ctr"/>
            <a:r>
              <a:rPr lang="en-US" b="1" dirty="0">
                <a:latin typeface="+mn-lt"/>
              </a:rPr>
              <a:t>CODESP Interview Builder </a:t>
            </a:r>
            <a:br>
              <a:rPr lang="en-US" b="1" dirty="0">
                <a:latin typeface="+mn-lt"/>
              </a:rPr>
            </a:br>
            <a:r>
              <a:rPr lang="en-US" b="1" dirty="0">
                <a:latin typeface="+mn-lt"/>
              </a:rPr>
              <a:t>Competency / Job Family</a:t>
            </a:r>
          </a:p>
        </p:txBody>
      </p:sp>
      <p:sp>
        <p:nvSpPr>
          <p:cNvPr id="2" name="Content Placeholder 1"/>
          <p:cNvSpPr>
            <a:spLocks noGrp="1"/>
          </p:cNvSpPr>
          <p:nvPr>
            <p:ph idx="1"/>
          </p:nvPr>
        </p:nvSpPr>
        <p:spPr>
          <a:xfrm>
            <a:off x="495410" y="2040556"/>
            <a:ext cx="11362914" cy="4417708"/>
          </a:xfrm>
        </p:spPr>
        <p:txBody>
          <a:bodyPr>
            <a:normAutofit/>
          </a:bodyPr>
          <a:lstStyle/>
          <a:p>
            <a:r>
              <a:rPr lang="en-US" sz="3600" dirty="0"/>
              <a:t>Choose questions by either Competency and/or Job Family </a:t>
            </a:r>
          </a:p>
          <a:p>
            <a:pPr marL="0" indent="0">
              <a:buNone/>
            </a:pPr>
            <a:endParaRPr lang="en-US" dirty="0"/>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410" y="3438385"/>
            <a:ext cx="11362914" cy="1278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2521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6053328" y="161944"/>
            <a:ext cx="5998464" cy="6696056"/>
          </a:xfrm>
          <a:prstGeom prst="rect">
            <a:avLst/>
          </a:prstGeom>
        </p:spPr>
      </p:pic>
      <p:sp>
        <p:nvSpPr>
          <p:cNvPr id="5" name="TextBox 4"/>
          <p:cNvSpPr txBox="1"/>
          <p:nvPr/>
        </p:nvSpPr>
        <p:spPr>
          <a:xfrm>
            <a:off x="557784" y="832104"/>
            <a:ext cx="5093208" cy="23083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1C88CA"/>
                </a:solidFill>
                <a:effectLst/>
                <a:uLnTx/>
                <a:uFillTx/>
                <a:latin typeface="Trebuchet MS" panose="020B0603020202020204"/>
                <a:ea typeface="+mn-ea"/>
                <a:cs typeface="+mn-cs"/>
              </a:rPr>
              <a:t>Using the Interview Builder for a Competency Search by Job Level</a:t>
            </a:r>
          </a:p>
        </p:txBody>
      </p:sp>
      <p:pic>
        <p:nvPicPr>
          <p:cNvPr id="6" name="Picture 5"/>
          <p:cNvPicPr>
            <a:picLocks noChangeAspect="1"/>
          </p:cNvPicPr>
          <p:nvPr/>
        </p:nvPicPr>
        <p:blipFill rotWithShape="1">
          <a:blip r:embed="rId3" cstate="email">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p:blipFill>
        <p:spPr>
          <a:xfrm>
            <a:off x="1559705" y="4013211"/>
            <a:ext cx="2441750" cy="1718268"/>
          </a:xfrm>
          <a:prstGeom prst="rect">
            <a:avLst/>
          </a:prstGeom>
        </p:spPr>
      </p:pic>
    </p:spTree>
    <p:extLst>
      <p:ext uri="{BB962C8B-B14F-4D97-AF65-F5344CB8AC3E}">
        <p14:creationId xmlns:p14="http://schemas.microsoft.com/office/powerpoint/2010/main" val="793785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I: Interview</a:t>
            </a:r>
            <a:endParaRPr lang="en-US" dirty="0"/>
          </a:p>
        </p:txBody>
      </p:sp>
      <p:sp>
        <p:nvSpPr>
          <p:cNvPr id="3" name="Content Placeholder 2"/>
          <p:cNvSpPr>
            <a:spLocks noGrp="1"/>
          </p:cNvSpPr>
          <p:nvPr>
            <p:ph sz="quarter" idx="1"/>
          </p:nvPr>
        </p:nvSpPr>
        <p:spPr/>
        <p:txBody>
          <a:bodyPr/>
          <a:lstStyle/>
          <a:p>
            <a:r>
              <a:rPr lang="en-US" dirty="0" smtClean="0"/>
              <a:t>Job family of Administrative Support Staff chosen for the pilot group</a:t>
            </a:r>
          </a:p>
          <a:p>
            <a:pPr lvl="1"/>
            <a:r>
              <a:rPr lang="en-US" dirty="0" smtClean="0"/>
              <a:t>180 employees within this job family</a:t>
            </a:r>
          </a:p>
          <a:p>
            <a:pPr lvl="1"/>
            <a:r>
              <a:rPr lang="en-US" dirty="0" smtClean="0"/>
              <a:t>90 contacted for an interview</a:t>
            </a:r>
          </a:p>
          <a:p>
            <a:pPr lvl="1"/>
            <a:r>
              <a:rPr lang="en-US" dirty="0" smtClean="0"/>
              <a:t>75 interviews conducted</a:t>
            </a:r>
          </a:p>
          <a:p>
            <a:pPr lvl="1"/>
            <a:endParaRPr lang="en-US" dirty="0"/>
          </a:p>
          <a:p>
            <a:endParaRPr lang="en-US" dirty="0"/>
          </a:p>
          <a:p>
            <a:pPr lvl="1"/>
            <a:endParaRPr lang="en-US" dirty="0"/>
          </a:p>
        </p:txBody>
      </p:sp>
    </p:spTree>
    <p:extLst>
      <p:ext uri="{BB962C8B-B14F-4D97-AF65-F5344CB8AC3E}">
        <p14:creationId xmlns:p14="http://schemas.microsoft.com/office/powerpoint/2010/main" val="19010262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I: Interview</a:t>
            </a:r>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143000" y="1066800"/>
            <a:ext cx="9996408" cy="2743200"/>
          </a:xfrm>
        </p:spPr>
      </p:pic>
      <p:sp>
        <p:nvSpPr>
          <p:cNvPr id="5" name="TextBox 4"/>
          <p:cNvSpPr txBox="1"/>
          <p:nvPr/>
        </p:nvSpPr>
        <p:spPr>
          <a:xfrm>
            <a:off x="914400" y="4088355"/>
            <a:ext cx="1089660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1F497D"/>
                </a:solidFill>
                <a:effectLst/>
                <a:uLnTx/>
                <a:uFillTx/>
                <a:latin typeface="Perpetua"/>
                <a:ea typeface="+mn-ea"/>
                <a:cs typeface="+mn-cs"/>
              </a:rPr>
              <a:t>What we learned:</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smtClean="0">
                <a:ln>
                  <a:noFill/>
                </a:ln>
                <a:solidFill>
                  <a:srgbClr val="1F497D"/>
                </a:solidFill>
                <a:effectLst/>
                <a:uLnTx/>
                <a:uFillTx/>
                <a:latin typeface="Perpetua"/>
                <a:ea typeface="+mn-ea"/>
                <a:cs typeface="+mn-cs"/>
              </a:rPr>
              <a:t>Emphasize the goal of the study in the introduction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smtClean="0">
                <a:ln>
                  <a:noFill/>
                </a:ln>
                <a:solidFill>
                  <a:srgbClr val="1F497D"/>
                </a:solidFill>
                <a:effectLst/>
                <a:uLnTx/>
                <a:uFillTx/>
                <a:latin typeface="Perpetua"/>
                <a:ea typeface="+mn-ea"/>
                <a:cs typeface="+mn-cs"/>
              </a:rPr>
              <a:t>Dismiss ideas of “I am not qualified to answer this question”/ “I have not been on the job long enough to answer this question”</a:t>
            </a:r>
          </a:p>
        </p:txBody>
      </p:sp>
    </p:spTree>
    <p:extLst>
      <p:ext uri="{BB962C8B-B14F-4D97-AF65-F5344CB8AC3E}">
        <p14:creationId xmlns:p14="http://schemas.microsoft.com/office/powerpoint/2010/main" val="15615160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I: Interview</a:t>
            </a:r>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057400" y="914400"/>
            <a:ext cx="8778475" cy="3091012"/>
          </a:xfrm>
        </p:spPr>
      </p:pic>
      <p:sp>
        <p:nvSpPr>
          <p:cNvPr id="5" name="TextBox 4"/>
          <p:cNvSpPr txBox="1"/>
          <p:nvPr/>
        </p:nvSpPr>
        <p:spPr>
          <a:xfrm>
            <a:off x="998337" y="4267200"/>
            <a:ext cx="108966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1F497D"/>
                </a:solidFill>
                <a:effectLst/>
                <a:uLnTx/>
                <a:uFillTx/>
                <a:latin typeface="Perpetua"/>
                <a:ea typeface="+mn-ea"/>
                <a:cs typeface="+mn-cs"/>
              </a:rPr>
              <a:t>What we learned:</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smtClean="0">
                <a:ln>
                  <a:noFill/>
                </a:ln>
                <a:solidFill>
                  <a:srgbClr val="1F497D"/>
                </a:solidFill>
                <a:effectLst/>
                <a:uLnTx/>
                <a:uFillTx/>
                <a:latin typeface="Perpetua"/>
                <a:ea typeface="+mn-ea"/>
                <a:cs typeface="+mn-cs"/>
              </a:rPr>
              <a:t>The explanation of a competency is critical</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smtClean="0">
                <a:ln>
                  <a:noFill/>
                </a:ln>
                <a:solidFill>
                  <a:srgbClr val="1F497D"/>
                </a:solidFill>
                <a:effectLst/>
                <a:uLnTx/>
                <a:uFillTx/>
                <a:latin typeface="Perpetua"/>
                <a:ea typeface="+mn-ea"/>
                <a:cs typeface="+mn-cs"/>
              </a:rPr>
              <a:t>May need to guide people through their days to gather all competency information</a:t>
            </a:r>
          </a:p>
        </p:txBody>
      </p:sp>
    </p:spTree>
    <p:extLst>
      <p:ext uri="{BB962C8B-B14F-4D97-AF65-F5344CB8AC3E}">
        <p14:creationId xmlns:p14="http://schemas.microsoft.com/office/powerpoint/2010/main" val="1465234225"/>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Custom 1">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CJLCUTCconference">
  <a:themeElements>
    <a:clrScheme name="UTC Colors">
      <a:dk1>
        <a:sysClr val="windowText" lastClr="000000"/>
      </a:dk1>
      <a:lt1>
        <a:srgbClr val="FFFFFF"/>
      </a:lt1>
      <a:dk2>
        <a:srgbClr val="1F497D"/>
      </a:dk2>
      <a:lt2>
        <a:srgbClr val="EEECE1"/>
      </a:lt2>
      <a:accent1>
        <a:srgbClr val="1F497D"/>
      </a:accent1>
      <a:accent2>
        <a:srgbClr val="E0AA0F"/>
      </a:accent2>
      <a:accent3>
        <a:srgbClr val="FFFFFF"/>
      </a:accent3>
      <a:accent4>
        <a:srgbClr val="ADAFAA"/>
      </a:accent4>
      <a:accent5>
        <a:srgbClr val="000000"/>
      </a:accent5>
      <a:accent6>
        <a:srgbClr val="FFFFFF"/>
      </a:accent6>
      <a:hlink>
        <a:srgbClr val="FFFFFF"/>
      </a:hlink>
      <a:folHlink>
        <a:srgbClr val="FFFFFF"/>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extLst>
    <a:ext uri="{05A4C25C-085E-4340-85A3-A5531E510DB2}">
      <thm15:themeFamily xmlns:thm15="http://schemas.microsoft.com/office/thememl/2012/main" name="CJLCUTCconference" id="{B63B5D95-17E3-4854-8CEE-D9CE2B764F67}" vid="{42BA7027-637C-466B-B8B1-E61E45398F96}"/>
    </a:ext>
  </a:extLst>
</a:theme>
</file>

<file path=ppt/theme/theme4.xml><?xml version="1.0" encoding="utf-8"?>
<a:theme xmlns:a="http://schemas.openxmlformats.org/drawingml/2006/main" name="Clarity">
  <a:themeElements>
    <a:clrScheme name="Custom 5">
      <a:dk1>
        <a:srgbClr val="292934"/>
      </a:dk1>
      <a:lt1>
        <a:srgbClr val="FFFFFF"/>
      </a:lt1>
      <a:dk2>
        <a:srgbClr val="FF0000"/>
      </a:dk2>
      <a:lt2>
        <a:srgbClr val="F3F2DC"/>
      </a:lt2>
      <a:accent1>
        <a:srgbClr val="C00000"/>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2808</TotalTime>
  <Words>3916</Words>
  <Application>Microsoft Office PowerPoint</Application>
  <PresentationFormat>Widescreen</PresentationFormat>
  <Paragraphs>547</Paragraphs>
  <Slides>68</Slides>
  <Notes>19</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68</vt:i4>
      </vt:variant>
    </vt:vector>
  </HeadingPairs>
  <TitlesOfParts>
    <vt:vector size="83" baseType="lpstr">
      <vt:lpstr>Arial</vt:lpstr>
      <vt:lpstr>Calibri</vt:lpstr>
      <vt:lpstr>Calibri Light</vt:lpstr>
      <vt:lpstr>Franklin Gothic Book</vt:lpstr>
      <vt:lpstr>Georgia</vt:lpstr>
      <vt:lpstr>Gill Sans MT</vt:lpstr>
      <vt:lpstr>Perpetua</vt:lpstr>
      <vt:lpstr>Times New Roman</vt:lpstr>
      <vt:lpstr>Trebuchet MS</vt:lpstr>
      <vt:lpstr>Wingdings 2</vt:lpstr>
      <vt:lpstr>Wingdings 3</vt:lpstr>
      <vt:lpstr>Office Theme</vt:lpstr>
      <vt:lpstr>Facet</vt:lpstr>
      <vt:lpstr>CJLCUTCconference</vt:lpstr>
      <vt:lpstr>Clarity</vt:lpstr>
      <vt:lpstr>How Can I Use Competencies?</vt:lpstr>
      <vt:lpstr>Why Competencies?</vt:lpstr>
      <vt:lpstr>Why Competencies?</vt:lpstr>
      <vt:lpstr>How are Competencies Useful?</vt:lpstr>
      <vt:lpstr>From the Ground Up: Developing Competencies in a University Setting For Use in Training</vt:lpstr>
      <vt:lpstr>Overview</vt:lpstr>
      <vt:lpstr>Step I: Interview</vt:lpstr>
      <vt:lpstr>Step I: Interview</vt:lpstr>
      <vt:lpstr>Step I: Interview</vt:lpstr>
      <vt:lpstr>Step I: Interview</vt:lpstr>
      <vt:lpstr>Step II: Design and Administer Competency Modeling Survey </vt:lpstr>
      <vt:lpstr>Step II: Design and Administer Competency Modeling Survey </vt:lpstr>
      <vt:lpstr>Step III: Results of the Competency Modeling Survey</vt:lpstr>
      <vt:lpstr>Step III: Results of the Competency Modeling Survey</vt:lpstr>
      <vt:lpstr>Step IV: Turning Competencies Into Training Directives</vt:lpstr>
      <vt:lpstr>HOW CAN I USE COMPETENCIES? Practical Measurement Of A Competency Model: Leadership In Public Safety</vt:lpstr>
      <vt:lpstr>Dennis Doverspike, Doverspike Consulting LLC</vt:lpstr>
      <vt:lpstr>Avesta, Greg Lawton, Partner</vt:lpstr>
      <vt:lpstr>NEMSMA</vt:lpstr>
      <vt:lpstr>Problem – More General</vt:lpstr>
      <vt:lpstr>Multi-Prong Approach of Applied Research</vt:lpstr>
      <vt:lpstr>The Problem</vt:lpstr>
      <vt:lpstr>Basics and Definitions</vt:lpstr>
      <vt:lpstr>Competencies</vt:lpstr>
      <vt:lpstr>The NEMSMA COMPETENCY MODEL</vt:lpstr>
      <vt:lpstr>5 Competencies for Translation into SJTs</vt:lpstr>
      <vt:lpstr>CERTIFICATION OR CREDENTIALING</vt:lpstr>
      <vt:lpstr>Approach: Competencies into SJTs  </vt:lpstr>
      <vt:lpstr>New Element – SJTs for Competencies</vt:lpstr>
      <vt:lpstr>SJT</vt:lpstr>
      <vt:lpstr>TRADITIONAL ELEMENTS</vt:lpstr>
      <vt:lpstr>Critical Incidents</vt:lpstr>
      <vt:lpstr>Critical Incidents</vt:lpstr>
      <vt:lpstr>Write Items Based on Competencies</vt:lpstr>
      <vt:lpstr>Typical Competency Model</vt:lpstr>
      <vt:lpstr>Typical Competency Scales</vt:lpstr>
      <vt:lpstr>NEMSMA Competencies</vt:lpstr>
      <vt:lpstr>SJT Item</vt:lpstr>
      <vt:lpstr>SJT Item</vt:lpstr>
      <vt:lpstr>Pilot Testing Plus</vt:lpstr>
      <vt:lpstr>Results and Conclusions </vt:lpstr>
      <vt:lpstr>Issues</vt:lpstr>
      <vt:lpstr>THE END</vt:lpstr>
      <vt:lpstr>Using Competencies in Civil Service Testing</vt:lpstr>
      <vt:lpstr>Agenda</vt:lpstr>
      <vt:lpstr>Cuyahoga County and the PRC </vt:lpstr>
      <vt:lpstr>Body of Work</vt:lpstr>
      <vt:lpstr>Role of Competencies </vt:lpstr>
      <vt:lpstr>Competency Model for Interviews</vt:lpstr>
      <vt:lpstr>Structured Interview Bank</vt:lpstr>
      <vt:lpstr>Example: Conflict Management</vt:lpstr>
      <vt:lpstr>Conflict Management</vt:lpstr>
      <vt:lpstr>Example Scoring Anchors</vt:lpstr>
      <vt:lpstr>Applying Competencies to Other Tests</vt:lpstr>
      <vt:lpstr>Summary</vt:lpstr>
      <vt:lpstr>Competency-Based Interviews</vt:lpstr>
      <vt:lpstr>Competency Based Interviews</vt:lpstr>
      <vt:lpstr>Advantages of Competency-Based Interviews</vt:lpstr>
      <vt:lpstr>CODESP Development Steps</vt:lpstr>
      <vt:lpstr>Customer Development Steps</vt:lpstr>
      <vt:lpstr>Select Competencies with Job Expert Sample List</vt:lpstr>
      <vt:lpstr>Criticality of the Competency</vt:lpstr>
      <vt:lpstr>Link Competencies To Tasks</vt:lpstr>
      <vt:lpstr>Task – Competency Matrix</vt:lpstr>
      <vt:lpstr>Competencies Used in Interviews</vt:lpstr>
      <vt:lpstr>Competency to Interview Questions</vt:lpstr>
      <vt:lpstr>CODESP Interview Builder  Competency / Job Family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Can I Use Competencies?</dc:title>
  <dc:creator>Dennis Doverspike</dc:creator>
  <cp:lastModifiedBy>Ben Porr</cp:lastModifiedBy>
  <cp:revision>38</cp:revision>
  <dcterms:created xsi:type="dcterms:W3CDTF">2017-05-22T03:00:37Z</dcterms:created>
  <dcterms:modified xsi:type="dcterms:W3CDTF">2017-09-19T18:45:38Z</dcterms:modified>
</cp:coreProperties>
</file>