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44"/>
  </p:notesMasterIdLst>
  <p:handoutMasterIdLst>
    <p:handoutMasterId r:id="rId45"/>
  </p:handoutMasterIdLst>
  <p:sldIdLst>
    <p:sldId id="314" r:id="rId2"/>
    <p:sldId id="735" r:id="rId3"/>
    <p:sldId id="320" r:id="rId4"/>
    <p:sldId id="506" r:id="rId5"/>
    <p:sldId id="507" r:id="rId6"/>
    <p:sldId id="508" r:id="rId7"/>
    <p:sldId id="509" r:id="rId8"/>
    <p:sldId id="510" r:id="rId9"/>
    <p:sldId id="511" r:id="rId10"/>
    <p:sldId id="512" r:id="rId11"/>
    <p:sldId id="513" r:id="rId12"/>
    <p:sldId id="514" r:id="rId13"/>
    <p:sldId id="515" r:id="rId14"/>
    <p:sldId id="737" r:id="rId15"/>
    <p:sldId id="701" r:id="rId16"/>
    <p:sldId id="712" r:id="rId17"/>
    <p:sldId id="714" r:id="rId18"/>
    <p:sldId id="702" r:id="rId19"/>
    <p:sldId id="703" r:id="rId20"/>
    <p:sldId id="720" r:id="rId21"/>
    <p:sldId id="721" r:id="rId22"/>
    <p:sldId id="704" r:id="rId23"/>
    <p:sldId id="709" r:id="rId24"/>
    <p:sldId id="706" r:id="rId25"/>
    <p:sldId id="711" r:id="rId26"/>
    <p:sldId id="724" r:id="rId27"/>
    <p:sldId id="589" r:id="rId28"/>
    <p:sldId id="723" r:id="rId29"/>
    <p:sldId id="707" r:id="rId30"/>
    <p:sldId id="708" r:id="rId31"/>
    <p:sldId id="696" r:id="rId32"/>
    <p:sldId id="722" r:id="rId33"/>
    <p:sldId id="698" r:id="rId34"/>
    <p:sldId id="729" r:id="rId35"/>
    <p:sldId id="730" r:id="rId36"/>
    <p:sldId id="732" r:id="rId37"/>
    <p:sldId id="734" r:id="rId38"/>
    <p:sldId id="726" r:id="rId39"/>
    <p:sldId id="725" r:id="rId40"/>
    <p:sldId id="738" r:id="rId41"/>
    <p:sldId id="518" r:id="rId42"/>
    <p:sldId id="727" r:id="rId43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BA"/>
    <a:srgbClr val="ED1BDE"/>
    <a:srgbClr val="000000"/>
    <a:srgbClr val="872434"/>
    <a:srgbClr val="AFE042"/>
    <a:srgbClr val="37AEFF"/>
    <a:srgbClr val="F8F8F8"/>
    <a:srgbClr val="264375"/>
    <a:srgbClr val="5780C9"/>
    <a:srgbClr val="3F6D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5" autoAdjust="0"/>
    <p:restoredTop sz="99104" autoAdjust="0"/>
  </p:normalViewPr>
  <p:slideViewPr>
    <p:cSldViewPr>
      <p:cViewPr varScale="1">
        <p:scale>
          <a:sx n="116" d="100"/>
          <a:sy n="116" d="100"/>
        </p:scale>
        <p:origin x="150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514" y="-9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600612423447"/>
          <c:y val="3.4531249999999999E-2"/>
          <c:w val="0.55584909943486005"/>
          <c:h val="0.605558169708575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rgbClr val="C00000"/>
            </a:solidFill>
            <a:ln w="15875">
              <a:solidFill>
                <a:srgbClr val="C00000"/>
              </a:solidFill>
            </a:ln>
          </c:spPr>
          <c:invertIfNegative val="0"/>
          <c:cat>
            <c:strRef>
              <c:f>Sheet1!$A$2:$A$16</c:f>
              <c:strCache>
                <c:ptCount val="15"/>
                <c:pt idx="0">
                  <c:v>&lt;50</c:v>
                </c:pt>
                <c:pt idx="1">
                  <c:v>50-60</c:v>
                </c:pt>
                <c:pt idx="2">
                  <c:v>60-70</c:v>
                </c:pt>
                <c:pt idx="3">
                  <c:v>70-80</c:v>
                </c:pt>
                <c:pt idx="4">
                  <c:v>80-90</c:v>
                </c:pt>
                <c:pt idx="5">
                  <c:v>90-100</c:v>
                </c:pt>
                <c:pt idx="6">
                  <c:v>100-110</c:v>
                </c:pt>
                <c:pt idx="7">
                  <c:v>110-120</c:v>
                </c:pt>
                <c:pt idx="8">
                  <c:v>120-130</c:v>
                </c:pt>
                <c:pt idx="9">
                  <c:v>130-140</c:v>
                </c:pt>
                <c:pt idx="10">
                  <c:v>140-150</c:v>
                </c:pt>
                <c:pt idx="11">
                  <c:v>150-160</c:v>
                </c:pt>
                <c:pt idx="12">
                  <c:v>160-170</c:v>
                </c:pt>
                <c:pt idx="13">
                  <c:v>170-180</c:v>
                </c:pt>
                <c:pt idx="14">
                  <c:v>&gt;180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4">
                  <c:v>4</c:v>
                </c:pt>
                <c:pt idx="5">
                  <c:v>8</c:v>
                </c:pt>
                <c:pt idx="6">
                  <c:v>13</c:v>
                </c:pt>
                <c:pt idx="7">
                  <c:v>18</c:v>
                </c:pt>
                <c:pt idx="8">
                  <c:v>17</c:v>
                </c:pt>
                <c:pt idx="9">
                  <c:v>17</c:v>
                </c:pt>
                <c:pt idx="10">
                  <c:v>12</c:v>
                </c:pt>
                <c:pt idx="11">
                  <c:v>6</c:v>
                </c:pt>
                <c:pt idx="12">
                  <c:v>4</c:v>
                </c:pt>
                <c:pt idx="13">
                  <c:v>3</c:v>
                </c:pt>
                <c:pt idx="1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595-48B7-BC46-F7FEE1F34D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rgbClr val="AFE042"/>
            </a:solidFill>
            <a:ln w="17145" cmpd="sng">
              <a:solidFill>
                <a:schemeClr val="accent1"/>
              </a:solidFill>
            </a:ln>
          </c:spPr>
          <c:invertIfNegative val="0"/>
          <c:cat>
            <c:strRef>
              <c:f>Sheet1!$A$2:$A$16</c:f>
              <c:strCache>
                <c:ptCount val="15"/>
                <c:pt idx="0">
                  <c:v>&lt;50</c:v>
                </c:pt>
                <c:pt idx="1">
                  <c:v>50-60</c:v>
                </c:pt>
                <c:pt idx="2">
                  <c:v>60-70</c:v>
                </c:pt>
                <c:pt idx="3">
                  <c:v>70-80</c:v>
                </c:pt>
                <c:pt idx="4">
                  <c:v>80-90</c:v>
                </c:pt>
                <c:pt idx="5">
                  <c:v>90-100</c:v>
                </c:pt>
                <c:pt idx="6">
                  <c:v>100-110</c:v>
                </c:pt>
                <c:pt idx="7">
                  <c:v>110-120</c:v>
                </c:pt>
                <c:pt idx="8">
                  <c:v>120-130</c:v>
                </c:pt>
                <c:pt idx="9">
                  <c:v>130-140</c:v>
                </c:pt>
                <c:pt idx="10">
                  <c:v>140-150</c:v>
                </c:pt>
                <c:pt idx="11">
                  <c:v>150-160</c:v>
                </c:pt>
                <c:pt idx="12">
                  <c:v>160-170</c:v>
                </c:pt>
                <c:pt idx="13">
                  <c:v>170-180</c:v>
                </c:pt>
                <c:pt idx="14">
                  <c:v>&gt;180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2</c:v>
                </c:pt>
                <c:pt idx="1">
                  <c:v>8</c:v>
                </c:pt>
                <c:pt idx="2">
                  <c:v>22</c:v>
                </c:pt>
                <c:pt idx="3">
                  <c:v>31</c:v>
                </c:pt>
                <c:pt idx="4">
                  <c:v>24</c:v>
                </c:pt>
                <c:pt idx="5">
                  <c:v>11</c:v>
                </c:pt>
                <c:pt idx="6">
                  <c:v>4</c:v>
                </c:pt>
                <c:pt idx="7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595-48B7-BC46-F7FEE1F34D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6469720"/>
        <c:axId val="398881168"/>
      </c:barChart>
      <c:catAx>
        <c:axId val="3964697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Isometric Lifting Strength (kg)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ln w="9525"/>
        </c:spPr>
        <c:txPr>
          <a:bodyPr rot="-2640000" vert="horz"/>
          <a:lstStyle/>
          <a:p>
            <a:pPr>
              <a:defRPr/>
            </a:pPr>
            <a:endParaRPr lang="en-US"/>
          </a:p>
        </c:txPr>
        <c:crossAx val="398881168"/>
        <c:crosses val="autoZero"/>
        <c:auto val="1"/>
        <c:lblAlgn val="ctr"/>
        <c:lblOffset val="0"/>
        <c:noMultiLvlLbl val="0"/>
      </c:catAx>
      <c:valAx>
        <c:axId val="39888116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Percent</a:t>
                </a:r>
              </a:p>
            </c:rich>
          </c:tx>
          <c:layout>
            <c:manualLayout>
              <c:xMode val="edge"/>
              <c:yMode val="edge"/>
              <c:x val="5.1557862496103599E-2"/>
              <c:y val="0.236775317396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96469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6114373128057801"/>
          <c:y val="9.1104280403378902E-4"/>
          <c:w val="0.29952153302265799"/>
          <c:h val="0.140631642356181"/>
        </c:manualLayout>
      </c:layout>
      <c:overlay val="0"/>
      <c:spPr>
        <a:ln>
          <a:noFill/>
        </a:ln>
      </c:spPr>
    </c:legend>
    <c:plotVisOnly val="1"/>
    <c:dispBlanksAs val="gap"/>
    <c:showDLblsOverMax val="0"/>
  </c:chart>
  <c:spPr>
    <a:ln w="12700">
      <a:noFill/>
    </a:ln>
  </c:spPr>
  <c:txPr>
    <a:bodyPr/>
    <a:lstStyle/>
    <a:p>
      <a:pPr>
        <a:defRPr sz="1400">
          <a:solidFill>
            <a:srgbClr val="000000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881387594407801"/>
          <c:y val="6.11661335301837E-2"/>
          <c:w val="0.82276474369275299"/>
          <c:h val="0.674753207932341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'FFM-Reproduced'!$U$1</c:f>
              <c:strCache>
                <c:ptCount val="1"/>
                <c:pt idx="0">
                  <c:v>Males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</c:spPr>
          <c:invertIfNegative val="0"/>
          <c:cat>
            <c:strRef>
              <c:f>'FFM-Reproduced'!$T$2:$T$16</c:f>
              <c:strCache>
                <c:ptCount val="15"/>
                <c:pt idx="0">
                  <c:v>0.80-0.95</c:v>
                </c:pt>
                <c:pt idx="1">
                  <c:v>0.95-1.10</c:v>
                </c:pt>
                <c:pt idx="2">
                  <c:v>1.10-1.25</c:v>
                </c:pt>
                <c:pt idx="3">
                  <c:v>1.25-1.40</c:v>
                </c:pt>
                <c:pt idx="4">
                  <c:v>1.40-1.55</c:v>
                </c:pt>
                <c:pt idx="5">
                  <c:v>1.55-1.70</c:v>
                </c:pt>
                <c:pt idx="6">
                  <c:v>1.70-1.85</c:v>
                </c:pt>
                <c:pt idx="7">
                  <c:v>1.85-2.00</c:v>
                </c:pt>
                <c:pt idx="8">
                  <c:v>2.00-2.15</c:v>
                </c:pt>
                <c:pt idx="9">
                  <c:v>2.15-2.30</c:v>
                </c:pt>
                <c:pt idx="10">
                  <c:v>2.30-2.45</c:v>
                </c:pt>
                <c:pt idx="11">
                  <c:v>2.45-2.60</c:v>
                </c:pt>
                <c:pt idx="12">
                  <c:v>2.60-2.75</c:v>
                </c:pt>
                <c:pt idx="13">
                  <c:v>2.75-2.90</c:v>
                </c:pt>
                <c:pt idx="14">
                  <c:v>2.90-3.05</c:v>
                </c:pt>
              </c:strCache>
            </c:strRef>
          </c:cat>
          <c:val>
            <c:numRef>
              <c:f>'FFM-Reproduced'!$U$2:$U$16</c:f>
              <c:numCache>
                <c:formatCode>General</c:formatCode>
                <c:ptCount val="15"/>
                <c:pt idx="0">
                  <c:v>0.79920079920079901</c:v>
                </c:pt>
                <c:pt idx="1">
                  <c:v>0.79920079920079901</c:v>
                </c:pt>
                <c:pt idx="2">
                  <c:v>0.89910089910089896</c:v>
                </c:pt>
                <c:pt idx="3">
                  <c:v>0.89910089910089896</c:v>
                </c:pt>
                <c:pt idx="4">
                  <c:v>2.5974025974025978</c:v>
                </c:pt>
                <c:pt idx="5">
                  <c:v>5.8941058941058762</c:v>
                </c:pt>
                <c:pt idx="6">
                  <c:v>13.286713286713301</c:v>
                </c:pt>
                <c:pt idx="7">
                  <c:v>17.082917082917081</c:v>
                </c:pt>
                <c:pt idx="8">
                  <c:v>20.87912087912088</c:v>
                </c:pt>
                <c:pt idx="9">
                  <c:v>16.983016983016981</c:v>
                </c:pt>
                <c:pt idx="10">
                  <c:v>11.48851148851149</c:v>
                </c:pt>
                <c:pt idx="11">
                  <c:v>5.6943056943056947</c:v>
                </c:pt>
                <c:pt idx="12">
                  <c:v>1.598401598401598</c:v>
                </c:pt>
                <c:pt idx="13">
                  <c:v>0.89910089910089896</c:v>
                </c:pt>
                <c:pt idx="14">
                  <c:v>0.1998001998002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447-40C5-B4D6-764B33F576F1}"/>
            </c:ext>
          </c:extLst>
        </c:ser>
        <c:ser>
          <c:idx val="1"/>
          <c:order val="1"/>
          <c:tx>
            <c:strRef>
              <c:f>'FFM-Reproduced'!$V$1</c:f>
              <c:strCache>
                <c:ptCount val="1"/>
                <c:pt idx="0">
                  <c:v>Females</c:v>
                </c:pt>
              </c:strCache>
            </c:strRef>
          </c:tx>
          <c:spPr>
            <a:solidFill>
              <a:srgbClr val="AFE042"/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'FFM-Reproduced'!$T$2:$T$16</c:f>
              <c:strCache>
                <c:ptCount val="15"/>
                <c:pt idx="0">
                  <c:v>0.80-0.95</c:v>
                </c:pt>
                <c:pt idx="1">
                  <c:v>0.95-1.10</c:v>
                </c:pt>
                <c:pt idx="2">
                  <c:v>1.10-1.25</c:v>
                </c:pt>
                <c:pt idx="3">
                  <c:v>1.25-1.40</c:v>
                </c:pt>
                <c:pt idx="4">
                  <c:v>1.40-1.55</c:v>
                </c:pt>
                <c:pt idx="5">
                  <c:v>1.55-1.70</c:v>
                </c:pt>
                <c:pt idx="6">
                  <c:v>1.70-1.85</c:v>
                </c:pt>
                <c:pt idx="7">
                  <c:v>1.85-2.00</c:v>
                </c:pt>
                <c:pt idx="8">
                  <c:v>2.00-2.15</c:v>
                </c:pt>
                <c:pt idx="9">
                  <c:v>2.15-2.30</c:v>
                </c:pt>
                <c:pt idx="10">
                  <c:v>2.30-2.45</c:v>
                </c:pt>
                <c:pt idx="11">
                  <c:v>2.45-2.60</c:v>
                </c:pt>
                <c:pt idx="12">
                  <c:v>2.60-2.75</c:v>
                </c:pt>
                <c:pt idx="13">
                  <c:v>2.75-2.90</c:v>
                </c:pt>
                <c:pt idx="14">
                  <c:v>2.90-3.05</c:v>
                </c:pt>
              </c:strCache>
            </c:strRef>
          </c:cat>
          <c:val>
            <c:numRef>
              <c:f>'FFM-Reproduced'!$V$2:$V$16</c:f>
              <c:numCache>
                <c:formatCode>General</c:formatCode>
                <c:ptCount val="15"/>
                <c:pt idx="0">
                  <c:v>0.200400801603206</c:v>
                </c:pt>
                <c:pt idx="1">
                  <c:v>0.70140280561122204</c:v>
                </c:pt>
                <c:pt idx="2">
                  <c:v>1.903807615230461</c:v>
                </c:pt>
                <c:pt idx="3">
                  <c:v>6.0120240480961753</c:v>
                </c:pt>
                <c:pt idx="4">
                  <c:v>12.525050100200399</c:v>
                </c:pt>
                <c:pt idx="5">
                  <c:v>18.637274549098201</c:v>
                </c:pt>
                <c:pt idx="6">
                  <c:v>23.54709418837675</c:v>
                </c:pt>
                <c:pt idx="7">
                  <c:v>18.036072144288578</c:v>
                </c:pt>
                <c:pt idx="8">
                  <c:v>10.020040080160321</c:v>
                </c:pt>
                <c:pt idx="9">
                  <c:v>5.2104208416833666</c:v>
                </c:pt>
                <c:pt idx="10">
                  <c:v>2.5050100200400802</c:v>
                </c:pt>
                <c:pt idx="11">
                  <c:v>0.400801603206413</c:v>
                </c:pt>
                <c:pt idx="12">
                  <c:v>0.100200400801603</c:v>
                </c:pt>
                <c:pt idx="13">
                  <c:v>0.200400801603206</c:v>
                </c:pt>
                <c:pt idx="1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447-40C5-B4D6-764B33F576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8881952"/>
        <c:axId val="398882344"/>
      </c:barChart>
      <c:catAx>
        <c:axId val="3988819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Isometric Lifting Strength/Fat Free Mass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398882344"/>
        <c:crosses val="autoZero"/>
        <c:auto val="0"/>
        <c:lblAlgn val="ctr"/>
        <c:lblOffset val="100"/>
        <c:noMultiLvlLbl val="0"/>
      </c:catAx>
      <c:valAx>
        <c:axId val="39888234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Percent</a:t>
                </a:r>
              </a:p>
            </c:rich>
          </c:tx>
          <c:layout>
            <c:manualLayout>
              <c:xMode val="edge"/>
              <c:yMode val="edge"/>
              <c:x val="2.4836895388076499E-2"/>
              <c:y val="0.302309333230884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988819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300">
          <a:solidFill>
            <a:srgbClr val="000000"/>
          </a:solidFill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003581829152"/>
          <c:y val="4.3235363178682901E-2"/>
          <c:w val="0.65448161409536099"/>
          <c:h val="0.770635722128731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83</c:v>
                </c:pt>
                <c:pt idx="1">
                  <c:v>96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228-400E-B9B9-6D0D8C3B41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Women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16</c:v>
                </c:pt>
                <c:pt idx="1">
                  <c:v>21</c:v>
                </c:pt>
                <c:pt idx="2">
                  <c:v>39</c:v>
                </c:pt>
                <c:pt idx="3">
                  <c:v>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228-400E-B9B9-6D0D8C3B41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7562128"/>
        <c:axId val="427562520"/>
      </c:barChart>
      <c:catAx>
        <c:axId val="427562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1"/>
                </a:solidFill>
              </a:defRPr>
            </a:pPr>
            <a:endParaRPr lang="en-US"/>
          </a:p>
        </c:txPr>
        <c:crossAx val="427562520"/>
        <c:crosses val="autoZero"/>
        <c:auto val="1"/>
        <c:lblAlgn val="ctr"/>
        <c:lblOffset val="100"/>
        <c:noMultiLvlLbl val="0"/>
      </c:catAx>
      <c:valAx>
        <c:axId val="42756252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0000"/>
                </a:solidFill>
              </a:defRPr>
            </a:pPr>
            <a:endParaRPr lang="en-US"/>
          </a:p>
        </c:txPr>
        <c:crossAx val="427562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998144911764998"/>
          <c:y val="0.219514020713894"/>
          <c:w val="0.196846492242745"/>
          <c:h val="0.10544116882380999"/>
        </c:manualLayout>
      </c:layout>
      <c:overlay val="0"/>
      <c:txPr>
        <a:bodyPr/>
        <a:lstStyle/>
        <a:p>
          <a:pPr>
            <a:defRPr sz="16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rgbClr val="FFFF00"/>
          </a:solidFill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0.15722</cdr:x>
      <cdr:y>0.0676</cdr:y>
    </cdr:from>
    <cdr:to>
      <cdr:x>0.35722</cdr:x>
      <cdr:y>0.40093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8815" y="185436"/>
          <a:ext cx="914400" cy="9143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dirty="0"/>
            <a:t>.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0.17502</cdr:x>
      <cdr:y>0.6319</cdr:y>
    </cdr:from>
    <cdr:to>
      <cdr:x>0.30016</cdr:x>
      <cdr:y>0.70595</cdr:y>
    </cdr:to>
    <cdr:sp macro="" textlink="">
      <cdr:nvSpPr>
        <cdr:cNvPr id="2" name="TextBox 8"/>
        <cdr:cNvSpPr txBox="1"/>
      </cdr:nvSpPr>
      <cdr:spPr>
        <a:xfrm xmlns:a="http://schemas.openxmlformats.org/drawingml/2006/main">
          <a:off x="976655" y="2709995"/>
          <a:ext cx="698330" cy="31757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16%</a:t>
          </a:r>
        </a:p>
      </cdr:txBody>
    </cdr:sp>
  </cdr:relSizeAnchor>
  <cdr:relSizeAnchor xmlns:cdr="http://schemas.openxmlformats.org/drawingml/2006/chartDrawing">
    <cdr:from>
      <cdr:x>0.50591</cdr:x>
      <cdr:y>0.47869</cdr:y>
    </cdr:from>
    <cdr:to>
      <cdr:x>0.61462</cdr:x>
      <cdr:y>0.55274</cdr:y>
    </cdr:to>
    <cdr:sp macro="" textlink="">
      <cdr:nvSpPr>
        <cdr:cNvPr id="4" name="TextBox 6"/>
        <cdr:cNvSpPr txBox="1"/>
      </cdr:nvSpPr>
      <cdr:spPr>
        <a:xfrm xmlns:a="http://schemas.openxmlformats.org/drawingml/2006/main">
          <a:off x="3079522" y="2052919"/>
          <a:ext cx="661723" cy="31757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39%</a:t>
          </a:r>
        </a:p>
      </cdr:txBody>
    </cdr:sp>
  </cdr:relSizeAnchor>
  <cdr:relSizeAnchor xmlns:cdr="http://schemas.openxmlformats.org/drawingml/2006/chartDrawing">
    <cdr:from>
      <cdr:x>0.67565</cdr:x>
      <cdr:y>0.34082</cdr:y>
    </cdr:from>
    <cdr:to>
      <cdr:x>0.78435</cdr:x>
      <cdr:y>0.41487</cdr:y>
    </cdr:to>
    <cdr:sp macro="" textlink="">
      <cdr:nvSpPr>
        <cdr:cNvPr id="5" name="TextBox 6"/>
        <cdr:cNvSpPr txBox="1"/>
      </cdr:nvSpPr>
      <cdr:spPr>
        <a:xfrm xmlns:a="http://schemas.openxmlformats.org/drawingml/2006/main">
          <a:off x="4112739" y="1461647"/>
          <a:ext cx="661662" cy="31757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62%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r">
              <a:defRPr sz="1200"/>
            </a:lvl1pPr>
          </a:lstStyle>
          <a:p>
            <a:fld id="{26361C0A-A239-40C1-B456-5375BF7BC6BD}" type="datetimeFigureOut">
              <a:rPr lang="en-US" smtClean="0"/>
              <a:pPr/>
              <a:t>9/19/2017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r">
              <a:defRPr sz="1200"/>
            </a:lvl1pPr>
          </a:lstStyle>
          <a:p>
            <a:fld id="{FA8302AF-B73D-41BF-A32F-6D59402F4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229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r">
              <a:defRPr sz="1200"/>
            </a:lvl1pPr>
          </a:lstStyle>
          <a:p>
            <a:fld id="{3FF075A4-6FC2-49A8-A016-E125B1A95A13}" type="datetimeFigureOut">
              <a:rPr lang="en-US" smtClean="0"/>
              <a:pPr/>
              <a:t>9/19/2017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2" tIns="46151" rIns="92302" bIns="4615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2302" tIns="46151" rIns="92302" bIns="4615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r">
              <a:defRPr sz="1200"/>
            </a:lvl1pPr>
          </a:lstStyle>
          <a:p>
            <a:fld id="{0166A1DD-4A3E-4050-9F8C-CDB8D1CF04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741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6A1DD-4A3E-4050-9F8C-CDB8D1CF04C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635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1351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9443" indent="-272863" defTabSz="891351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1451" indent="-218290" defTabSz="891351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8031" indent="-218290" defTabSz="891351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4611" indent="-218290" defTabSz="891351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1192" indent="-218290" defTabSz="891351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37772" indent="-218290" defTabSz="891351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4352" indent="-218290" defTabSz="891351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0932" indent="-218290" defTabSz="891351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21E6604-F405-4CAB-B776-91445A4BA61A}" type="slidenum">
              <a:rPr lang="en-US" altLang="en-US" sz="1200"/>
              <a:pPr eaLnBrk="1" hangingPunct="1"/>
              <a:t>9</a:t>
            </a:fld>
            <a:endParaRPr lang="en-US" altLang="en-US" sz="1200" dirty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4575" y="679450"/>
            <a:ext cx="4497388" cy="3375025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4276222"/>
            <a:ext cx="4295180" cy="4554437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Title Slide based on fire and police for the England audience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Also mention other types like truck repair from YF, manual materials handling, diesel mechanic/machinist, fire, police,</a:t>
            </a:r>
          </a:p>
        </p:txBody>
      </p:sp>
    </p:spTree>
    <p:extLst>
      <p:ext uri="{BB962C8B-B14F-4D97-AF65-F5344CB8AC3E}">
        <p14:creationId xmlns:p14="http://schemas.microsoft.com/office/powerpoint/2010/main" val="3125297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B6B87-2D02-8445-BC9C-95E0508100E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55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B6B87-2D02-8445-BC9C-95E0508100E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403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24FA28-C434-4728-9786-9A9765C0EFBA}" type="slidenum">
              <a:rPr lang="en-US" altLang="en-US"/>
              <a:pPr/>
              <a:t>27</a:t>
            </a:fld>
            <a:endParaRPr lang="en-US" altLang="en-US" dirty="0"/>
          </a:p>
        </p:txBody>
      </p:sp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7010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0BDABE-B6CF-4693-A83A-4DAD432E30C6}" type="slidenum">
              <a:rPr lang="en-US" altLang="en-US"/>
              <a:pPr/>
              <a:t>38</a:t>
            </a:fld>
            <a:endParaRPr lang="en-US" altLang="en-US" dirty="0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8078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6A1DD-4A3E-4050-9F8C-CDB8D1CF04C7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375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8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07732" y="6337012"/>
            <a:ext cx="892108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300" b="1" kern="0" spc="0" baseline="0" dirty="0">
                <a:solidFill>
                  <a:schemeClr val="bg1"/>
                </a:solidFill>
                <a:effectLst/>
                <a:latin typeface="Arial Narrow" pitchFamily="34" charset="0"/>
              </a:rPr>
              <a:t>Headquarters: 66 Canal Center Plaza, Suite 700, Alexandria, VA 22314-1578   </a:t>
            </a:r>
            <a:r>
              <a:rPr lang="en-US" sz="1300" b="1" kern="0" spc="0" baseline="0" dirty="0">
                <a:solidFill>
                  <a:schemeClr val="accent1"/>
                </a:solidFill>
                <a:effectLst/>
                <a:latin typeface="Arial Narrow" pitchFamily="34" charset="0"/>
              </a:rPr>
              <a:t>|</a:t>
            </a:r>
            <a:r>
              <a:rPr lang="en-US" sz="1300" b="1" kern="0" spc="0" baseline="0" dirty="0">
                <a:solidFill>
                  <a:schemeClr val="bg1"/>
                </a:solidFill>
                <a:effectLst/>
                <a:latin typeface="Arial Narrow" pitchFamily="34" charset="0"/>
              </a:rPr>
              <a:t>   Phone: 703.549.3611   </a:t>
            </a:r>
            <a:r>
              <a:rPr lang="en-US" sz="1300" b="1" kern="0" spc="0" baseline="0" dirty="0">
                <a:solidFill>
                  <a:schemeClr val="accent1"/>
                </a:solidFill>
                <a:effectLst/>
                <a:latin typeface="Arial Narrow" pitchFamily="34" charset="0"/>
              </a:rPr>
              <a:t>|</a:t>
            </a:r>
            <a:r>
              <a:rPr lang="en-US" sz="1300" b="1" kern="0" spc="0" baseline="0" dirty="0">
                <a:solidFill>
                  <a:schemeClr val="bg1"/>
                </a:solidFill>
                <a:effectLst/>
                <a:latin typeface="Arial Narrow" pitchFamily="34" charset="0"/>
              </a:rPr>
              <a:t>    </a:t>
            </a:r>
            <a:r>
              <a:rPr lang="en-US" sz="1300" b="1" kern="0" spc="0" baseline="0" dirty="0">
                <a:solidFill>
                  <a:schemeClr val="bg1"/>
                </a:solidFill>
                <a:effectLst/>
                <a:latin typeface="+mn-lt"/>
              </a:rPr>
              <a:t>www.humrro.org</a:t>
            </a:r>
          </a:p>
        </p:txBody>
      </p:sp>
    </p:spTree>
    <p:extLst>
      <p:ext uri="{BB962C8B-B14F-4D97-AF65-F5344CB8AC3E}">
        <p14:creationId xmlns:p14="http://schemas.microsoft.com/office/powerpoint/2010/main" val="185712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819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 eaLnBrk="0" hangingPunct="0">
              <a:defRPr/>
            </a:lvl1pPr>
          </a:lstStyle>
          <a:p>
            <a:pPr algn="l">
              <a:defRPr/>
            </a:pPr>
            <a:r>
              <a:rPr lang="en-US" altLang="en-US" dirty="0"/>
              <a:t>©2007 Human Performance Systems, Inc.</a:t>
            </a:r>
          </a:p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24B2D-1903-476D-B1B9-99753097C01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3304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458200" cy="685800"/>
          </a:xfrm>
        </p:spPr>
        <p:txBody>
          <a:bodyPr>
            <a:normAutofit/>
          </a:bodyPr>
          <a:lstStyle>
            <a:lvl1pPr>
              <a:defRPr sz="2800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4525963"/>
          </a:xfrm>
        </p:spPr>
        <p:txBody>
          <a:bodyPr/>
          <a:lstStyle>
            <a:lvl1pPr>
              <a:defRPr sz="2400">
                <a:solidFill>
                  <a:schemeClr val="accent5">
                    <a:lumMod val="25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25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25000"/>
                  </a:schemeClr>
                </a:solidFill>
              </a:defRPr>
            </a:lvl3pPr>
            <a:lvl4pPr marL="1600200" indent="-228600"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accent5">
                    <a:lumMod val="25000"/>
                  </a:schemeClr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accent5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5836920"/>
            <a:ext cx="2133600" cy="365125"/>
          </a:xfrm>
        </p:spPr>
        <p:txBody>
          <a:bodyPr/>
          <a:lstStyle/>
          <a:p>
            <a:fld id="{5A3A4C04-6365-4CAA-B5D7-1796B619BC41}" type="datetime1">
              <a:rPr lang="en-US" smtClean="0"/>
              <a:pPr/>
              <a:t>9/19/2017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3692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5836920"/>
            <a:ext cx="2133600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92E4B2AE-98D8-4BC6-838D-87A33D4094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082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A_Special Larg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458200" cy="685800"/>
          </a:xfrm>
        </p:spPr>
        <p:txBody>
          <a:bodyPr>
            <a:normAutofit/>
          </a:bodyPr>
          <a:lstStyle>
            <a:lvl1pPr>
              <a:defRPr sz="3600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4525963"/>
          </a:xfrm>
        </p:spPr>
        <p:txBody>
          <a:bodyPr/>
          <a:lstStyle>
            <a:lvl1pPr>
              <a:defRPr sz="3200">
                <a:solidFill>
                  <a:schemeClr val="accent5">
                    <a:lumMod val="25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25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25000"/>
                  </a:schemeClr>
                </a:solidFill>
              </a:defRPr>
            </a:lvl3pPr>
            <a:lvl4pPr marL="1600200" indent="-228600"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5">
                    <a:lumMod val="25000"/>
                  </a:schemeClr>
                </a:solidFill>
              </a:defRPr>
            </a:lvl4pPr>
            <a:lvl5pPr>
              <a:buClr>
                <a:schemeClr val="accent6"/>
              </a:buClr>
              <a:defRPr sz="1800">
                <a:solidFill>
                  <a:schemeClr val="accent5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5836920"/>
            <a:ext cx="2133600" cy="365125"/>
          </a:xfrm>
        </p:spPr>
        <p:txBody>
          <a:bodyPr/>
          <a:lstStyle/>
          <a:p>
            <a:fld id="{5A3A4C04-6365-4CAA-B5D7-1796B619BC41}" type="datetime1">
              <a:rPr lang="en-US" smtClean="0"/>
              <a:pPr/>
              <a:t>9/19/2017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3692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5836920"/>
            <a:ext cx="2133600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92E4B2AE-98D8-4BC6-838D-87A33D4094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390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148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1148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603E-0ECE-40E8-A4F3-D51BD49F1412}" type="datetime1">
              <a:rPr lang="en-US" smtClean="0"/>
              <a:pPr/>
              <a:t>9/19/2017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2AE-98D8-4BC6-838D-87A33D4094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56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16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16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E2526-D367-4AA9-B6E4-C0AC50D0F9DB}" type="datetime1">
              <a:rPr lang="en-US" smtClean="0"/>
              <a:pPr/>
              <a:t>9/19/2017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2AE-98D8-4BC6-838D-87A33D4094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5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6075-472A-4EBB-876D-64BB6B773FA5}" type="datetime1">
              <a:rPr lang="en-US" smtClean="0"/>
              <a:pPr/>
              <a:t>9/19/2017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2AE-98D8-4BC6-838D-87A33D40945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52600" y="1219200"/>
            <a:ext cx="5638800" cy="914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303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701F-BDD7-47DA-8F50-5F40E39BE5B2}" type="datetime1">
              <a:rPr lang="en-US" smtClean="0"/>
              <a:pPr/>
              <a:t>9/19/2017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2AE-98D8-4BC6-838D-87A33D40945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" y="0"/>
            <a:ext cx="9143244" cy="6857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" y="0"/>
            <a:ext cx="9143244" cy="685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54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1815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42260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2525-0948-4A33-863A-A5A48DB8FC4D}" type="datetime1">
              <a:rPr lang="en-US" smtClean="0"/>
              <a:pPr/>
              <a:t>9/19/2017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2AE-98D8-4BC6-838D-87A33D4094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208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843D-4E7F-404E-9780-3DCBE8B113F0}" type="datetime1">
              <a:rPr lang="en-US" smtClean="0"/>
              <a:pPr/>
              <a:t>9/19/2017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2AE-98D8-4BC6-838D-87A33D4094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979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-10886"/>
            <a:ext cx="9143244" cy="685743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884237"/>
            <a:ext cx="845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58615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fld id="{12BD2D28-F571-4030-B783-AAB188B173BC}" type="datetime1">
              <a:rPr lang="en-US" smtClean="0"/>
              <a:pPr/>
              <a:t>9/19/2017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86150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58615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C518556-4063-4E8B-8FBA-994AF351C8C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28600" y="685800"/>
            <a:ext cx="8686800" cy="1588"/>
          </a:xfrm>
          <a:prstGeom prst="line">
            <a:avLst/>
          </a:prstGeom>
          <a:ln w="254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757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0" r:id="rId2"/>
    <p:sldLayoutId id="2147483668" r:id="rId3"/>
    <p:sldLayoutId id="2147483661" r:id="rId4"/>
    <p:sldLayoutId id="2147483662" r:id="rId5"/>
    <p:sldLayoutId id="2147483664" r:id="rId6"/>
    <p:sldLayoutId id="2147483663" r:id="rId7"/>
    <p:sldLayoutId id="2147483665" r:id="rId8"/>
    <p:sldLayoutId id="2147483666" r:id="rId9"/>
    <p:sldLayoutId id="2147483669" r:id="rId10"/>
    <p:sldLayoutId id="214748367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SzPct val="65000"/>
        <a:buFont typeface="Arial" pitchFamily="34" charset="0"/>
        <a:buChar char="●"/>
        <a:defRPr sz="2400" kern="1200">
          <a:solidFill>
            <a:schemeClr val="accent5">
              <a:lumMod val="2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000" kern="1200">
          <a:solidFill>
            <a:schemeClr val="accent5">
              <a:lumMod val="2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accent5">
              <a:lumMod val="2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accent5">
              <a:lumMod val="2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accent5">
              <a:lumMod val="2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emf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05600" y="5943600"/>
            <a:ext cx="2226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>
                <a:solidFill>
                  <a:schemeClr val="bg1"/>
                </a:solidFill>
              </a:rPr>
              <a:t>     IPAC July 18, 2017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512165"/>
            <a:ext cx="838199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Physical Jobs in a Digital World</a:t>
            </a:r>
            <a:r>
              <a:rPr lang="en-US" sz="4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/>
            </a:r>
            <a:br>
              <a:rPr lang="en-US" sz="4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</a:br>
            <a:r>
              <a:rPr lang="en-US" sz="4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/>
            </a:r>
            <a:br>
              <a:rPr lang="en-US" sz="4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</a:br>
            <a:r>
              <a:rPr lang="en-US" sz="3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Deborah L. Gebhardt</a:t>
            </a:r>
            <a:br>
              <a:rPr lang="en-US" sz="3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</a:br>
            <a:r>
              <a:rPr lang="en-US" sz="3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HumRRO</a:t>
            </a:r>
            <a:endParaRPr lang="en-US" sz="4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36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Physical Employment Standards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5181600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accent5">
                    <a:lumMod val="10000"/>
                  </a:schemeClr>
                </a:solidFill>
              </a:rPr>
              <a:t>Worldwide Issue </a:t>
            </a:r>
          </a:p>
          <a:p>
            <a:pPr lvl="1"/>
            <a:r>
              <a:rPr lang="en-US" sz="2800" dirty="0">
                <a:solidFill>
                  <a:schemeClr val="accent5">
                    <a:lumMod val="10000"/>
                  </a:schemeClr>
                </a:solidFill>
              </a:rPr>
              <a:t>Fire Service &amp; Law Enforcement</a:t>
            </a:r>
          </a:p>
          <a:p>
            <a:pPr lvl="2">
              <a:spcBef>
                <a:spcPts val="0"/>
              </a:spcBef>
            </a:pPr>
            <a:r>
              <a:rPr lang="en-US" sz="2200" dirty="0">
                <a:solidFill>
                  <a:schemeClr val="accent5">
                    <a:lumMod val="10000"/>
                  </a:schemeClr>
                </a:solidFill>
              </a:rPr>
              <a:t>Australia</a:t>
            </a:r>
          </a:p>
          <a:p>
            <a:pPr lvl="2">
              <a:spcBef>
                <a:spcPts val="0"/>
              </a:spcBef>
            </a:pPr>
            <a:r>
              <a:rPr lang="en-US" sz="2200" dirty="0">
                <a:solidFill>
                  <a:schemeClr val="accent5">
                    <a:lumMod val="10000"/>
                  </a:schemeClr>
                </a:solidFill>
              </a:rPr>
              <a:t>Canada</a:t>
            </a:r>
          </a:p>
          <a:p>
            <a:pPr lvl="2">
              <a:spcBef>
                <a:spcPts val="0"/>
              </a:spcBef>
            </a:pPr>
            <a:r>
              <a:rPr lang="en-US" sz="2200" dirty="0">
                <a:solidFill>
                  <a:schemeClr val="accent5">
                    <a:lumMod val="10000"/>
                  </a:schemeClr>
                </a:solidFill>
              </a:rPr>
              <a:t>Netherlands</a:t>
            </a:r>
          </a:p>
          <a:p>
            <a:pPr lvl="2">
              <a:spcBef>
                <a:spcPts val="0"/>
              </a:spcBef>
            </a:pPr>
            <a:r>
              <a:rPr lang="en-US" sz="2200" dirty="0">
                <a:solidFill>
                  <a:schemeClr val="accent5">
                    <a:lumMod val="10000"/>
                  </a:schemeClr>
                </a:solidFill>
              </a:rPr>
              <a:t>Scotland</a:t>
            </a:r>
          </a:p>
          <a:p>
            <a:pPr lvl="2">
              <a:spcBef>
                <a:spcPts val="0"/>
              </a:spcBef>
            </a:pPr>
            <a:r>
              <a:rPr lang="en-US" sz="2200" dirty="0">
                <a:solidFill>
                  <a:schemeClr val="accent5">
                    <a:lumMod val="10000"/>
                  </a:schemeClr>
                </a:solidFill>
              </a:rPr>
              <a:t>United Kingdom</a:t>
            </a:r>
          </a:p>
          <a:p>
            <a:pPr lvl="1"/>
            <a:r>
              <a:rPr lang="en-US" sz="2800" dirty="0">
                <a:solidFill>
                  <a:schemeClr val="accent5">
                    <a:lumMod val="10000"/>
                  </a:schemeClr>
                </a:solidFill>
              </a:rPr>
              <a:t>Electric Industry</a:t>
            </a:r>
          </a:p>
          <a:p>
            <a:pPr lvl="2"/>
            <a:r>
              <a:rPr lang="en-US" sz="2200" dirty="0">
                <a:solidFill>
                  <a:schemeClr val="accent5">
                    <a:lumMod val="10000"/>
                  </a:schemeClr>
                </a:solidFill>
              </a:rPr>
              <a:t>Canada</a:t>
            </a:r>
          </a:p>
          <a:p>
            <a:pPr lvl="1"/>
            <a:r>
              <a:rPr lang="en-US" sz="2800" dirty="0">
                <a:solidFill>
                  <a:schemeClr val="accent5">
                    <a:lumMod val="10000"/>
                  </a:schemeClr>
                </a:solidFill>
              </a:rPr>
              <a:t>Military</a:t>
            </a:r>
          </a:p>
          <a:p>
            <a:pPr lvl="2">
              <a:spcBef>
                <a:spcPts val="0"/>
              </a:spcBef>
            </a:pPr>
            <a:r>
              <a:rPr lang="en-US" sz="2200" dirty="0">
                <a:solidFill>
                  <a:schemeClr val="accent5">
                    <a:lumMod val="10000"/>
                  </a:schemeClr>
                </a:solidFill>
              </a:rPr>
              <a:t>Australia</a:t>
            </a:r>
          </a:p>
          <a:p>
            <a:pPr lvl="2">
              <a:spcBef>
                <a:spcPts val="0"/>
              </a:spcBef>
            </a:pPr>
            <a:r>
              <a:rPr lang="en-US" sz="2200" dirty="0">
                <a:solidFill>
                  <a:schemeClr val="accent5">
                    <a:lumMod val="10000"/>
                  </a:schemeClr>
                </a:solidFill>
              </a:rPr>
              <a:t>Belgium</a:t>
            </a:r>
          </a:p>
          <a:p>
            <a:pPr lvl="2">
              <a:spcBef>
                <a:spcPts val="0"/>
              </a:spcBef>
            </a:pPr>
            <a:r>
              <a:rPr lang="en-US" sz="2200" dirty="0">
                <a:solidFill>
                  <a:schemeClr val="accent5">
                    <a:lumMod val="10000"/>
                  </a:schemeClr>
                </a:solidFill>
              </a:rPr>
              <a:t>Canada</a:t>
            </a:r>
          </a:p>
          <a:p>
            <a:pPr lvl="2">
              <a:spcBef>
                <a:spcPts val="0"/>
              </a:spcBef>
            </a:pPr>
            <a:r>
              <a:rPr lang="en-US" sz="2200" dirty="0">
                <a:solidFill>
                  <a:schemeClr val="accent5">
                    <a:lumMod val="10000"/>
                  </a:schemeClr>
                </a:solidFill>
              </a:rPr>
              <a:t>United Kingdom</a:t>
            </a:r>
          </a:p>
          <a:p>
            <a:pPr marL="457200" lvl="1" indent="0">
              <a:buNone/>
            </a:pPr>
            <a:endParaRPr lang="en-US" sz="2400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87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Value of Physical Employment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4922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0080BA"/>
                </a:solidFill>
              </a:rPr>
              <a:t>Railroad Industry Injury Reduction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accent5">
                    <a:lumMod val="10000"/>
                  </a:schemeClr>
                </a:solidFill>
              </a:rPr>
              <a:t/>
            </a:r>
            <a:br>
              <a:rPr lang="en-US" sz="3200" dirty="0">
                <a:solidFill>
                  <a:schemeClr val="accent5">
                    <a:lumMod val="10000"/>
                  </a:schemeClr>
                </a:solidFill>
              </a:rPr>
            </a:br>
            <a:r>
              <a:rPr lang="en-US" sz="3200" dirty="0">
                <a:solidFill>
                  <a:schemeClr val="accent5">
                    <a:lumMod val="10000"/>
                  </a:schemeClr>
                </a:solidFill>
              </a:rPr>
              <a:t>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33" y="1524000"/>
            <a:ext cx="8850867" cy="40754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10326" y="5711705"/>
            <a:ext cx="2733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dirty="0">
                <a:solidFill>
                  <a:srgbClr val="000000"/>
                </a:solidFill>
              </a:rPr>
              <a:t>Baker &amp; Gebhardt, 2002</a:t>
            </a:r>
          </a:p>
        </p:txBody>
      </p:sp>
    </p:spTree>
    <p:extLst>
      <p:ext uri="{BB962C8B-B14F-4D97-AF65-F5344CB8AC3E}">
        <p14:creationId xmlns:p14="http://schemas.microsoft.com/office/powerpoint/2010/main" val="3261327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Value of Physical Employment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952882"/>
            <a:ext cx="8100544" cy="6858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000" dirty="0">
                <a:solidFill>
                  <a:srgbClr val="0080BA"/>
                </a:solidFill>
              </a:rPr>
              <a:t>Freight Industry Injury Reduction</a:t>
            </a:r>
            <a:r>
              <a:rPr lang="en-US" sz="12800" dirty="0">
                <a:solidFill>
                  <a:schemeClr val="accent5">
                    <a:lumMod val="10000"/>
                  </a:schemeClr>
                </a:solidFill>
              </a:rPr>
              <a:t/>
            </a:r>
            <a:br>
              <a:rPr lang="en-US" sz="12800" dirty="0">
                <a:solidFill>
                  <a:schemeClr val="accent5">
                    <a:lumMod val="10000"/>
                  </a:schemeClr>
                </a:solidFill>
              </a:rPr>
            </a:br>
            <a:r>
              <a:rPr lang="en-US" sz="3200" dirty="0">
                <a:solidFill>
                  <a:schemeClr val="accent5">
                    <a:lumMod val="10000"/>
                  </a:schemeClr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53126" y="4876594"/>
            <a:ext cx="2733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dirty="0">
                <a:solidFill>
                  <a:srgbClr val="000000"/>
                </a:solidFill>
              </a:rPr>
              <a:t>Baker &amp; Gebhardt, 2002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6" y="1504872"/>
            <a:ext cx="8143874" cy="321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27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Value of Physical Employment Standards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914399"/>
            <a:ext cx="8534400" cy="528764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5100" dirty="0">
                <a:solidFill>
                  <a:srgbClr val="0080BA"/>
                </a:solidFill>
              </a:rPr>
              <a:t>Law Enforcement Injury Reduction</a:t>
            </a:r>
          </a:p>
          <a:p>
            <a:pPr lvl="1"/>
            <a:r>
              <a:rPr lang="en-US" sz="4500" dirty="0">
                <a:solidFill>
                  <a:schemeClr val="accent5">
                    <a:lumMod val="10000"/>
                  </a:schemeClr>
                </a:solidFill>
              </a:rPr>
              <a:t>Investigate injuries in defensive tactics training &amp; other physical tasks</a:t>
            </a:r>
          </a:p>
          <a:p>
            <a:pPr lvl="1"/>
            <a:r>
              <a:rPr lang="en-US" sz="4500" dirty="0">
                <a:solidFill>
                  <a:schemeClr val="accent5">
                    <a:lumMod val="10000"/>
                  </a:schemeClr>
                </a:solidFill>
              </a:rPr>
              <a:t>Higher injury rate associated with lower physical capability</a:t>
            </a:r>
          </a:p>
          <a:p>
            <a:pPr lvl="2"/>
            <a:r>
              <a:rPr lang="en-US" sz="4100" dirty="0">
                <a:solidFill>
                  <a:schemeClr val="accent5">
                    <a:lumMod val="10000"/>
                  </a:schemeClr>
                </a:solidFill>
              </a:rPr>
              <a:t>Recruits who come to academy training at higher physical capability (muscular strength, aerobic capacity) have lower injury rate</a:t>
            </a:r>
          </a:p>
          <a:p>
            <a:endParaRPr lang="en-US" sz="3200" dirty="0">
              <a:solidFill>
                <a:schemeClr val="accent5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5100" dirty="0">
                <a:solidFill>
                  <a:srgbClr val="0080BA"/>
                </a:solidFill>
              </a:rPr>
              <a:t>Reduced Worker Replacement Costs</a:t>
            </a:r>
          </a:p>
          <a:p>
            <a:pPr lvl="1"/>
            <a:r>
              <a:rPr lang="en-US" sz="4500" dirty="0">
                <a:solidFill>
                  <a:schemeClr val="accent5">
                    <a:lumMod val="10000"/>
                  </a:schemeClr>
                </a:solidFill>
              </a:rPr>
              <a:t>Cost incumbent $25/hr</a:t>
            </a:r>
          </a:p>
          <a:p>
            <a:pPr lvl="1"/>
            <a:r>
              <a:rPr lang="en-US" sz="4500" dirty="0">
                <a:solidFill>
                  <a:schemeClr val="accent5">
                    <a:lumMod val="10000"/>
                  </a:schemeClr>
                </a:solidFill>
              </a:rPr>
              <a:t>Cost substitute - mostly overtime $37.50/hr</a:t>
            </a:r>
          </a:p>
          <a:p>
            <a:pPr lvl="1"/>
            <a:r>
              <a:rPr lang="en-US" sz="4500" dirty="0">
                <a:solidFill>
                  <a:schemeClr val="accent5">
                    <a:lumMod val="10000"/>
                  </a:schemeClr>
                </a:solidFill>
              </a:rPr>
              <a:t>Cost of injury – range $200 - $10,000</a:t>
            </a:r>
            <a:r>
              <a:rPr lang="en-US" sz="4500" baseline="30000" dirty="0">
                <a:solidFill>
                  <a:schemeClr val="accent5">
                    <a:lumMod val="10000"/>
                  </a:schemeClr>
                </a:solidFill>
              </a:rPr>
              <a:t>+</a:t>
            </a:r>
            <a:r>
              <a:rPr lang="en-US" sz="4500" dirty="0">
                <a:solidFill>
                  <a:schemeClr val="accent5">
                    <a:lumMod val="10000"/>
                  </a:schemeClr>
                </a:solidFill>
              </a:rPr>
              <a:t/>
            </a:r>
            <a:br>
              <a:rPr lang="en-US" sz="4500" dirty="0">
                <a:solidFill>
                  <a:schemeClr val="accent5">
                    <a:lumMod val="10000"/>
                  </a:schemeClr>
                </a:solidFill>
              </a:rPr>
            </a:br>
            <a:r>
              <a:rPr lang="en-US" sz="2800" dirty="0">
                <a:solidFill>
                  <a:schemeClr val="accent5">
                    <a:lumMod val="10000"/>
                  </a:schemeClr>
                </a:solidFill>
              </a:rPr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15126" y="3404332"/>
            <a:ext cx="1971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dirty="0">
                <a:solidFill>
                  <a:srgbClr val="000000"/>
                </a:solidFill>
              </a:rPr>
              <a:t>Knapik et al., 2011</a:t>
            </a:r>
          </a:p>
        </p:txBody>
      </p:sp>
    </p:spTree>
    <p:extLst>
      <p:ext uri="{BB962C8B-B14F-4D97-AF65-F5344CB8AC3E}">
        <p14:creationId xmlns:p14="http://schemas.microsoft.com/office/powerpoint/2010/main" val="1424428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Value of Physical Employment Standards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914399"/>
            <a:ext cx="8534400" cy="358140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5100" dirty="0">
                <a:solidFill>
                  <a:srgbClr val="0080BA"/>
                </a:solidFill>
              </a:rPr>
              <a:t>Reduced Turnover</a:t>
            </a:r>
          </a:p>
          <a:p>
            <a:pPr lvl="1"/>
            <a:r>
              <a:rPr lang="en-US" sz="4500" dirty="0">
                <a:solidFill>
                  <a:schemeClr val="accent5">
                    <a:lumMod val="10000"/>
                  </a:schemeClr>
                </a:solidFill>
              </a:rPr>
              <a:t>Recruits who fail to complete academy have significantly lower physical test scores</a:t>
            </a:r>
          </a:p>
          <a:p>
            <a:pPr lvl="1"/>
            <a:r>
              <a:rPr lang="en-US" sz="4500" dirty="0">
                <a:solidFill>
                  <a:schemeClr val="accent5">
                    <a:lumMod val="10000"/>
                  </a:schemeClr>
                </a:solidFill>
              </a:rPr>
              <a:t>Cost implications of losing a recruit</a:t>
            </a:r>
          </a:p>
          <a:p>
            <a:pPr lvl="2"/>
            <a:r>
              <a:rPr lang="en-US" sz="4100" dirty="0">
                <a:solidFill>
                  <a:schemeClr val="accent5">
                    <a:lumMod val="10000"/>
                  </a:schemeClr>
                </a:solidFill>
              </a:rPr>
              <a:t>Selection process &amp; entry into academy </a:t>
            </a:r>
            <a:r>
              <a:rPr lang="en-US" sz="3600" dirty="0">
                <a:solidFill>
                  <a:schemeClr val="accent5">
                    <a:lumMod val="10000"/>
                  </a:schemeClr>
                </a:solidFill>
              </a:rPr>
              <a:t>($45K</a:t>
            </a:r>
            <a:r>
              <a:rPr lang="en-US" sz="3600" baseline="30000" dirty="0">
                <a:solidFill>
                  <a:schemeClr val="accent5">
                    <a:lumMod val="10000"/>
                  </a:schemeClr>
                </a:solidFill>
              </a:rPr>
              <a:t>+</a:t>
            </a:r>
            <a:r>
              <a:rPr lang="en-US" sz="3600" dirty="0">
                <a:solidFill>
                  <a:schemeClr val="accent5">
                    <a:lumMod val="10000"/>
                  </a:schemeClr>
                </a:solidFill>
              </a:rPr>
              <a:t>)</a:t>
            </a:r>
          </a:p>
          <a:p>
            <a:pPr lvl="2"/>
            <a:r>
              <a:rPr lang="en-US" sz="4100" dirty="0">
                <a:solidFill>
                  <a:schemeClr val="accent5">
                    <a:lumMod val="10000"/>
                  </a:schemeClr>
                </a:solidFill>
              </a:rPr>
              <a:t>Shorthanded on the job - overtime</a:t>
            </a:r>
            <a:br>
              <a:rPr lang="en-US" sz="4100" dirty="0">
                <a:solidFill>
                  <a:schemeClr val="accent5">
                    <a:lumMod val="1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 </a:t>
            </a:r>
          </a:p>
          <a:p>
            <a:pPr marL="0" indent="0">
              <a:buNone/>
            </a:pPr>
            <a:r>
              <a:rPr lang="en-US" sz="5100" dirty="0">
                <a:solidFill>
                  <a:srgbClr val="0080BA"/>
                </a:solidFill>
              </a:rPr>
              <a:t>Reduced Training Time</a:t>
            </a:r>
          </a:p>
          <a:p>
            <a:pPr lvl="1"/>
            <a:r>
              <a:rPr lang="en-US" sz="4500" dirty="0">
                <a:solidFill>
                  <a:schemeClr val="accent5">
                    <a:lumMod val="10000"/>
                  </a:schemeClr>
                </a:solidFill>
              </a:rPr>
              <a:t>Orderfiller – shorter time to achieve standard for warehouse</a:t>
            </a:r>
            <a:endParaRPr lang="en-US" sz="4100" dirty="0">
              <a:solidFill>
                <a:schemeClr val="accent5">
                  <a:lumMod val="10000"/>
                </a:schemeClr>
              </a:solidFill>
            </a:endParaRPr>
          </a:p>
          <a:p>
            <a:endParaRPr lang="en-US" sz="32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580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Areas to Consider with Physical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914401"/>
            <a:ext cx="8534400" cy="32766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10000"/>
                  </a:schemeClr>
                </a:solidFill>
              </a:rPr>
              <a:t>Type of test</a:t>
            </a:r>
          </a:p>
          <a:p>
            <a:r>
              <a:rPr lang="en-US" sz="3600" dirty="0">
                <a:solidFill>
                  <a:schemeClr val="accent5">
                    <a:lumMod val="10000"/>
                  </a:schemeClr>
                </a:solidFill>
              </a:rPr>
              <a:t>Sex differences and adverse impact </a:t>
            </a:r>
          </a:p>
          <a:p>
            <a:pPr>
              <a:spcBef>
                <a:spcPts val="1200"/>
              </a:spcBef>
            </a:pPr>
            <a:r>
              <a:rPr lang="en-US" sz="3600" dirty="0">
                <a:solidFill>
                  <a:schemeClr val="accent5">
                    <a:lumMod val="10000"/>
                  </a:schemeClr>
                </a:solidFill>
              </a:rPr>
              <a:t>Environmental conditions</a:t>
            </a:r>
          </a:p>
          <a:p>
            <a:pPr>
              <a:spcBef>
                <a:spcPts val="1200"/>
              </a:spcBef>
            </a:pPr>
            <a:r>
              <a:rPr lang="en-US" sz="3600" dirty="0">
                <a:solidFill>
                  <a:schemeClr val="accent5">
                    <a:lumMod val="10000"/>
                  </a:schemeClr>
                </a:solidFill>
              </a:rPr>
              <a:t>Differences across location</a:t>
            </a:r>
          </a:p>
        </p:txBody>
      </p:sp>
    </p:spTree>
    <p:extLst>
      <p:ext uri="{BB962C8B-B14F-4D97-AF65-F5344CB8AC3E}">
        <p14:creationId xmlns:p14="http://schemas.microsoft.com/office/powerpoint/2010/main" val="3371618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Type of Physical Test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4038600" cy="4038599"/>
          </a:xfrm>
        </p:spPr>
        <p:txBody>
          <a:bodyPr>
            <a:normAutofit fontScale="92500" lnSpcReduction="10000"/>
          </a:bodyPr>
          <a:lstStyle/>
          <a:p>
            <a:r>
              <a:rPr lang="en-US" sz="3500" dirty="0">
                <a:solidFill>
                  <a:schemeClr val="accent4">
                    <a:lumMod val="75000"/>
                  </a:schemeClr>
                </a:solidFill>
              </a:rPr>
              <a:t>Basic Ability</a:t>
            </a:r>
          </a:p>
          <a:p>
            <a:pPr lvl="1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Assess physical abilities</a:t>
            </a:r>
          </a:p>
          <a:p>
            <a:pPr lvl="2">
              <a:spcBef>
                <a:spcPts val="300"/>
              </a:spcBef>
            </a:pP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Muscular Strength </a:t>
            </a:r>
          </a:p>
          <a:p>
            <a:pPr lvl="2">
              <a:spcBef>
                <a:spcPts val="300"/>
              </a:spcBef>
            </a:pP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Muscular Endurance, </a:t>
            </a:r>
          </a:p>
          <a:p>
            <a:pPr lvl="2">
              <a:spcBef>
                <a:spcPts val="300"/>
              </a:spcBef>
            </a:pP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Aerobic Capacity </a:t>
            </a:r>
          </a:p>
          <a:p>
            <a:pPr lvl="2">
              <a:spcBef>
                <a:spcPts val="300"/>
              </a:spcBef>
            </a:pP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Anaerobic Power</a:t>
            </a:r>
          </a:p>
          <a:p>
            <a:pPr lvl="2">
              <a:spcBef>
                <a:spcPts val="300"/>
              </a:spcBef>
            </a:pP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Flexibility &amp; Equilibrium</a:t>
            </a:r>
          </a:p>
          <a:p>
            <a:pPr lvl="2">
              <a:spcBef>
                <a:spcPts val="300"/>
              </a:spcBef>
            </a:pP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Coordination</a:t>
            </a:r>
          </a:p>
          <a:p>
            <a:pPr lvl="1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Advantage</a:t>
            </a:r>
          </a:p>
          <a:p>
            <a:pPr lvl="2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Assess individual ability</a:t>
            </a:r>
          </a:p>
          <a:p>
            <a:pPr lvl="2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Use for multiple jobs</a:t>
            </a:r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5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 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448175" y="1219200"/>
            <a:ext cx="4343400" cy="3962400"/>
          </a:xfrm>
        </p:spPr>
        <p:txBody>
          <a:bodyPr>
            <a:normAutofit fontScale="92500" lnSpcReduction="10000"/>
          </a:bodyPr>
          <a:lstStyle/>
          <a:p>
            <a:r>
              <a:rPr lang="en-US" sz="3500" dirty="0">
                <a:solidFill>
                  <a:schemeClr val="accent4">
                    <a:lumMod val="75000"/>
                  </a:schemeClr>
                </a:solidFill>
              </a:rPr>
              <a:t>Job Simulation </a:t>
            </a:r>
          </a:p>
          <a:p>
            <a:pPr lvl="1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Simulate job tasks</a:t>
            </a:r>
          </a:p>
          <a:p>
            <a:pPr lvl="1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Include job components</a:t>
            </a:r>
          </a:p>
          <a:p>
            <a:pPr lvl="2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Tools</a:t>
            </a:r>
          </a:p>
          <a:p>
            <a:pPr lvl="2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Objects (e.g., weight)</a:t>
            </a:r>
          </a:p>
          <a:p>
            <a:pPr lvl="1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Assess multiple abilities </a:t>
            </a:r>
          </a:p>
          <a:p>
            <a:pPr lvl="1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Advantage</a:t>
            </a:r>
          </a:p>
          <a:p>
            <a:pPr lvl="2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Resemble job</a:t>
            </a:r>
          </a:p>
          <a:p>
            <a:pPr lvl="2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Develop directly from job analysis</a:t>
            </a:r>
            <a:br>
              <a:rPr lang="en-US" dirty="0">
                <a:solidFill>
                  <a:schemeClr val="accent5">
                    <a:lumMod val="1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72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Physical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5105400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Adverse Impact - Sex</a:t>
            </a:r>
            <a:endParaRPr lang="en-US" dirty="0"/>
          </a:p>
          <a:p>
            <a:pPr lvl="1"/>
            <a:r>
              <a:rPr lang="en-US" dirty="0">
                <a:solidFill>
                  <a:srgbClr val="000000"/>
                </a:solidFill>
              </a:rPr>
              <a:t>Job simulations have slightly greater adverse impact than basic ability tests</a:t>
            </a:r>
          </a:p>
          <a:p>
            <a:pPr marL="457200" lvl="1" indent="0">
              <a:buNone/>
            </a:pPr>
            <a:r>
              <a:rPr lang="en-US" sz="1400" b="1" i="1" dirty="0">
                <a:solidFill>
                  <a:srgbClr val="000000"/>
                </a:solidFill>
              </a:rPr>
              <a:t>       Courtright,  et al., 2013; Gebhardt &amp; Baker, 2017</a:t>
            </a:r>
            <a:endParaRPr lang="en-US" sz="1400" dirty="0"/>
          </a:p>
          <a:p>
            <a:pPr lvl="0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Adverse Impact - Ethnic</a:t>
            </a:r>
            <a:endParaRPr lang="en-US" dirty="0"/>
          </a:p>
          <a:p>
            <a:pPr lvl="1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Large scale study </a:t>
            </a:r>
            <a:r>
              <a:rPr lang="en-US" u="sng" dirty="0">
                <a:solidFill>
                  <a:schemeClr val="accent5">
                    <a:lumMod val="10000"/>
                  </a:schemeClr>
                </a:solidFill>
              </a:rPr>
              <a:t>male</a:t>
            </a:r>
            <a:r>
              <a:rPr lang="en-US" i="1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blue collar worker </a:t>
            </a:r>
            <a:r>
              <a:rPr lang="en-US" sz="1800" dirty="0">
                <a:solidFill>
                  <a:schemeClr val="accent5">
                    <a:lumMod val="10000"/>
                  </a:schemeClr>
                </a:solidFill>
              </a:rPr>
              <a:t>(50,000</a:t>
            </a:r>
            <a:r>
              <a:rPr lang="en-US" sz="1800" baseline="30000" dirty="0">
                <a:solidFill>
                  <a:schemeClr val="accent5">
                    <a:lumMod val="10000"/>
                  </a:schemeClr>
                </a:solidFill>
              </a:rPr>
              <a:t>+</a:t>
            </a:r>
            <a:r>
              <a:rPr lang="en-US" sz="1800" dirty="0">
                <a:solidFill>
                  <a:schemeClr val="accent5">
                    <a:lumMod val="10000"/>
                  </a:schemeClr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  <a:p>
            <a:pPr lvl="2"/>
            <a:r>
              <a:rPr lang="en-US" dirty="0">
                <a:solidFill>
                  <a:srgbClr val="000000"/>
                </a:solidFill>
              </a:rPr>
              <a:t>Whites performed better than Blacks on basic ability and job simulation tests</a:t>
            </a:r>
          </a:p>
          <a:p>
            <a:pPr lvl="2">
              <a:spcAft>
                <a:spcPts val="300"/>
              </a:spcAft>
            </a:pPr>
            <a:r>
              <a:rPr lang="en-US" dirty="0">
                <a:solidFill>
                  <a:srgbClr val="000000"/>
                </a:solidFill>
              </a:rPr>
              <a:t>Whites and Blacks better than Hispanics on strength tests</a:t>
            </a:r>
          </a:p>
          <a:p>
            <a:pPr marL="457200" lvl="1" indent="0">
              <a:buNone/>
            </a:pPr>
            <a:r>
              <a:rPr lang="en-US" sz="1400" b="1" i="1" dirty="0">
                <a:solidFill>
                  <a:srgbClr val="000000"/>
                </a:solidFill>
              </a:rPr>
              <a:t>       Baker, 2007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2AE-98D8-4BC6-838D-87A33D40945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771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Sex Differences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5">
                    <a:lumMod val="10000"/>
                  </a:schemeClr>
                </a:solidFill>
              </a:rPr>
              <a:t>Women Compared to Men</a:t>
            </a:r>
          </a:p>
          <a:p>
            <a:pPr lvl="1"/>
            <a:r>
              <a:rPr lang="en-US" sz="2800" dirty="0">
                <a:solidFill>
                  <a:schemeClr val="accent5">
                    <a:lumMod val="10000"/>
                  </a:schemeClr>
                </a:solidFill>
              </a:rPr>
              <a:t>8% less in stature </a:t>
            </a:r>
          </a:p>
          <a:p>
            <a:pPr lvl="1"/>
            <a:r>
              <a:rPr lang="en-US" sz="2800" dirty="0">
                <a:solidFill>
                  <a:schemeClr val="accent5">
                    <a:lumMod val="10000"/>
                  </a:schemeClr>
                </a:solidFill>
              </a:rPr>
              <a:t>20% less body mass</a:t>
            </a:r>
          </a:p>
          <a:p>
            <a:pPr lvl="1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30-50% less muscle mass</a:t>
            </a:r>
          </a:p>
          <a:p>
            <a:pPr lvl="2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40-60% less muscular strength</a:t>
            </a:r>
          </a:p>
          <a:p>
            <a:pPr lvl="2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30-40% less anaerobic power</a:t>
            </a:r>
          </a:p>
          <a:p>
            <a:pPr lvl="1"/>
            <a:r>
              <a:rPr lang="en-US" sz="2800" dirty="0">
                <a:solidFill>
                  <a:schemeClr val="accent5">
                    <a:lumMod val="10000"/>
                  </a:schemeClr>
                </a:solidFill>
              </a:rPr>
              <a:t>30% smaller lung capacity</a:t>
            </a:r>
          </a:p>
          <a:p>
            <a:pPr lvl="2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10-30% lower maximal oxygen uptake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27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Sex Differences - Strength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0" y="5652254"/>
            <a:ext cx="1189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00000"/>
                </a:solidFill>
              </a:rPr>
              <a:t>Sharp, 1994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825579966"/>
              </p:ext>
            </p:extLst>
          </p:nvPr>
        </p:nvGraphicFramePr>
        <p:xfrm>
          <a:off x="152400" y="1598414"/>
          <a:ext cx="5054600" cy="4053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519242737"/>
              </p:ext>
            </p:extLst>
          </p:nvPr>
        </p:nvGraphicFramePr>
        <p:xfrm>
          <a:off x="3810000" y="1383967"/>
          <a:ext cx="4886325" cy="3873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1034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Introduction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761999"/>
            <a:ext cx="8534400" cy="544004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5">
                    <a:lumMod val="10000"/>
                  </a:schemeClr>
                </a:solidFill>
              </a:rPr>
              <a:t>Bureau of Labor Statistics reported 28% of workerforce in US perform arduous jobs.</a:t>
            </a:r>
          </a:p>
          <a:p>
            <a:r>
              <a:rPr lang="en-US" sz="2800" dirty="0">
                <a:solidFill>
                  <a:schemeClr val="accent5">
                    <a:lumMod val="10000"/>
                  </a:schemeClr>
                </a:solidFill>
              </a:rPr>
              <a:t>Job areas</a:t>
            </a:r>
          </a:p>
          <a:p>
            <a:pPr lvl="1"/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Construction</a:t>
            </a:r>
          </a:p>
          <a:p>
            <a:pPr lvl="1"/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Machinery installation and repair</a:t>
            </a:r>
          </a:p>
          <a:p>
            <a:pPr lvl="1"/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Public safety and other professions</a:t>
            </a:r>
          </a:p>
          <a:p>
            <a:r>
              <a:rPr lang="en-US" sz="2800" dirty="0">
                <a:solidFill>
                  <a:schemeClr val="accent5">
                    <a:lumMod val="10000"/>
                  </a:schemeClr>
                </a:solidFill>
              </a:rPr>
              <a:t>Physical jobs best paying in many geographical locations</a:t>
            </a:r>
          </a:p>
          <a:p>
            <a:r>
              <a:rPr lang="en-US" sz="2800" dirty="0">
                <a:solidFill>
                  <a:schemeClr val="accent5">
                    <a:lumMod val="10000"/>
                  </a:schemeClr>
                </a:solidFill>
              </a:rPr>
              <a:t>Physical demand involves multiple fields of study</a:t>
            </a:r>
          </a:p>
          <a:p>
            <a:pPr lvl="1"/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Exercise science and biomechanics</a:t>
            </a:r>
          </a:p>
          <a:p>
            <a:pPr lvl="1"/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Industrial engineering and applied psychology</a:t>
            </a:r>
          </a:p>
          <a:p>
            <a:pPr lvl="1"/>
            <a:endParaRPr lang="en-US" sz="24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244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Sex Differences – Aerobic Capacity </a:t>
            </a:r>
            <a:r>
              <a:rPr lang="en-US" sz="2700" dirty="0"/>
              <a:t>(VO</a:t>
            </a:r>
            <a:r>
              <a:rPr lang="en-US" sz="2700" baseline="-25000" dirty="0"/>
              <a:t>2</a:t>
            </a:r>
            <a:r>
              <a:rPr lang="en-US" sz="2700" dirty="0"/>
              <a:t>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285750" y="685800"/>
            <a:ext cx="8458200" cy="484428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5">
                    <a:lumMod val="10000"/>
                  </a:schemeClr>
                </a:solidFill>
              </a:rPr>
              <a:t>Absolute Measure</a:t>
            </a:r>
          </a:p>
          <a:p>
            <a:pPr lvl="1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Measured in liters of oxygen/minute (L•min</a:t>
            </a:r>
            <a:r>
              <a:rPr lang="en-US" baseline="30000" dirty="0">
                <a:solidFill>
                  <a:schemeClr val="accent5">
                    <a:lumMod val="10000"/>
                  </a:schemeClr>
                </a:solidFill>
              </a:rPr>
              <a:t>–1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)</a:t>
            </a:r>
          </a:p>
          <a:p>
            <a:r>
              <a:rPr lang="en-US" sz="3200" dirty="0">
                <a:solidFill>
                  <a:schemeClr val="accent5">
                    <a:lumMod val="10000"/>
                  </a:schemeClr>
                </a:solidFill>
              </a:rPr>
              <a:t>Normalized for body mass</a:t>
            </a:r>
          </a:p>
          <a:p>
            <a:pPr lvl="1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Measured in milliliters of oxygen per kilogram of body mass/minute (mL•kg</a:t>
            </a:r>
            <a:r>
              <a:rPr lang="en-US" baseline="30000" dirty="0">
                <a:solidFill>
                  <a:schemeClr val="accent5">
                    <a:lumMod val="10000"/>
                  </a:schemeClr>
                </a:solidFill>
              </a:rPr>
              <a:t>–1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•min</a:t>
            </a:r>
            <a:r>
              <a:rPr lang="en-US" baseline="30000" dirty="0">
                <a:solidFill>
                  <a:schemeClr val="accent5">
                    <a:lumMod val="10000"/>
                  </a:schemeClr>
                </a:solidFill>
              </a:rPr>
              <a:t>–1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)</a:t>
            </a:r>
          </a:p>
          <a:p>
            <a:pPr marL="457200" lvl="1" indent="0">
              <a:buNone/>
            </a:pPr>
            <a:endParaRPr lang="en-US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46090" y="5358425"/>
            <a:ext cx="29770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00000"/>
                </a:solidFill>
              </a:rPr>
              <a:t>Jamnick, 2010a, b (studies 2 &amp; 3)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793505"/>
              </p:ext>
            </p:extLst>
          </p:nvPr>
        </p:nvGraphicFramePr>
        <p:xfrm>
          <a:off x="1143000" y="3276600"/>
          <a:ext cx="5638800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151671847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351194127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39223911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CO Emergency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Women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1604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L•min</a:t>
                      </a:r>
                      <a:r>
                        <a:rPr lang="en-US" baseline="3000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–1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3.71±0.82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2.95±0.49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7921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mL•kg</a:t>
                      </a:r>
                      <a:r>
                        <a:rPr lang="en-US" baseline="3000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–1</a:t>
                      </a:r>
                      <a:r>
                        <a:rPr lang="en-US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•min</a:t>
                      </a:r>
                      <a:r>
                        <a:rPr lang="en-US" baseline="3000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–1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51.8±3.9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46.4±5.9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9712297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357079"/>
              </p:ext>
            </p:extLst>
          </p:nvPr>
        </p:nvGraphicFramePr>
        <p:xfrm>
          <a:off x="1912490" y="4534759"/>
          <a:ext cx="4267200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xmlns="" val="90730266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98631773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890450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 Actual 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Women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9827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mL•kg</a:t>
                      </a:r>
                      <a:r>
                        <a:rPr lang="en-US" baseline="3000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–1</a:t>
                      </a:r>
                      <a:r>
                        <a:rPr lang="en-US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•min</a:t>
                      </a:r>
                      <a:r>
                        <a:rPr lang="en-US" baseline="30000" dirty="0">
                          <a:solidFill>
                            <a:schemeClr val="accent5">
                              <a:lumMod val="10000"/>
                            </a:schemeClr>
                          </a:solidFill>
                        </a:rPr>
                        <a:t>–1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38.5±4.7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39.5±4.3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1479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4144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Sex Differences – Aerobic Capacity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04800" y="762000"/>
            <a:ext cx="7543800" cy="54279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13F Fire Support	</a:t>
            </a:r>
          </a:p>
          <a:p>
            <a:pPr marL="457200" lvl="1" indent="0">
              <a:buNone/>
            </a:pPr>
            <a:endParaRPr lang="en-US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718" y="3829050"/>
            <a:ext cx="2514600" cy="1885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1631917"/>
            <a:ext cx="2497711" cy="18732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76364" y="5697519"/>
            <a:ext cx="28809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00000"/>
                </a:solidFill>
              </a:rPr>
              <a:t>Foulis et al., 2015a, b</a:t>
            </a:r>
          </a:p>
          <a:p>
            <a:r>
              <a:rPr lang="en-US" sz="1200" b="1" i="1" dirty="0">
                <a:solidFill>
                  <a:srgbClr val="000000"/>
                </a:solidFill>
              </a:rPr>
              <a:t>Copyright © Pictures: Gebhardt 2016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1203755"/>
            <a:ext cx="3038170" cy="27296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7654" y="2782815"/>
            <a:ext cx="3225404" cy="293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63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Sex Differences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Orderfillers lift over 20,000 lb in 10-hour shift</a:t>
            </a:r>
          </a:p>
          <a:p>
            <a:r>
              <a:rPr lang="en-US" sz="3000" dirty="0"/>
              <a:t>Weight range is &lt;10 lb to 80 lb</a:t>
            </a:r>
          </a:p>
          <a:p>
            <a:endParaRPr lang="en-US" sz="36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00600" y="5864145"/>
            <a:ext cx="38227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00000"/>
                </a:solidFill>
              </a:rPr>
              <a:t>Gebhardt, Baker, Volpe, &amp; Billerbeck, 2009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74" y="2013345"/>
            <a:ext cx="8180926" cy="382357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346595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 Differences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Pursuit and Handcuff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026" descr="D:\6000\England\pictures\handcuff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959" y="895350"/>
            <a:ext cx="2529203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34" y="2945518"/>
            <a:ext cx="8692132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228627" y="5715000"/>
            <a:ext cx="35811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00000"/>
                </a:solidFill>
              </a:rPr>
              <a:t>Gebhardt &amp; Baker, 2012; </a:t>
            </a:r>
            <a:r>
              <a:rPr lang="en-US" sz="1200" b="1" i="1" dirty="0">
                <a:solidFill>
                  <a:srgbClr val="000000"/>
                </a:solidFill>
              </a:rPr>
              <a:t>unpublished data</a:t>
            </a:r>
          </a:p>
          <a:p>
            <a:r>
              <a:rPr lang="en-US" sz="1200" b="1" i="1" dirty="0">
                <a:solidFill>
                  <a:srgbClr val="000000"/>
                </a:solidFill>
              </a:rPr>
              <a:t>Copyright © Pictures: Gebhardt 2017 </a:t>
            </a:r>
          </a:p>
        </p:txBody>
      </p:sp>
    </p:spTree>
    <p:extLst>
      <p:ext uri="{BB962C8B-B14F-4D97-AF65-F5344CB8AC3E}">
        <p14:creationId xmlns:p14="http://schemas.microsoft.com/office/powerpoint/2010/main" val="2367656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Sex Differences – Women by Job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0" y="5865593"/>
            <a:ext cx="23246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00000"/>
                </a:solidFill>
              </a:rPr>
              <a:t>HumRRO Database, 2013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89039"/>
            <a:ext cx="7035470" cy="474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010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43" y="65864"/>
            <a:ext cx="8458200" cy="685800"/>
          </a:xfrm>
        </p:spPr>
        <p:txBody>
          <a:bodyPr>
            <a:normAutofit/>
          </a:bodyPr>
          <a:lstStyle/>
          <a:p>
            <a:r>
              <a:rPr lang="en-US" dirty="0"/>
              <a:t>Sex Differences</a:t>
            </a:r>
          </a:p>
        </p:txBody>
      </p:sp>
      <p:pic>
        <p:nvPicPr>
          <p:cNvPr id="10" name="Picture 2" descr="C:\Users\brian.j.waldo\Pictures\afgh%20soldiers%20in%20gorge%20bann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7538" y="1491499"/>
            <a:ext cx="2267678" cy="139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B2AE-98D8-4BC6-838D-87A33D409450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2" descr="https://encrypted-tbn3.gstatic.com/images?q=tbn:ANd9GcRk4EZO5oVzQc9IfKDh9taNldhGzveTkmEJdiHPWI5kAfrfKjP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31" y="809364"/>
            <a:ext cx="8524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30390" y="2772064"/>
            <a:ext cx="839788" cy="30797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+mn-cs"/>
              </a:rPr>
              <a:t>12.4 lbs</a:t>
            </a:r>
            <a:endParaRPr lang="en-US" sz="14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8" name="Picture 24" descr="th_0706mae_techfoc0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159" y="863499"/>
            <a:ext cx="1379584" cy="284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2500561" y="3565909"/>
            <a:ext cx="2085975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 b="1" u="sng" dirty="0">
                <a:solidFill>
                  <a:schemeClr val="accent5">
                    <a:lumMod val="10000"/>
                  </a:schemeClr>
                </a:solidFill>
                <a:latin typeface="Arial" charset="0"/>
              </a:rPr>
              <a:t>PPE Fighting Load</a:t>
            </a:r>
            <a:r>
              <a:rPr lang="en-US" altLang="en-US" sz="1600" b="1" dirty="0">
                <a:solidFill>
                  <a:schemeClr val="accent5">
                    <a:lumMod val="10000"/>
                  </a:schemeClr>
                </a:solidFill>
                <a:latin typeface="Arial" charset="0"/>
              </a:rPr>
              <a:t>:</a:t>
            </a:r>
          </a:p>
          <a:p>
            <a:r>
              <a:rPr lang="en-US" altLang="en-US" sz="1600" b="1" dirty="0">
                <a:solidFill>
                  <a:schemeClr val="accent5">
                    <a:lumMod val="10000"/>
                  </a:schemeClr>
                </a:solidFill>
                <a:latin typeface="Arial" charset="0"/>
              </a:rPr>
              <a:t> 75.43 to 89.97 lb 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5722622" y="3312237"/>
            <a:ext cx="2891305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1600" b="1" u="sng" dirty="0">
                <a:solidFill>
                  <a:schemeClr val="accent5">
                    <a:lumMod val="10000"/>
                  </a:schemeClr>
                </a:solidFill>
                <a:latin typeface="Arial" charset="0"/>
              </a:rPr>
              <a:t>&lt; 24 hr Sustainment Load</a:t>
            </a:r>
          </a:p>
          <a:p>
            <a:pPr algn="ctr"/>
            <a:r>
              <a:rPr lang="en-US" altLang="en-US" sz="1600" b="1" u="sng" dirty="0">
                <a:solidFill>
                  <a:schemeClr val="accent5">
                    <a:lumMod val="10000"/>
                  </a:schemeClr>
                </a:solidFill>
                <a:latin typeface="Arial" charset="0"/>
              </a:rPr>
              <a:t>Total Load = 94.43 to 108.97</a:t>
            </a:r>
          </a:p>
        </p:txBody>
      </p:sp>
      <p:sp>
        <p:nvSpPr>
          <p:cNvPr id="13" name="Right Arrow 15"/>
          <p:cNvSpPr/>
          <p:nvPr/>
        </p:nvSpPr>
        <p:spPr bwMode="auto">
          <a:xfrm rot="2006640">
            <a:off x="2015137" y="2628560"/>
            <a:ext cx="1288776" cy="510744"/>
          </a:xfrm>
          <a:prstGeom prst="rightArrow">
            <a:avLst>
              <a:gd name="adj1" fmla="val 61647"/>
              <a:gd name="adj2" fmla="val 50000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b="1" dirty="0">
              <a:cs typeface="+mn-cs"/>
            </a:endParaRPr>
          </a:p>
        </p:txBody>
      </p:sp>
      <p:sp>
        <p:nvSpPr>
          <p:cNvPr id="14" name="Right Arrow 15"/>
          <p:cNvSpPr/>
          <p:nvPr/>
        </p:nvSpPr>
        <p:spPr bwMode="auto">
          <a:xfrm rot="2006640">
            <a:off x="4333927" y="2632132"/>
            <a:ext cx="1297097" cy="533658"/>
          </a:xfrm>
          <a:prstGeom prst="rightArrow">
            <a:avLst>
              <a:gd name="adj1" fmla="val 61647"/>
              <a:gd name="adj2" fmla="val 50000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b="1" dirty="0">
              <a:cs typeface="+mn-cs"/>
            </a:endParaRPr>
          </a:p>
        </p:txBody>
      </p:sp>
      <p:pic>
        <p:nvPicPr>
          <p:cNvPr id="16" name="Content Placeholder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36" y="4267811"/>
            <a:ext cx="8839199" cy="16391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00400" y="5442765"/>
            <a:ext cx="541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dirty="0">
                <a:solidFill>
                  <a:srgbClr val="000000"/>
                </a:solidFill>
              </a:rPr>
              <a:t>Foulis, Sharp, Redmond, Frykman, Warr, Gebhardt et al., 2017</a:t>
            </a:r>
            <a:br>
              <a:rPr lang="en-US" sz="1400" b="1" i="1" dirty="0">
                <a:solidFill>
                  <a:srgbClr val="000000"/>
                </a:solidFill>
              </a:rPr>
            </a:br>
            <a:r>
              <a:rPr lang="en-US" sz="1400" b="1" i="1" dirty="0">
                <a:solidFill>
                  <a:srgbClr val="000000"/>
                </a:solidFill>
              </a:rPr>
              <a:t>Copyright © Pictures: Sharp 2017</a:t>
            </a:r>
          </a:p>
        </p:txBody>
      </p:sp>
    </p:spTree>
    <p:extLst>
      <p:ext uri="{BB962C8B-B14F-4D97-AF65-F5344CB8AC3E}">
        <p14:creationId xmlns:p14="http://schemas.microsoft.com/office/powerpoint/2010/main" val="3960872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517252469"/>
              </p:ext>
            </p:extLst>
          </p:nvPr>
        </p:nvGraphicFramePr>
        <p:xfrm>
          <a:off x="804825" y="1076458"/>
          <a:ext cx="6087042" cy="4288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18185"/>
            <a:ext cx="8154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Practice Effect - Heavy Repetitive Lifting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5626" y="4995745"/>
            <a:ext cx="479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Tests (separated by 48-72 hours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5536" y="1898237"/>
            <a:ext cx="461665" cy="286232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Performing to standard (%)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68414" y="3629892"/>
            <a:ext cx="662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21%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1412240" y="1778577"/>
            <a:ext cx="3688080" cy="0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73332" y="5365077"/>
            <a:ext cx="2126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D1BDE"/>
                </a:solidFill>
              </a:rPr>
              <a:t>PPE = 71 lb</a:t>
            </a:r>
          </a:p>
          <a:p>
            <a:r>
              <a:rPr lang="en-US" b="1" dirty="0">
                <a:solidFill>
                  <a:srgbClr val="ED1BDE"/>
                </a:solidFill>
              </a:rPr>
              <a:t>Round = 55 lb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2425" y="5812106"/>
            <a:ext cx="2517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>
                <a:solidFill>
                  <a:srgbClr val="000000"/>
                </a:solidFill>
              </a:rPr>
              <a:t>Sharp, 2015 </a:t>
            </a:r>
            <a:r>
              <a:rPr lang="en-GB" sz="1200" b="1" i="1" dirty="0">
                <a:solidFill>
                  <a:srgbClr val="000000"/>
                </a:solidFill>
              </a:rPr>
              <a:t>unpublished data</a:t>
            </a:r>
          </a:p>
        </p:txBody>
      </p:sp>
      <p:pic>
        <p:nvPicPr>
          <p:cNvPr id="12" name="Picture 2" descr="S:\Military Performance\Personnel\Sharp MOS' docs\Photos\USARIEM Testing Photos\2014_12 Carson MOS Specific Reliability\Tank Reload\_DSC0789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8" t="12152" r="16129"/>
          <a:stretch/>
        </p:blipFill>
        <p:spPr bwMode="auto">
          <a:xfrm>
            <a:off x="6481344" y="1031135"/>
            <a:ext cx="2428119" cy="433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09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DE89B4-816E-49EC-B830-A17ED0190F84}" type="slidenum">
              <a:rPr lang="en-US" altLang="en-US"/>
              <a:pPr/>
              <a:t>27</a:t>
            </a:fld>
            <a:endParaRPr lang="en-US" altLang="en-US" dirty="0"/>
          </a:p>
        </p:txBody>
      </p:sp>
      <p:sp>
        <p:nvSpPr>
          <p:cNvPr id="587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9050"/>
            <a:ext cx="8686800" cy="685800"/>
          </a:xfrm>
        </p:spPr>
        <p:txBody>
          <a:bodyPr anchor="ctr">
            <a:normAutofit/>
          </a:bodyPr>
          <a:lstStyle/>
          <a:p>
            <a:r>
              <a:rPr lang="en-US" altLang="en-US" sz="3600" dirty="0">
                <a:solidFill>
                  <a:srgbClr val="0080BA"/>
                </a:solidFill>
              </a:rPr>
              <a:t>Environmental/Ergonomic Parameters</a:t>
            </a:r>
          </a:p>
        </p:txBody>
      </p:sp>
      <p:pic>
        <p:nvPicPr>
          <p:cNvPr id="587781" name="Picture 5" descr="april22003 1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77165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7782" name="Picture 6" descr="april22003 1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177165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38800" y="5851982"/>
            <a:ext cx="3419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00000"/>
                </a:solidFill>
              </a:rPr>
              <a:t>Copyright © Pictures: Gebhardt 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8781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Environmental/Ergonomic 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678349"/>
            <a:ext cx="8534400" cy="528764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accent5">
                    <a:lumMod val="10000"/>
                  </a:schemeClr>
                </a:solidFill>
              </a:rPr>
              <a:t>Temperature and Increase in Metabolic Rate</a:t>
            </a:r>
          </a:p>
          <a:p>
            <a:pPr marL="914400" lvl="2" indent="0">
              <a:spcBef>
                <a:spcPts val="1200"/>
              </a:spcBef>
              <a:buNone/>
            </a:pPr>
            <a:endParaRPr lang="en-US" sz="2600" dirty="0">
              <a:solidFill>
                <a:schemeClr val="accent5">
                  <a:lumMod val="10000"/>
                </a:schemeClr>
              </a:solidFill>
            </a:endParaRPr>
          </a:p>
          <a:p>
            <a:pPr lvl="2">
              <a:spcBef>
                <a:spcPts val="1200"/>
              </a:spcBef>
            </a:pPr>
            <a:endParaRPr lang="en-US" sz="2600" dirty="0">
              <a:solidFill>
                <a:schemeClr val="accent5">
                  <a:lumMod val="10000"/>
                </a:schemeClr>
              </a:solidFill>
            </a:endParaRPr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711148"/>
              </p:ext>
            </p:extLst>
          </p:nvPr>
        </p:nvGraphicFramePr>
        <p:xfrm>
          <a:off x="436934" y="1200778"/>
          <a:ext cx="8117731" cy="4503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1" name="Chart" r:id="rId3" imgW="9172634" imgH="5524500" progId="Excel.Chart.8">
                  <p:embed/>
                </p:oleObj>
              </mc:Choice>
              <mc:Fallback>
                <p:oleObj name="Chart" r:id="rId3" imgW="9172634" imgH="5524500" progId="Excel.Chart.8">
                  <p:embed/>
                  <p:pic>
                    <p:nvPicPr>
                      <p:cNvPr id="143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 l="3847" t="1381" b="2855"/>
                      <a:stretch>
                        <a:fillRect/>
                      </a:stretch>
                    </p:blipFill>
                    <p:spPr bwMode="auto">
                      <a:xfrm>
                        <a:off x="436934" y="1200778"/>
                        <a:ext cx="8117731" cy="4503377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2425" y="5812106"/>
            <a:ext cx="2294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>
                <a:solidFill>
                  <a:srgbClr val="000000"/>
                </a:solidFill>
              </a:rPr>
              <a:t>Dorman &amp; Havenith 2009</a:t>
            </a:r>
          </a:p>
        </p:txBody>
      </p:sp>
    </p:spTree>
    <p:extLst>
      <p:ext uri="{BB962C8B-B14F-4D97-AF65-F5344CB8AC3E}">
        <p14:creationId xmlns:p14="http://schemas.microsoft.com/office/powerpoint/2010/main" val="1215508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Environmental</a:t>
            </a:r>
            <a:r>
              <a:rPr lang="en-US" dirty="0"/>
              <a:t>/Ergonomic Parameters</a:t>
            </a:r>
            <a:endParaRPr lang="en-US" sz="36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Thermal Stress &amp; Occupational Injuries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38800" y="5678725"/>
            <a:ext cx="29787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000000"/>
                </a:solidFill>
              </a:rPr>
              <a:t>Fortune, Mustard, &amp; Brown, 2014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14600"/>
            <a:ext cx="2336800" cy="1752600"/>
          </a:xfrm>
          <a:prstGeom prst="rect">
            <a:avLst/>
          </a:prstGeom>
        </p:spPr>
      </p:pic>
      <p:pic>
        <p:nvPicPr>
          <p:cNvPr id="9" name="Content Placeholder 7" descr="Figure 1 Fortune 2014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r="1353"/>
          <a:stretch>
            <a:fillRect/>
          </a:stretch>
        </p:blipFill>
        <p:spPr>
          <a:xfrm>
            <a:off x="1687095" y="1563971"/>
            <a:ext cx="5541209" cy="39224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5617170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10°C= 50°F;  22°C= 71°F; 25°C= 77°F; 28°C= 82.4°F</a:t>
            </a:r>
          </a:p>
        </p:txBody>
      </p:sp>
    </p:spTree>
    <p:extLst>
      <p:ext uri="{BB962C8B-B14F-4D97-AF65-F5344CB8AC3E}">
        <p14:creationId xmlns:p14="http://schemas.microsoft.com/office/powerpoint/2010/main" val="4244160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Topics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5">
                    <a:lumMod val="10000"/>
                  </a:schemeClr>
                </a:solidFill>
              </a:rPr>
              <a:t>Examples of physical jobs in a digital age 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accent5">
                    <a:lumMod val="10000"/>
                  </a:schemeClr>
                </a:solidFill>
              </a:rPr>
              <a:t>Physical performance research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accent5">
                    <a:lumMod val="10000"/>
                  </a:schemeClr>
                </a:solidFill>
              </a:rPr>
              <a:t>Exercise is medicine 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10000"/>
                  </a:schemeClr>
                </a:solidFill>
              </a:rPr>
            </a:br>
            <a:r>
              <a:rPr lang="en-US" sz="2800" dirty="0">
                <a:solidFill>
                  <a:schemeClr val="accent5">
                    <a:lumMod val="10000"/>
                  </a:schemeClr>
                </a:solidFill>
              </a:rPr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442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Environmental/Ergonomic 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1925" y="838200"/>
            <a:ext cx="8534400" cy="528764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accent5">
                    <a:lumMod val="10000"/>
                  </a:schemeClr>
                </a:solidFill>
              </a:rPr>
              <a:t>Cold</a:t>
            </a:r>
          </a:p>
          <a:p>
            <a:pPr lvl="1">
              <a:spcBef>
                <a:spcPts val="1200"/>
              </a:spcBef>
            </a:pPr>
            <a:r>
              <a:rPr lang="en-US" sz="2800" dirty="0">
                <a:solidFill>
                  <a:schemeClr val="accent5">
                    <a:lumMod val="10000"/>
                  </a:schemeClr>
                </a:solidFill>
              </a:rPr>
              <a:t>Jobs affected</a:t>
            </a:r>
          </a:p>
          <a:p>
            <a:pPr lvl="2">
              <a:spcBef>
                <a:spcPts val="600"/>
              </a:spcBef>
            </a:pPr>
            <a:r>
              <a:rPr lang="en-US" sz="2600" dirty="0">
                <a:solidFill>
                  <a:schemeClr val="accent5">
                    <a:lumMod val="10000"/>
                  </a:schemeClr>
                </a:solidFill>
              </a:rPr>
              <a:t>Firefighter</a:t>
            </a:r>
          </a:p>
          <a:p>
            <a:pPr lvl="2">
              <a:spcBef>
                <a:spcPts val="600"/>
              </a:spcBef>
            </a:pPr>
            <a:r>
              <a:rPr lang="en-US" sz="2600" dirty="0">
                <a:solidFill>
                  <a:schemeClr val="accent5">
                    <a:lumMod val="10000"/>
                  </a:schemeClr>
                </a:solidFill>
              </a:rPr>
              <a:t>Lineman and Telecommunications Technician</a:t>
            </a:r>
          </a:p>
          <a:p>
            <a:pPr lvl="2">
              <a:spcBef>
                <a:spcPts val="600"/>
              </a:spcBef>
            </a:pPr>
            <a:r>
              <a:rPr lang="en-US" sz="2600" dirty="0">
                <a:solidFill>
                  <a:schemeClr val="accent5">
                    <a:lumMod val="10000"/>
                  </a:schemeClr>
                </a:solidFill>
              </a:rPr>
              <a:t>Construction/Street Repair/Street Light Repair</a:t>
            </a:r>
          </a:p>
          <a:p>
            <a:pPr lvl="1">
              <a:spcBef>
                <a:spcPts val="1200"/>
              </a:spcBef>
            </a:pPr>
            <a:r>
              <a:rPr lang="en-US" sz="2800" dirty="0">
                <a:solidFill>
                  <a:schemeClr val="accent5">
                    <a:lumMod val="10000"/>
                  </a:schemeClr>
                </a:solidFill>
              </a:rPr>
              <a:t>Decrements in performance</a:t>
            </a:r>
          </a:p>
          <a:p>
            <a:pPr lvl="2">
              <a:spcBef>
                <a:spcPts val="1200"/>
              </a:spcBef>
            </a:pPr>
            <a:r>
              <a:rPr lang="en-US" sz="2600" dirty="0">
                <a:solidFill>
                  <a:schemeClr val="accent5">
                    <a:lumMod val="10000"/>
                  </a:schemeClr>
                </a:solidFill>
              </a:rPr>
              <a:t>Reduction in manual dexterity</a:t>
            </a:r>
          </a:p>
          <a:p>
            <a:pPr lvl="2">
              <a:spcBef>
                <a:spcPts val="1200"/>
              </a:spcBef>
            </a:pPr>
            <a:r>
              <a:rPr lang="en-US" sz="2600" dirty="0">
                <a:solidFill>
                  <a:schemeClr val="accent5">
                    <a:lumMod val="10000"/>
                  </a:schemeClr>
                </a:solidFill>
              </a:rPr>
              <a:t>More demanding (e.g., 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600" dirty="0">
                <a:solidFill>
                  <a:schemeClr val="accent5">
                    <a:lumMod val="10000"/>
                  </a:schemeClr>
                </a:solidFill>
              </a:rPr>
              <a:t> in clothing weight)</a:t>
            </a:r>
          </a:p>
          <a:p>
            <a:pPr lvl="2">
              <a:spcBef>
                <a:spcPts val="1200"/>
              </a:spcBef>
            </a:pPr>
            <a:r>
              <a:rPr lang="en-US" sz="2600" dirty="0">
                <a:solidFill>
                  <a:schemeClr val="accent5">
                    <a:lumMod val="10000"/>
                  </a:schemeClr>
                </a:solidFill>
              </a:rPr>
              <a:t>Respiratory symptoms </a:t>
            </a:r>
          </a:p>
          <a:p>
            <a:pPr lvl="2">
              <a:spcBef>
                <a:spcPts val="1200"/>
              </a:spcBef>
            </a:pPr>
            <a:endParaRPr lang="en-US" sz="2600" dirty="0">
              <a:solidFill>
                <a:schemeClr val="accent5">
                  <a:lumMod val="10000"/>
                </a:schemeClr>
              </a:solidFill>
            </a:endParaRPr>
          </a:p>
          <a:p>
            <a:pPr lvl="2">
              <a:spcBef>
                <a:spcPts val="1200"/>
              </a:spcBef>
            </a:pPr>
            <a:endParaRPr lang="en-US" sz="2600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48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Environment</a:t>
            </a:r>
            <a:r>
              <a:rPr lang="en-US" dirty="0"/>
              <a:t>/Ergonomic Parameters</a:t>
            </a:r>
            <a:endParaRPr lang="en-US" sz="36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669409"/>
            <a:ext cx="85344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800" dirty="0">
                <a:solidFill>
                  <a:schemeClr val="accent5">
                    <a:lumMod val="10000"/>
                  </a:schemeClr>
                </a:solidFill>
              </a:rPr>
              <a:t>Multiple Work Locations</a:t>
            </a:r>
            <a:br>
              <a:rPr lang="en-US" sz="2800" dirty="0">
                <a:solidFill>
                  <a:schemeClr val="accent5">
                    <a:lumMod val="10000"/>
                  </a:schemeClr>
                </a:solidFill>
              </a:rPr>
            </a:br>
            <a:r>
              <a:rPr lang="en-US" sz="2800" dirty="0">
                <a:solidFill>
                  <a:schemeClr val="accent5">
                    <a:lumMod val="10000"/>
                  </a:schemeClr>
                </a:solidFill>
              </a:rPr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117600" y="6345761"/>
            <a:ext cx="6488263" cy="33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447155"/>
              </p:ext>
            </p:extLst>
          </p:nvPr>
        </p:nvGraphicFramePr>
        <p:xfrm>
          <a:off x="1612490" y="1202223"/>
          <a:ext cx="6589801" cy="4972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0" name="Worksheet" r:id="rId3" imgW="6781800" imgH="5429402" progId="Excel.Sheet.8">
                  <p:embed/>
                </p:oleObj>
              </mc:Choice>
              <mc:Fallback>
                <p:oleObj name="Worksheet" r:id="rId3" imgW="6781800" imgH="5429402" progId="Excel.Sheet.8">
                  <p:embed/>
                  <p:pic>
                    <p:nvPicPr>
                      <p:cNvPr id="7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2490" y="1202223"/>
                        <a:ext cx="6589801" cy="4972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228600" y="5867400"/>
            <a:ext cx="2743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00"/>
                </a:solidFill>
              </a:rPr>
              <a:t>Whetzel, Gebhardt et al, 2012</a:t>
            </a:r>
          </a:p>
        </p:txBody>
      </p:sp>
    </p:spTree>
    <p:extLst>
      <p:ext uri="{BB962C8B-B14F-4D97-AF65-F5344CB8AC3E}">
        <p14:creationId xmlns:p14="http://schemas.microsoft.com/office/powerpoint/2010/main" val="2352438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Environment</a:t>
            </a:r>
            <a:r>
              <a:rPr lang="en-US" dirty="0"/>
              <a:t>/Ergonomic Parameters</a:t>
            </a:r>
            <a:endParaRPr lang="en-US" sz="36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697984"/>
            <a:ext cx="85344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accent5">
                    <a:lumMod val="10000"/>
                  </a:schemeClr>
                </a:solidFill>
              </a:rPr>
              <a:t>Work Locations 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5">
                    <a:lumMod val="10000"/>
                  </a:schemeClr>
                </a:solidFill>
              </a:rPr>
            </a:br>
            <a:r>
              <a:rPr lang="en-US" sz="2800" dirty="0">
                <a:solidFill>
                  <a:schemeClr val="accent5">
                    <a:lumMod val="10000"/>
                  </a:schemeClr>
                </a:solidFill>
              </a:rPr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117600" y="6345761"/>
            <a:ext cx="6488263" cy="33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363049"/>
              </p:ext>
            </p:extLst>
          </p:nvPr>
        </p:nvGraphicFramePr>
        <p:xfrm>
          <a:off x="907377" y="1409795"/>
          <a:ext cx="6908708" cy="3957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7" name="Worksheet" r:id="rId3" imgW="4657649" imgH="2838602" progId="Excel.Sheet.8">
                  <p:embed/>
                </p:oleObj>
              </mc:Choice>
              <mc:Fallback>
                <p:oleObj name="Worksheet" r:id="rId3" imgW="4657649" imgH="2838602" progId="Excel.Sheet.8">
                  <p:embed/>
                  <p:pic>
                    <p:nvPicPr>
                      <p:cNvPr id="1126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377" y="1409795"/>
                        <a:ext cx="6908708" cy="39578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228600" y="5867400"/>
            <a:ext cx="2743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00"/>
                </a:solidFill>
              </a:rPr>
              <a:t>Whetzel, Gebhardt et al, 2012</a:t>
            </a:r>
          </a:p>
        </p:txBody>
      </p:sp>
    </p:spTree>
    <p:extLst>
      <p:ext uri="{BB962C8B-B14F-4D97-AF65-F5344CB8AC3E}">
        <p14:creationId xmlns:p14="http://schemas.microsoft.com/office/powerpoint/2010/main" val="2380438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Overview of U.S. Army Study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4800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Combat MOSs and Congressional Mandate</a:t>
            </a:r>
            <a:endParaRPr lang="en-US" sz="3200" dirty="0">
              <a:solidFill>
                <a:schemeClr val="accent5">
                  <a:lumMod val="10000"/>
                </a:schemeClr>
              </a:solidFill>
            </a:endParaRPr>
          </a:p>
          <a:p>
            <a:r>
              <a:rPr lang="en-US" sz="3200" dirty="0">
                <a:solidFill>
                  <a:schemeClr val="accent5">
                    <a:lumMod val="10000"/>
                  </a:schemeClr>
                </a:solidFill>
              </a:rPr>
              <a:t>4-Year Study to Develop and Validate Test </a:t>
            </a:r>
          </a:p>
          <a:p>
            <a:pPr lvl="1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Unique challenge – No women in Combat Arms Military Occupational Specialties (MOSs)s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311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Overview of U.S. Army Study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771832"/>
            <a:ext cx="8534400" cy="42672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5">
                    <a:lumMod val="10000"/>
                  </a:schemeClr>
                </a:solidFill>
              </a:rPr>
              <a:t>Study Participants – 7 Combat Arms MOSs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33784" y="5656405"/>
            <a:ext cx="4048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00"/>
                </a:solidFill>
              </a:rPr>
              <a:t>Sharp, Foulis, Redmond, Frykman, Zambraski, Gebhardt, Baker et al, 2015-2017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0"/>
            <a:ext cx="8776252" cy="34635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181600"/>
            <a:ext cx="6508730" cy="94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11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Overview of U.S. Army Study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3500" dirty="0">
                <a:solidFill>
                  <a:schemeClr val="accent5">
                    <a:lumMod val="10000"/>
                  </a:schemeClr>
                </a:solidFill>
              </a:rPr>
              <a:t>Study Steps</a:t>
            </a:r>
          </a:p>
          <a:p>
            <a:pPr lvl="1">
              <a:spcBef>
                <a:spcPts val="1200"/>
              </a:spcBef>
            </a:pPr>
            <a:r>
              <a:rPr lang="en-US" sz="3000" dirty="0">
                <a:solidFill>
                  <a:schemeClr val="accent5">
                    <a:lumMod val="10000"/>
                  </a:schemeClr>
                </a:solidFill>
              </a:rPr>
              <a:t>Job analysis</a:t>
            </a:r>
          </a:p>
          <a:p>
            <a:pPr lvl="1">
              <a:spcBef>
                <a:spcPts val="1200"/>
              </a:spcBef>
            </a:pPr>
            <a:r>
              <a:rPr lang="en-US" sz="3000" dirty="0">
                <a:solidFill>
                  <a:schemeClr val="accent5">
                    <a:lumMod val="10000"/>
                  </a:schemeClr>
                </a:solidFill>
              </a:rPr>
              <a:t>Test and criterion measure development</a:t>
            </a:r>
          </a:p>
          <a:p>
            <a:pPr lvl="2">
              <a:spcBef>
                <a:spcPts val="1200"/>
              </a:spcBef>
            </a:pPr>
            <a:r>
              <a:rPr lang="en-US" sz="2600" dirty="0">
                <a:solidFill>
                  <a:schemeClr val="accent5">
                    <a:lumMod val="10000"/>
                  </a:schemeClr>
                </a:solidFill>
              </a:rPr>
              <a:t>8 criterion measures </a:t>
            </a:r>
            <a:r>
              <a:rPr lang="en-US" sz="1700" dirty="0">
                <a:solidFill>
                  <a:schemeClr val="accent5">
                    <a:lumMod val="10000"/>
                  </a:schemeClr>
                </a:solidFill>
              </a:rPr>
              <a:t>(e.g., build fighting position, stow ammo on tank)</a:t>
            </a:r>
          </a:p>
          <a:p>
            <a:pPr lvl="2">
              <a:spcBef>
                <a:spcPts val="1200"/>
              </a:spcBef>
            </a:pPr>
            <a:r>
              <a:rPr lang="en-US" sz="2600" dirty="0"/>
              <a:t>14 predictor tests </a:t>
            </a:r>
            <a:r>
              <a:rPr lang="en-US" sz="1700" dirty="0">
                <a:solidFill>
                  <a:schemeClr val="accent5">
                    <a:lumMod val="10000"/>
                  </a:schemeClr>
                </a:solidFill>
              </a:rPr>
              <a:t>(e.g., Beep Test, Seated Throw)</a:t>
            </a:r>
            <a:endParaRPr lang="en-US" sz="1700" dirty="0"/>
          </a:p>
          <a:p>
            <a:pPr lvl="1">
              <a:spcBef>
                <a:spcPts val="1200"/>
              </a:spcBef>
            </a:pPr>
            <a:endParaRPr lang="en-US" sz="28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0890" y="5836920"/>
            <a:ext cx="7848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00"/>
                </a:solidFill>
              </a:rPr>
              <a:t>Foulis, Sharp, Redmond, Frykman, Warr, Gebhardt, Baker, Canino, &amp; Zambraski, 2016</a:t>
            </a:r>
          </a:p>
        </p:txBody>
      </p:sp>
    </p:spTree>
    <p:extLst>
      <p:ext uri="{BB962C8B-B14F-4D97-AF65-F5344CB8AC3E}">
        <p14:creationId xmlns:p14="http://schemas.microsoft.com/office/powerpoint/2010/main" val="32051661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Overview of U.S. Army Study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771832"/>
            <a:ext cx="8763000" cy="5171768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accent5">
                    <a:lumMod val="10000"/>
                  </a:schemeClr>
                </a:solidFill>
              </a:rPr>
              <a:t>Study Steps (cont.)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Reliability studies – Criterion measures highly reliable (0.76-0.96)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Concurrent and predictive validation</a:t>
            </a:r>
          </a:p>
          <a:p>
            <a:pPr lvl="2">
              <a:spcBef>
                <a:spcPts val="1200"/>
              </a:spcBef>
            </a:pP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Concurrent study: 4-Test Battery with </a:t>
            </a:r>
            <a:r>
              <a:rPr lang="en-US" i="1" dirty="0">
                <a:solidFill>
                  <a:schemeClr val="accent5">
                    <a:lumMod val="10000"/>
                  </a:schemeClr>
                </a:solidFill>
              </a:rPr>
              <a:t>R</a:t>
            </a:r>
            <a:r>
              <a:rPr lang="en-US" i="1" baseline="30000" dirty="0">
                <a:solidFill>
                  <a:schemeClr val="accent5">
                    <a:lumMod val="10000"/>
                  </a:schemeClr>
                </a:solidFill>
              </a:rPr>
              <a:t>2</a:t>
            </a:r>
            <a:r>
              <a:rPr lang="en-US" i="1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of 0.80</a:t>
            </a:r>
          </a:p>
          <a:p>
            <a:pPr lvl="2">
              <a:spcBef>
                <a:spcPts val="1200"/>
              </a:spcBef>
            </a:pP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Predictive study:   4-Test Battery with </a:t>
            </a:r>
            <a:r>
              <a:rPr lang="en-US" i="1" dirty="0">
                <a:solidFill>
                  <a:schemeClr val="accent5">
                    <a:lumMod val="10000"/>
                  </a:schemeClr>
                </a:solidFill>
              </a:rPr>
              <a:t>R</a:t>
            </a:r>
            <a:r>
              <a:rPr lang="en-US" i="1" baseline="30000" dirty="0">
                <a:solidFill>
                  <a:schemeClr val="accent5">
                    <a:lumMod val="10000"/>
                  </a:schemeClr>
                </a:solidFill>
              </a:rPr>
              <a:t>2</a:t>
            </a:r>
            <a:r>
              <a:rPr lang="en-US" i="1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of 0.70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accent5">
                    <a:lumMod val="10000"/>
                  </a:schemeClr>
                </a:solidFill>
              </a:rPr>
              <a:t>Implement at all Military Entrance Stations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	Beep Test		Squat Lift 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	Seated Throw 	Standing Long Jump </a:t>
            </a:r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5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890" y="5836920"/>
            <a:ext cx="7848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00"/>
                </a:solidFill>
              </a:rPr>
              <a:t>Sharp, Foulis, Redmond, Cohen, Frykman, Canino, &amp; Pacheco, 2017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851" y="5260866"/>
            <a:ext cx="7848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00"/>
                </a:solidFill>
              </a:rPr>
              <a:t>Foulis, Redmond, Frykman, Warr, Zambraski, &amp; Sharp, 2017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0554" y="5537108"/>
            <a:ext cx="7848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00"/>
                </a:solidFill>
              </a:rPr>
              <a:t>Foulis, Redmond, Frykman, Warr, Gebhardt, Baker, Canino, &amp; Zambraski, 2017</a:t>
            </a:r>
          </a:p>
        </p:txBody>
      </p:sp>
    </p:spTree>
    <p:extLst>
      <p:ext uri="{BB962C8B-B14F-4D97-AF65-F5344CB8AC3E}">
        <p14:creationId xmlns:p14="http://schemas.microsoft.com/office/powerpoint/2010/main" val="23982935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 </a:t>
            </a:r>
            <a:endParaRPr lang="en-US" sz="36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4865172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n-US" sz="3500" dirty="0">
                <a:solidFill>
                  <a:schemeClr val="accent5">
                    <a:lumMod val="10000"/>
                  </a:schemeClr>
                </a:solidFill>
              </a:rPr>
              <a:t>28% of workforce in physical jobs that combine arduous tasks and technology</a:t>
            </a:r>
          </a:p>
          <a:p>
            <a:pPr>
              <a:spcBef>
                <a:spcPts val="1200"/>
              </a:spcBef>
            </a:pPr>
            <a:r>
              <a:rPr lang="en-US" sz="3500" dirty="0">
                <a:solidFill>
                  <a:schemeClr val="accent5">
                    <a:lumMod val="10000"/>
                  </a:schemeClr>
                </a:solidFill>
              </a:rPr>
              <a:t>Areas to consider </a:t>
            </a:r>
          </a:p>
          <a:p>
            <a:pPr lvl="1">
              <a:spcBef>
                <a:spcPts val="1200"/>
              </a:spcBef>
            </a:pPr>
            <a:r>
              <a:rPr lang="en-US" sz="3100" dirty="0">
                <a:solidFill>
                  <a:schemeClr val="accent5">
                    <a:lumMod val="10000"/>
                  </a:schemeClr>
                </a:solidFill>
              </a:rPr>
              <a:t>Sex differences</a:t>
            </a:r>
          </a:p>
          <a:p>
            <a:pPr lvl="1">
              <a:spcBef>
                <a:spcPts val="1200"/>
              </a:spcBef>
            </a:pPr>
            <a:r>
              <a:rPr lang="en-US" sz="3100" dirty="0">
                <a:solidFill>
                  <a:schemeClr val="accent5">
                    <a:lumMod val="10000"/>
                  </a:schemeClr>
                </a:solidFill>
              </a:rPr>
              <a:t>Affect of environment on job performance</a:t>
            </a:r>
          </a:p>
          <a:p>
            <a:pPr lvl="1">
              <a:spcBef>
                <a:spcPts val="1200"/>
              </a:spcBef>
            </a:pPr>
            <a:r>
              <a:rPr lang="en-US" sz="3100" dirty="0">
                <a:solidFill>
                  <a:schemeClr val="accent5">
                    <a:lumMod val="10000"/>
                  </a:schemeClr>
                </a:solidFill>
              </a:rPr>
              <a:t>Differences in job by location</a:t>
            </a:r>
          </a:p>
          <a:p>
            <a:pPr>
              <a:spcBef>
                <a:spcPts val="1200"/>
              </a:spcBef>
            </a:pPr>
            <a:r>
              <a:rPr lang="en-US" sz="3500" dirty="0">
                <a:solidFill>
                  <a:schemeClr val="accent5">
                    <a:lumMod val="10000"/>
                  </a:schemeClr>
                </a:solidFill>
              </a:rPr>
              <a:t>Benefit </a:t>
            </a:r>
          </a:p>
          <a:p>
            <a:pPr lvl="1">
              <a:spcBef>
                <a:spcPts val="1200"/>
              </a:spcBef>
            </a:pPr>
            <a:r>
              <a:rPr lang="en-US" sz="3100" dirty="0">
                <a:solidFill>
                  <a:schemeClr val="accent5">
                    <a:lumMod val="10000"/>
                  </a:schemeClr>
                </a:solidFill>
              </a:rPr>
              <a:t>Decrease in injuries</a:t>
            </a:r>
          </a:p>
          <a:p>
            <a:pPr lvl="1">
              <a:spcBef>
                <a:spcPts val="1200"/>
              </a:spcBef>
            </a:pPr>
            <a:r>
              <a:rPr lang="en-US" sz="3100" dirty="0">
                <a:solidFill>
                  <a:schemeClr val="accent5">
                    <a:lumMod val="10000"/>
                  </a:schemeClr>
                </a:solidFill>
              </a:rPr>
              <a:t>Decrease in training time or attrition from training</a:t>
            </a:r>
            <a:endParaRPr lang="en-US" sz="2700" dirty="0">
              <a:solidFill>
                <a:schemeClr val="accent5">
                  <a:lumMod val="10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en-US" sz="3500" dirty="0">
                <a:solidFill>
                  <a:schemeClr val="accent5">
                    <a:lumMod val="10000"/>
                  </a:schemeClr>
                </a:solidFill>
              </a:rPr>
              <a:t>Unique opportunities for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0890" y="5836920"/>
            <a:ext cx="7848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00"/>
                </a:solidFill>
              </a:rPr>
              <a:t>Foulis, Sharp, Redmond, Frykman, Warr, Gebhardt, Baker, Canino, &amp; Zambraski, 2016</a:t>
            </a:r>
          </a:p>
        </p:txBody>
      </p:sp>
    </p:spTree>
    <p:extLst>
      <p:ext uri="{BB962C8B-B14F-4D97-AF65-F5344CB8AC3E}">
        <p14:creationId xmlns:p14="http://schemas.microsoft.com/office/powerpoint/2010/main" val="4099531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4A034A-CE9C-43F2-81F0-BBD2824D3FAC}" type="slidenum">
              <a:rPr lang="en-US" altLang="en-US"/>
              <a:pPr/>
              <a:t>38</a:t>
            </a:fld>
            <a:endParaRPr lang="en-US" altLang="en-US" dirty="0"/>
          </a:p>
        </p:txBody>
      </p:sp>
      <p:sp>
        <p:nvSpPr>
          <p:cNvPr id="860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" y="76200"/>
            <a:ext cx="8686800" cy="609600"/>
          </a:xfrm>
        </p:spPr>
        <p:txBody>
          <a:bodyPr anchor="ctr">
            <a:normAutofit fontScale="90000"/>
          </a:bodyPr>
          <a:lstStyle/>
          <a:p>
            <a:r>
              <a:rPr lang="en-US" altLang="en-US" sz="4000" dirty="0">
                <a:solidFill>
                  <a:srgbClr val="0080BA"/>
                </a:solidFill>
              </a:rPr>
              <a:t>Unique Opportunities for Research</a:t>
            </a:r>
          </a:p>
        </p:txBody>
      </p:sp>
      <p:sp>
        <p:nvSpPr>
          <p:cNvPr id="2" name="Rectangle 1"/>
          <p:cNvSpPr/>
          <p:nvPr/>
        </p:nvSpPr>
        <p:spPr>
          <a:xfrm>
            <a:off x="4419600" y="586442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100" b="1" i="1" dirty="0">
                <a:solidFill>
                  <a:srgbClr val="000000"/>
                </a:solidFill>
              </a:rPr>
              <a:t>Copyright © Pictures: Gebhardt &amp; Baker 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843" y="3851878"/>
            <a:ext cx="2708440" cy="2031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20" y="1063220"/>
            <a:ext cx="1561486" cy="2081981"/>
          </a:xfrm>
          <a:prstGeom prst="rect">
            <a:avLst/>
          </a:prstGeom>
        </p:spPr>
      </p:pic>
      <p:pic>
        <p:nvPicPr>
          <p:cNvPr id="10" name="Picture 7" descr="pam-drgho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3011" y="1015049"/>
            <a:ext cx="2578075" cy="183829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3" descr="IMGP2535d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86" y="1073195"/>
            <a:ext cx="2280264" cy="171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75808" y="694831"/>
            <a:ext cx="1951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BA"/>
                </a:solidFill>
              </a:rPr>
              <a:t>Get Dressed Up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26843" y="738382"/>
            <a:ext cx="2584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BA"/>
                </a:solidFill>
              </a:rPr>
              <a:t>Go to Explosive Events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9628" y="3145201"/>
            <a:ext cx="2770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BA"/>
                </a:solidFill>
              </a:rPr>
              <a:t>Ride Unique Equipment</a:t>
            </a:r>
          </a:p>
        </p:txBody>
      </p:sp>
      <p:pic>
        <p:nvPicPr>
          <p:cNvPr id="15" name="Picture 5" descr="IMGP266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218" y="3688379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9" y="3559329"/>
            <a:ext cx="1779488" cy="237265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272859" y="3153912"/>
            <a:ext cx="1881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BA"/>
                </a:solidFill>
              </a:rPr>
              <a:t>Get Great Views</a:t>
            </a:r>
          </a:p>
        </p:txBody>
      </p:sp>
      <p:pic>
        <p:nvPicPr>
          <p:cNvPr id="18" name="Picture 3" descr="IMGP258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65" y="3548348"/>
            <a:ext cx="1980112" cy="148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711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/>
          </p:cNvSpPr>
          <p:nvPr/>
        </p:nvSpPr>
        <p:spPr bwMode="auto">
          <a:xfrm>
            <a:off x="1524000" y="1905000"/>
            <a:ext cx="6477000" cy="1981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i="1" baseline="0">
                <a:solidFill>
                  <a:srgbClr val="34457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344573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344573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344573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344573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344573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344573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344573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344573"/>
                </a:solidFill>
                <a:latin typeface="Arial" charset="0"/>
              </a:defRPr>
            </a:lvl9pPr>
          </a:lstStyle>
          <a:p>
            <a:pPr algn="ctr"/>
            <a:r>
              <a:rPr lang="en-US" sz="4000" i="0" dirty="0">
                <a:solidFill>
                  <a:schemeClr val="bg1"/>
                </a:solidFill>
              </a:rPr>
              <a:t>Exercise Is Medicine</a:t>
            </a:r>
          </a:p>
          <a:p>
            <a:pPr algn="ctr"/>
            <a:endParaRPr lang="en-US" sz="4000" i="0" dirty="0">
              <a:solidFill>
                <a:schemeClr val="bg1"/>
              </a:solidFill>
            </a:endParaRPr>
          </a:p>
          <a:p>
            <a:pPr algn="ctr"/>
            <a:r>
              <a:rPr lang="en-US" sz="4000" i="0" dirty="0">
                <a:solidFill>
                  <a:schemeClr val="bg1"/>
                </a:solidFill>
              </a:rPr>
              <a:t>What is your routine?</a:t>
            </a:r>
          </a:p>
          <a:p>
            <a:pPr algn="ctr"/>
            <a:endParaRPr lang="en-US" sz="4000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43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Shipbuilding – USS America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64" y="837792"/>
            <a:ext cx="3552825" cy="1285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44" y="3735736"/>
            <a:ext cx="4004412" cy="23806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85" y="3485335"/>
            <a:ext cx="3808144" cy="25341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60" y="1980575"/>
            <a:ext cx="2381250" cy="19145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3751039" cy="24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78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80BA"/>
                </a:solidFill>
              </a:rPr>
              <a:t>Exercise is Medicine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534400" cy="487680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5">
                    <a:lumMod val="10000"/>
                  </a:schemeClr>
                </a:solidFill>
              </a:rPr>
              <a:t>Executive function (EF)</a:t>
            </a:r>
          </a:p>
          <a:p>
            <a:pPr lvl="1"/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Higher order functioning </a:t>
            </a:r>
          </a:p>
          <a:p>
            <a:pPr lvl="2"/>
            <a:r>
              <a:rPr lang="en-US" sz="2000" dirty="0">
                <a:solidFill>
                  <a:schemeClr val="accent5">
                    <a:lumMod val="10000"/>
                  </a:schemeClr>
                </a:solidFill>
              </a:rPr>
              <a:t>Inhibition control (self control)</a:t>
            </a:r>
          </a:p>
          <a:p>
            <a:pPr lvl="2"/>
            <a:r>
              <a:rPr lang="en-US" sz="2000" dirty="0">
                <a:solidFill>
                  <a:schemeClr val="accent5">
                    <a:lumMod val="10000"/>
                  </a:schemeClr>
                </a:solidFill>
              </a:rPr>
              <a:t>Interference control (selective attention, cognitive inhibition)</a:t>
            </a:r>
          </a:p>
          <a:p>
            <a:pPr lvl="2"/>
            <a:r>
              <a:rPr lang="en-US" sz="2000" dirty="0">
                <a:solidFill>
                  <a:schemeClr val="accent5">
                    <a:lumMod val="10000"/>
                  </a:schemeClr>
                </a:solidFill>
              </a:rPr>
              <a:t>Working memory</a:t>
            </a:r>
          </a:p>
          <a:p>
            <a:pPr lvl="2"/>
            <a:r>
              <a:rPr lang="en-US" sz="2000" dirty="0">
                <a:solidFill>
                  <a:schemeClr val="accent5">
                    <a:lumMod val="10000"/>
                  </a:schemeClr>
                </a:solidFill>
              </a:rPr>
              <a:t>Cognitive flexibility (creative thinking “out of the box”)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accent5">
                    <a:lumMod val="10000"/>
                  </a:schemeClr>
                </a:solidFill>
              </a:rPr>
              <a:t>Stress affects EF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Sleep loss (e.g., Oaten &amp; Cheng, 2005)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Sadness (e.g., Hirt et al., 2008)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Loneliness (Barnes et al., 2002)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Lack of physical fitness (Chaddock et al., 2012)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2576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80BA"/>
                </a:solidFill>
              </a:rPr>
              <a:t>Exercise is Medicine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534400" cy="5334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accent5">
                    <a:lumMod val="10000"/>
                  </a:schemeClr>
                </a:solidFill>
              </a:rPr>
              <a:t>EF depends on gray matter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Hippocampus and other cortical </a:t>
            </a:r>
            <a:br>
              <a:rPr lang="en-US" sz="2400" dirty="0">
                <a:solidFill>
                  <a:schemeClr val="accent5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areas contribute to executive function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accent5">
                    <a:lumMod val="10000"/>
                  </a:schemeClr>
                </a:solidFill>
              </a:rPr>
              <a:t>Hippocampus shrinks with age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Volume of area decreases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Leads to impaired memory and </a:t>
            </a:r>
            <a:br>
              <a:rPr lang="en-US" sz="2400" dirty="0">
                <a:solidFill>
                  <a:schemeClr val="accent5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10000"/>
                  </a:schemeClr>
                </a:solidFill>
              </a:rPr>
              <a:t>risk of dementia</a:t>
            </a:r>
          </a:p>
          <a:p>
            <a:pPr>
              <a:spcBef>
                <a:spcPts val="600"/>
              </a:spcBef>
            </a:pPr>
            <a:r>
              <a:rPr lang="en-US" sz="3000" dirty="0">
                <a:solidFill>
                  <a:schemeClr val="accent5">
                    <a:lumMod val="10000"/>
                  </a:schemeClr>
                </a:solidFill>
              </a:rPr>
              <a:t>NIH longitudinal study found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solidFill>
                  <a:schemeClr val="accent5">
                    <a:lumMod val="10000"/>
                  </a:schemeClr>
                </a:solidFill>
              </a:rPr>
              <a:t>Exercise increased of volume</a:t>
            </a:r>
            <a:br>
              <a:rPr lang="en-US" sz="2600" dirty="0">
                <a:solidFill>
                  <a:schemeClr val="accent5">
                    <a:lumMod val="10000"/>
                  </a:schemeClr>
                </a:solidFill>
              </a:rPr>
            </a:br>
            <a:r>
              <a:rPr lang="en-US" sz="2600" dirty="0">
                <a:solidFill>
                  <a:schemeClr val="accent5">
                    <a:lumMod val="10000"/>
                  </a:schemeClr>
                </a:solidFill>
              </a:rPr>
              <a:t> of hippocampus with exercise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solidFill>
                  <a:schemeClr val="accent5">
                    <a:lumMod val="10000"/>
                  </a:schemeClr>
                </a:solidFill>
              </a:rPr>
              <a:t>Resulted in improved memory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5788223"/>
            <a:ext cx="2733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000000"/>
                </a:solidFill>
              </a:rPr>
              <a:t>Erickson et al, 2010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1356071"/>
            <a:ext cx="2838450" cy="451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487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562"/>
            <a:ext cx="8458200" cy="685800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Thank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31575" y="5635823"/>
            <a:ext cx="2226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>
                <a:solidFill>
                  <a:schemeClr val="bg1"/>
                </a:solidFill>
              </a:rPr>
              <a:t>      March 7, </a:t>
            </a:r>
          </a:p>
        </p:txBody>
      </p:sp>
      <p:pic>
        <p:nvPicPr>
          <p:cNvPr id="5" name="Picture 3" descr="IMGP18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17" y="771514"/>
            <a:ext cx="7115699" cy="533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304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Electric Industry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3" y="762000"/>
            <a:ext cx="2495550" cy="3327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2260600"/>
            <a:ext cx="4876800" cy="3657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14400"/>
            <a:ext cx="2266950" cy="302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2601" y="5925979"/>
            <a:ext cx="3276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i="1" dirty="0">
                <a:solidFill>
                  <a:srgbClr val="000000"/>
                </a:solidFill>
              </a:rPr>
              <a:t>Copyright © Pictures: Gebhardt &amp; Baker 2017</a:t>
            </a:r>
          </a:p>
        </p:txBody>
      </p:sp>
    </p:spTree>
    <p:extLst>
      <p:ext uri="{BB962C8B-B14F-4D97-AF65-F5344CB8AC3E}">
        <p14:creationId xmlns:p14="http://schemas.microsoft.com/office/powerpoint/2010/main" val="3448175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Telecommunications Industry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000"/>
            <a:ext cx="4267200" cy="2850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05001"/>
            <a:ext cx="4333835" cy="28948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7801" y="5925979"/>
            <a:ext cx="3352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i="1" dirty="0">
                <a:solidFill>
                  <a:srgbClr val="000000"/>
                </a:solidFill>
              </a:rPr>
              <a:t>Copyright © Pictures: Gebhardt &amp; Baker 2016</a:t>
            </a:r>
          </a:p>
        </p:txBody>
      </p:sp>
    </p:spTree>
    <p:extLst>
      <p:ext uri="{BB962C8B-B14F-4D97-AF65-F5344CB8AC3E}">
        <p14:creationId xmlns:p14="http://schemas.microsoft.com/office/powerpoint/2010/main" val="3255240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Warehousing Industry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5896371"/>
            <a:ext cx="3276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i="1" dirty="0">
                <a:solidFill>
                  <a:srgbClr val="000000"/>
                </a:solidFill>
              </a:rPr>
              <a:t>Copyright © Pictures: Gebhardt &amp; Baker 2012</a:t>
            </a:r>
          </a:p>
        </p:txBody>
      </p:sp>
      <p:pic>
        <p:nvPicPr>
          <p:cNvPr id="5" name="Picture 3" descr="usf 08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3929063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usf cabbage b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781" y="3326286"/>
            <a:ext cx="1770063" cy="265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 descr="usf man move box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69157"/>
            <a:ext cx="3733800" cy="320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14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Fire Service and Law Enforcement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B2AE-98D8-4BC6-838D-87A33D409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1" y="5943600"/>
            <a:ext cx="320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i="1" dirty="0">
                <a:solidFill>
                  <a:srgbClr val="000000"/>
                </a:solidFill>
              </a:rPr>
              <a:t>Copyright © Pictures: Gebhardt &amp; Baker 2014</a:t>
            </a:r>
          </a:p>
        </p:txBody>
      </p:sp>
      <p:pic>
        <p:nvPicPr>
          <p:cNvPr id="7" name="Picture 5" descr="026_24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106" y="838200"/>
            <a:ext cx="4078644" cy="2719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 descr="paramd-stai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919" y="762000"/>
            <a:ext cx="3285312" cy="267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firegarag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26" y="3276282"/>
            <a:ext cx="3716375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4371433"/>
            <a:ext cx="2133600" cy="15068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919" y="3698717"/>
            <a:ext cx="25908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23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B87C8E7-38FD-458F-A471-0543DFE1C8F0}" type="slidenum">
              <a:rPr lang="en-US" altLang="en-US" sz="1400"/>
              <a:pPr eaLnBrk="1" hangingPunct="1"/>
              <a:t>9</a:t>
            </a:fld>
            <a:endParaRPr lang="en-US" altLang="en-US" sz="1400" dirty="0"/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57200"/>
            <a:ext cx="1557338" cy="27432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3200" dirty="0"/>
              <a:t/>
            </a:r>
            <a:br>
              <a:rPr lang="en-US" altLang="en-US" sz="3200" dirty="0"/>
            </a:br>
            <a:endParaRPr lang="en-US" altLang="en-US" sz="3200" dirty="0">
              <a:solidFill>
                <a:schemeClr val="tx1"/>
              </a:solidFill>
            </a:endParaRPr>
          </a:p>
        </p:txBody>
      </p:sp>
      <p:sp>
        <p:nvSpPr>
          <p:cNvPr id="6150" name="Text Box 4"/>
          <p:cNvSpPr txBox="1">
            <a:spLocks noChangeArrowheads="1"/>
          </p:cNvSpPr>
          <p:nvPr/>
        </p:nvSpPr>
        <p:spPr bwMode="auto">
          <a:xfrm>
            <a:off x="1135062" y="1339850"/>
            <a:ext cx="22272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</a:rPr>
              <a:t>Line worker</a:t>
            </a:r>
          </a:p>
          <a:p>
            <a:pPr algn="ctr" eaLnBrk="1" hangingPunct="1"/>
            <a:r>
              <a:rPr lang="en-US" altLang="en-US" sz="1600" b="1" dirty="0">
                <a:solidFill>
                  <a:srgbClr val="FF0000"/>
                </a:solidFill>
              </a:rPr>
              <a:t>80 feet above ground</a:t>
            </a:r>
          </a:p>
        </p:txBody>
      </p:sp>
      <p:sp>
        <p:nvSpPr>
          <p:cNvPr id="6151" name="Text Box 5"/>
          <p:cNvSpPr txBox="1">
            <a:spLocks noChangeArrowheads="1"/>
          </p:cNvSpPr>
          <p:nvPr/>
        </p:nvSpPr>
        <p:spPr bwMode="auto">
          <a:xfrm>
            <a:off x="228600" y="39469"/>
            <a:ext cx="632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80BA"/>
                </a:solidFill>
              </a:rPr>
              <a:t>Dangerous Work</a:t>
            </a:r>
          </a:p>
        </p:txBody>
      </p:sp>
      <p:pic>
        <p:nvPicPr>
          <p:cNvPr id="6152" name="Picture 6" descr="IMGP26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1295399"/>
            <a:ext cx="4198938" cy="447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62601" y="5943600"/>
            <a:ext cx="320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i="1" dirty="0">
                <a:solidFill>
                  <a:srgbClr val="000000"/>
                </a:solidFill>
              </a:rPr>
              <a:t>Copyright © Pictures: Gebhardt &amp; Baker 2017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181820"/>
            <a:ext cx="3999706" cy="299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3175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HumRRO2014">
  <a:themeElements>
    <a:clrScheme name="HumRRO">
      <a:dk1>
        <a:srgbClr val="0080BA"/>
      </a:dk1>
      <a:lt1>
        <a:sysClr val="window" lastClr="FFFFFF"/>
      </a:lt1>
      <a:dk2>
        <a:srgbClr val="00528B"/>
      </a:dk2>
      <a:lt2>
        <a:srgbClr val="F2F2F2"/>
      </a:lt2>
      <a:accent1>
        <a:srgbClr val="A1CD55"/>
      </a:accent1>
      <a:accent2>
        <a:srgbClr val="4E9D2C"/>
      </a:accent2>
      <a:accent3>
        <a:srgbClr val="FFCE01"/>
      </a:accent3>
      <a:accent4>
        <a:srgbClr val="EA7100"/>
      </a:accent4>
      <a:accent5>
        <a:srgbClr val="D8D8D8"/>
      </a:accent5>
      <a:accent6>
        <a:srgbClr val="797979"/>
      </a:accent6>
      <a:hlink>
        <a:srgbClr val="0080BA"/>
      </a:hlink>
      <a:folHlink>
        <a:srgbClr val="A1CD55"/>
      </a:folHlink>
    </a:clrScheme>
    <a:fontScheme name="HumR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3202</TotalTime>
  <Words>1351</Words>
  <Application>Microsoft Office PowerPoint</Application>
  <PresentationFormat>On-screen Show (4:3)</PresentationFormat>
  <Paragraphs>315</Paragraphs>
  <Slides>42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Arial Narrow</vt:lpstr>
      <vt:lpstr>Calibri</vt:lpstr>
      <vt:lpstr>Wingdings</vt:lpstr>
      <vt:lpstr>HumRRO2014</vt:lpstr>
      <vt:lpstr>Chart</vt:lpstr>
      <vt:lpstr>Worksheet</vt:lpstr>
      <vt:lpstr>PowerPoint Presentation</vt:lpstr>
      <vt:lpstr>Introduction</vt:lpstr>
      <vt:lpstr>Topics</vt:lpstr>
      <vt:lpstr>Shipbuilding – USS America</vt:lpstr>
      <vt:lpstr>Electric Industry</vt:lpstr>
      <vt:lpstr>Telecommunications Industry</vt:lpstr>
      <vt:lpstr>Warehousing Industry</vt:lpstr>
      <vt:lpstr>Fire Service and Law Enforcement</vt:lpstr>
      <vt:lpstr>  </vt:lpstr>
      <vt:lpstr>Physical Employment Standards </vt:lpstr>
      <vt:lpstr>Value of Physical Employment Standards</vt:lpstr>
      <vt:lpstr>Value of Physical Employment Standards</vt:lpstr>
      <vt:lpstr>Value of Physical Employment Standards</vt:lpstr>
      <vt:lpstr>Value of Physical Employment Standards</vt:lpstr>
      <vt:lpstr>Areas to Consider with Physical Tests</vt:lpstr>
      <vt:lpstr>Type of Physical Test</vt:lpstr>
      <vt:lpstr>Type of Physical Test</vt:lpstr>
      <vt:lpstr>Sex Differences</vt:lpstr>
      <vt:lpstr>Sex Differences - Strength</vt:lpstr>
      <vt:lpstr>Sex Differences – Aerobic Capacity (VO2)</vt:lpstr>
      <vt:lpstr>Sex Differences – Aerobic Capacity</vt:lpstr>
      <vt:lpstr>Sex Differences</vt:lpstr>
      <vt:lpstr>Sex Differences</vt:lpstr>
      <vt:lpstr>Sex Differences – Women by Job</vt:lpstr>
      <vt:lpstr>Sex Differences</vt:lpstr>
      <vt:lpstr>PowerPoint Presentation</vt:lpstr>
      <vt:lpstr>Environmental/Ergonomic Parameters</vt:lpstr>
      <vt:lpstr>Environmental/Ergonomic Parameters</vt:lpstr>
      <vt:lpstr>Environmental/Ergonomic Parameters</vt:lpstr>
      <vt:lpstr>Environmental/Ergonomic Parameters</vt:lpstr>
      <vt:lpstr>Environment/Ergonomic Parameters</vt:lpstr>
      <vt:lpstr>Environment/Ergonomic Parameters</vt:lpstr>
      <vt:lpstr>Overview of U.S. Army Study</vt:lpstr>
      <vt:lpstr>Overview of U.S. Army Study</vt:lpstr>
      <vt:lpstr>Overview of U.S. Army Study</vt:lpstr>
      <vt:lpstr>Overview of U.S. Army Study</vt:lpstr>
      <vt:lpstr>Summary  </vt:lpstr>
      <vt:lpstr>Unique Opportunities for Research</vt:lpstr>
      <vt:lpstr>PowerPoint Presentation</vt:lpstr>
      <vt:lpstr>Exercise is Medicine</vt:lpstr>
      <vt:lpstr>Exercise is Medicine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Constance Denning</dc:creator>
  <cp:lastModifiedBy>Ben Porr</cp:lastModifiedBy>
  <cp:revision>371</cp:revision>
  <cp:lastPrinted>2017-07-14T11:29:32Z</cp:lastPrinted>
  <dcterms:created xsi:type="dcterms:W3CDTF">2011-12-22T16:55:20Z</dcterms:created>
  <dcterms:modified xsi:type="dcterms:W3CDTF">2017-09-19T18:43:27Z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1186984022</vt:i4>
  </property>
  <property fmtid="{D5CDD505-2E9C-101B-9397-08002B2CF9AE}" pid="3" name="_NewReviewCycle">
    <vt:lpwstr/>
  </property>
  <property fmtid="{D5CDD505-2E9C-101B-9397-08002B2CF9AE}" pid="4" name="_EmailSubject">
    <vt:lpwstr>slides</vt:lpwstr>
  </property>
  <property fmtid="{D5CDD505-2E9C-101B-9397-08002B2CF9AE}" pid="5" name="_AuthorEmail">
    <vt:lpwstr>DGebhardt@HumRRO.org</vt:lpwstr>
  </property>
  <property fmtid="{D5CDD505-2E9C-101B-9397-08002B2CF9AE}" pid="6" name="_AuthorEmailDisplayName">
    <vt:lpwstr>Deborah Gebhardt</vt:lpwstr>
  </property>
  <property fmtid="{D5CDD505-2E9C-101B-9397-08002B2CF9AE}" pid="7" name="_PreviousAdHocReviewCycleID">
    <vt:i4>849682178</vt:i4>
  </property>
</Properties>
</file>