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7"/>
  </p:notesMasterIdLst>
  <p:sldIdLst>
    <p:sldId id="257" r:id="rId2"/>
    <p:sldId id="256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5" r:id="rId11"/>
    <p:sldId id="281" r:id="rId12"/>
    <p:sldId id="304" r:id="rId13"/>
    <p:sldId id="305" r:id="rId14"/>
    <p:sldId id="306" r:id="rId15"/>
    <p:sldId id="300" r:id="rId16"/>
    <p:sldId id="288" r:id="rId17"/>
    <p:sldId id="301" r:id="rId18"/>
    <p:sldId id="302" r:id="rId19"/>
    <p:sldId id="303" r:id="rId20"/>
    <p:sldId id="290" r:id="rId21"/>
    <p:sldId id="307" r:id="rId22"/>
    <p:sldId id="295" r:id="rId23"/>
    <p:sldId id="299" r:id="rId24"/>
    <p:sldId id="298" r:id="rId25"/>
    <p:sldId id="272" r:id="rId26"/>
  </p:sldIdLst>
  <p:sldSz cx="12192000" cy="6858000"/>
  <p:notesSz cx="6858000" cy="9144000"/>
  <p:embeddedFontLst>
    <p:embeddedFont>
      <p:font typeface="Segoe UI" panose="020B0502040204020203" pitchFamily="34" charset="0"/>
      <p:regular r:id="rId28"/>
      <p:bold r:id="rId29"/>
      <p:italic r:id="rId30"/>
      <p:boldItalic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Segoe UI Semilight" panose="020B0402040204020203" pitchFamily="34" charset="0"/>
      <p:regular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A02B"/>
    <a:srgbClr val="0B05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0047" autoAdjust="0"/>
  </p:normalViewPr>
  <p:slideViewPr>
    <p:cSldViewPr snapToGrid="0">
      <p:cViewPr varScale="1">
        <p:scale>
          <a:sx n="105" d="100"/>
          <a:sy n="105" d="100"/>
        </p:scale>
        <p:origin x="72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25FA58-A29F-4C78-BA44-3C7BC1B2A74A}" type="doc">
      <dgm:prSet loTypeId="urn:microsoft.com/office/officeart/2005/8/layout/funnel1" loCatId="process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39C2C89-A897-4623-A1BD-C1F77E6A0794}">
      <dgm:prSet phldrT="[Text]"/>
      <dgm:spPr/>
      <dgm:t>
        <a:bodyPr/>
        <a:lstStyle/>
        <a:p>
          <a:r>
            <a:rPr lang="en-US" dirty="0"/>
            <a:t>PERSONAL ENVIRONMENT</a:t>
          </a:r>
        </a:p>
      </dgm:t>
    </dgm:pt>
    <dgm:pt modelId="{7AEDB460-15B7-4851-A03B-A9C5373A8ED2}" type="parTrans" cxnId="{E569BD8A-E2BB-4D3A-80A9-90C3CBFC0627}">
      <dgm:prSet/>
      <dgm:spPr/>
      <dgm:t>
        <a:bodyPr/>
        <a:lstStyle/>
        <a:p>
          <a:endParaRPr lang="en-US"/>
        </a:p>
      </dgm:t>
    </dgm:pt>
    <dgm:pt modelId="{B88C3741-8088-447A-9F9E-4FDDD51E0B4F}" type="sibTrans" cxnId="{E569BD8A-E2BB-4D3A-80A9-90C3CBFC0627}">
      <dgm:prSet/>
      <dgm:spPr/>
      <dgm:t>
        <a:bodyPr/>
        <a:lstStyle/>
        <a:p>
          <a:endParaRPr lang="en-US"/>
        </a:p>
      </dgm:t>
    </dgm:pt>
    <dgm:pt modelId="{3F52950E-0CD7-4FE9-BE38-C779ED9DF136}">
      <dgm:prSet phldrT="[Text]"/>
      <dgm:spPr/>
      <dgm:t>
        <a:bodyPr/>
        <a:lstStyle/>
        <a:p>
          <a:r>
            <a:rPr lang="en-US" dirty="0"/>
            <a:t>WORK ENVIRONMENT</a:t>
          </a:r>
        </a:p>
      </dgm:t>
    </dgm:pt>
    <dgm:pt modelId="{3A9C2FEB-4E3C-4EB6-AE8F-E1D2932E0810}" type="parTrans" cxnId="{15E28BE4-5D30-457D-8454-3955BD360523}">
      <dgm:prSet/>
      <dgm:spPr/>
      <dgm:t>
        <a:bodyPr/>
        <a:lstStyle/>
        <a:p>
          <a:endParaRPr lang="en-US"/>
        </a:p>
      </dgm:t>
    </dgm:pt>
    <dgm:pt modelId="{BF43E187-3712-48E2-869D-BDED22F16B6B}" type="sibTrans" cxnId="{15E28BE4-5D30-457D-8454-3955BD360523}">
      <dgm:prSet/>
      <dgm:spPr/>
      <dgm:t>
        <a:bodyPr/>
        <a:lstStyle/>
        <a:p>
          <a:endParaRPr lang="en-US"/>
        </a:p>
      </dgm:t>
    </dgm:pt>
    <dgm:pt modelId="{D9ED7A4A-9C35-45B4-B716-A9F364BF18E3}">
      <dgm:prSet phldrT="[Text]"/>
      <dgm:spPr/>
      <dgm:t>
        <a:bodyPr/>
        <a:lstStyle/>
        <a:p>
          <a:r>
            <a:rPr lang="en-US" dirty="0"/>
            <a:t>IDEALIZED SELF</a:t>
          </a:r>
        </a:p>
      </dgm:t>
    </dgm:pt>
    <dgm:pt modelId="{2E0C0BFE-2F61-4743-ADAF-DDECEA0CC45A}" type="parTrans" cxnId="{07DBE3EF-6B7D-4310-B295-246E606EE9D2}">
      <dgm:prSet/>
      <dgm:spPr/>
      <dgm:t>
        <a:bodyPr/>
        <a:lstStyle/>
        <a:p>
          <a:endParaRPr lang="en-US"/>
        </a:p>
      </dgm:t>
    </dgm:pt>
    <dgm:pt modelId="{CD21AEF6-6D93-464F-A6FF-18077E0450E6}" type="sibTrans" cxnId="{07DBE3EF-6B7D-4310-B295-246E606EE9D2}">
      <dgm:prSet/>
      <dgm:spPr/>
      <dgm:t>
        <a:bodyPr/>
        <a:lstStyle/>
        <a:p>
          <a:endParaRPr lang="en-US"/>
        </a:p>
      </dgm:t>
    </dgm:pt>
    <dgm:pt modelId="{FBDBD15C-B96A-4B17-9BD8-9A33EAC68C83}">
      <dgm:prSet phldrT="[Text]"/>
      <dgm:spPr/>
      <dgm:t>
        <a:bodyPr/>
        <a:lstStyle/>
        <a:p>
          <a:r>
            <a:rPr lang="en-US" dirty="0"/>
            <a:t>ENGAGEMENT</a:t>
          </a:r>
        </a:p>
      </dgm:t>
    </dgm:pt>
    <dgm:pt modelId="{449EEBFE-0EE6-4623-AB81-91AEED69755C}" type="parTrans" cxnId="{57DFB410-9831-483A-A768-1639E17FF48D}">
      <dgm:prSet/>
      <dgm:spPr/>
      <dgm:t>
        <a:bodyPr/>
        <a:lstStyle/>
        <a:p>
          <a:endParaRPr lang="en-US"/>
        </a:p>
      </dgm:t>
    </dgm:pt>
    <dgm:pt modelId="{08DDD2FE-97CB-4FB3-A091-B42D70B9EE01}" type="sibTrans" cxnId="{57DFB410-9831-483A-A768-1639E17FF48D}">
      <dgm:prSet/>
      <dgm:spPr/>
      <dgm:t>
        <a:bodyPr/>
        <a:lstStyle/>
        <a:p>
          <a:endParaRPr lang="en-US"/>
        </a:p>
      </dgm:t>
    </dgm:pt>
    <dgm:pt modelId="{12794D78-10F8-4905-81A7-1E53EFBE941E}" type="pres">
      <dgm:prSet presAssocID="{B725FA58-A29F-4C78-BA44-3C7BC1B2A74A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D094AEC-EE5D-4CD3-A5F7-B8E26A067A1F}" type="pres">
      <dgm:prSet presAssocID="{B725FA58-A29F-4C78-BA44-3C7BC1B2A74A}" presName="ellipse" presStyleLbl="trBgShp" presStyleIdx="0" presStyleCnt="1"/>
      <dgm:spPr/>
    </dgm:pt>
    <dgm:pt modelId="{857F5E3F-3E4B-45DA-A867-1BC2045C73C5}" type="pres">
      <dgm:prSet presAssocID="{B725FA58-A29F-4C78-BA44-3C7BC1B2A74A}" presName="arrow1" presStyleLbl="fgShp" presStyleIdx="0" presStyleCnt="1" custScaleX="57611" custScaleY="109221"/>
      <dgm:spPr/>
    </dgm:pt>
    <dgm:pt modelId="{15A29671-DC8C-412B-B893-721C84BBDBC2}" type="pres">
      <dgm:prSet presAssocID="{B725FA58-A29F-4C78-BA44-3C7BC1B2A74A}" presName="rectangle" presStyleLbl="revTx" presStyleIdx="0" presStyleCnt="1" custScaleX="77283" custScaleY="73033" custLinFactNeighborY="-134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075A5D-BD4A-45E3-9F11-5AEA9EEE9079}" type="pres">
      <dgm:prSet presAssocID="{3F52950E-0CD7-4FE9-BE38-C779ED9DF136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A5BD29-8F78-4F12-A15C-1D656361EF0A}" type="pres">
      <dgm:prSet presAssocID="{D9ED7A4A-9C35-45B4-B716-A9F364BF18E3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FBF914-FE1F-48DB-B90D-0D8B3D825472}" type="pres">
      <dgm:prSet presAssocID="{FBDBD15C-B96A-4B17-9BD8-9A33EAC68C83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5A38E1-2E98-4E0C-913F-BE65858AFC6E}" type="pres">
      <dgm:prSet presAssocID="{B725FA58-A29F-4C78-BA44-3C7BC1B2A74A}" presName="funnel" presStyleLbl="trAlignAcc1" presStyleIdx="0" presStyleCnt="1"/>
      <dgm:spPr/>
    </dgm:pt>
  </dgm:ptLst>
  <dgm:cxnLst>
    <dgm:cxn modelId="{F122F937-0C96-401D-AD4A-AD20E242E7D8}" type="presOf" srcId="{239C2C89-A897-4623-A1BD-C1F77E6A0794}" destId="{E8FBF914-FE1F-48DB-B90D-0D8B3D825472}" srcOrd="0" destOrd="0" presId="urn:microsoft.com/office/officeart/2005/8/layout/funnel1"/>
    <dgm:cxn modelId="{07DBE3EF-6B7D-4310-B295-246E606EE9D2}" srcId="{B725FA58-A29F-4C78-BA44-3C7BC1B2A74A}" destId="{D9ED7A4A-9C35-45B4-B716-A9F364BF18E3}" srcOrd="2" destOrd="0" parTransId="{2E0C0BFE-2F61-4743-ADAF-DDECEA0CC45A}" sibTransId="{CD21AEF6-6D93-464F-A6FF-18077E0450E6}"/>
    <dgm:cxn modelId="{26A1F59D-7D5C-4CDC-BF30-10C58906CA68}" type="presOf" srcId="{B725FA58-A29F-4C78-BA44-3C7BC1B2A74A}" destId="{12794D78-10F8-4905-81A7-1E53EFBE941E}" srcOrd="0" destOrd="0" presId="urn:microsoft.com/office/officeart/2005/8/layout/funnel1"/>
    <dgm:cxn modelId="{57DFB410-9831-483A-A768-1639E17FF48D}" srcId="{B725FA58-A29F-4C78-BA44-3C7BC1B2A74A}" destId="{FBDBD15C-B96A-4B17-9BD8-9A33EAC68C83}" srcOrd="3" destOrd="0" parTransId="{449EEBFE-0EE6-4623-AB81-91AEED69755C}" sibTransId="{08DDD2FE-97CB-4FB3-A091-B42D70B9EE01}"/>
    <dgm:cxn modelId="{E569BD8A-E2BB-4D3A-80A9-90C3CBFC0627}" srcId="{B725FA58-A29F-4C78-BA44-3C7BC1B2A74A}" destId="{239C2C89-A897-4623-A1BD-C1F77E6A0794}" srcOrd="0" destOrd="0" parTransId="{7AEDB460-15B7-4851-A03B-A9C5373A8ED2}" sibTransId="{B88C3741-8088-447A-9F9E-4FDDD51E0B4F}"/>
    <dgm:cxn modelId="{E9910620-57E9-4E6C-9340-7CB2F31F4CCF}" type="presOf" srcId="{3F52950E-0CD7-4FE9-BE38-C779ED9DF136}" destId="{2EA5BD29-8F78-4F12-A15C-1D656361EF0A}" srcOrd="0" destOrd="0" presId="urn:microsoft.com/office/officeart/2005/8/layout/funnel1"/>
    <dgm:cxn modelId="{227275CF-AFCA-4CD7-B690-19D19C7B15B4}" type="presOf" srcId="{FBDBD15C-B96A-4B17-9BD8-9A33EAC68C83}" destId="{15A29671-DC8C-412B-B893-721C84BBDBC2}" srcOrd="0" destOrd="0" presId="urn:microsoft.com/office/officeart/2005/8/layout/funnel1"/>
    <dgm:cxn modelId="{A3F909BD-52FC-429F-B25C-EE0CD33333EE}" type="presOf" srcId="{D9ED7A4A-9C35-45B4-B716-A9F364BF18E3}" destId="{89075A5D-BD4A-45E3-9F11-5AEA9EEE9079}" srcOrd="0" destOrd="0" presId="urn:microsoft.com/office/officeart/2005/8/layout/funnel1"/>
    <dgm:cxn modelId="{15E28BE4-5D30-457D-8454-3955BD360523}" srcId="{B725FA58-A29F-4C78-BA44-3C7BC1B2A74A}" destId="{3F52950E-0CD7-4FE9-BE38-C779ED9DF136}" srcOrd="1" destOrd="0" parTransId="{3A9C2FEB-4E3C-4EB6-AE8F-E1D2932E0810}" sibTransId="{BF43E187-3712-48E2-869D-BDED22F16B6B}"/>
    <dgm:cxn modelId="{2DE0CF0E-03E6-4B62-BAC9-BC3A910D1F54}" type="presParOf" srcId="{12794D78-10F8-4905-81A7-1E53EFBE941E}" destId="{3D094AEC-EE5D-4CD3-A5F7-B8E26A067A1F}" srcOrd="0" destOrd="0" presId="urn:microsoft.com/office/officeart/2005/8/layout/funnel1"/>
    <dgm:cxn modelId="{2FB383B4-9C36-4893-AC30-1C4D96B065AA}" type="presParOf" srcId="{12794D78-10F8-4905-81A7-1E53EFBE941E}" destId="{857F5E3F-3E4B-45DA-A867-1BC2045C73C5}" srcOrd="1" destOrd="0" presId="urn:microsoft.com/office/officeart/2005/8/layout/funnel1"/>
    <dgm:cxn modelId="{03F40DA9-03F5-4625-AB19-EA29A2D5E1AF}" type="presParOf" srcId="{12794D78-10F8-4905-81A7-1E53EFBE941E}" destId="{15A29671-DC8C-412B-B893-721C84BBDBC2}" srcOrd="2" destOrd="0" presId="urn:microsoft.com/office/officeart/2005/8/layout/funnel1"/>
    <dgm:cxn modelId="{C205BFF8-9612-4288-9D33-2A363D5CF59F}" type="presParOf" srcId="{12794D78-10F8-4905-81A7-1E53EFBE941E}" destId="{89075A5D-BD4A-45E3-9F11-5AEA9EEE9079}" srcOrd="3" destOrd="0" presId="urn:microsoft.com/office/officeart/2005/8/layout/funnel1"/>
    <dgm:cxn modelId="{DDEE7B4D-5C2D-4B50-9EC7-9C3022038AE8}" type="presParOf" srcId="{12794D78-10F8-4905-81A7-1E53EFBE941E}" destId="{2EA5BD29-8F78-4F12-A15C-1D656361EF0A}" srcOrd="4" destOrd="0" presId="urn:microsoft.com/office/officeart/2005/8/layout/funnel1"/>
    <dgm:cxn modelId="{FAE339AA-E83D-4B25-AF9F-B19A945CA3C1}" type="presParOf" srcId="{12794D78-10F8-4905-81A7-1E53EFBE941E}" destId="{E8FBF914-FE1F-48DB-B90D-0D8B3D825472}" srcOrd="5" destOrd="0" presId="urn:microsoft.com/office/officeart/2005/8/layout/funnel1"/>
    <dgm:cxn modelId="{841B9DB1-894E-4F82-8925-C3532FD7936B}" type="presParOf" srcId="{12794D78-10F8-4905-81A7-1E53EFBE941E}" destId="{AE5A38E1-2E98-4E0C-913F-BE65858AFC6E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E9720A-D242-164B-9EB4-48F202D09601}" type="doc">
      <dgm:prSet loTypeId="urn:microsoft.com/office/officeart/2005/8/layout/process1" loCatId="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AF3CC0E2-6904-AE43-AA3E-1F71ADF01EDD}">
      <dgm:prSet phldrT="[Text]"/>
      <dgm:spPr/>
      <dgm:t>
        <a:bodyPr/>
        <a:lstStyle/>
        <a:p>
          <a:r>
            <a:rPr lang="en-US" dirty="0"/>
            <a:t>Work Engagement</a:t>
          </a:r>
        </a:p>
      </dgm:t>
    </dgm:pt>
    <dgm:pt modelId="{50577D74-704E-744E-AFDF-9F6723358FDE}" type="parTrans" cxnId="{114357BE-8A34-9D4F-9851-C81DDF5746ED}">
      <dgm:prSet/>
      <dgm:spPr/>
      <dgm:t>
        <a:bodyPr/>
        <a:lstStyle/>
        <a:p>
          <a:endParaRPr lang="en-US"/>
        </a:p>
      </dgm:t>
    </dgm:pt>
    <dgm:pt modelId="{EFA22A1C-2BE0-5042-9F6B-1BD7E3E81442}" type="sibTrans" cxnId="{114357BE-8A34-9D4F-9851-C81DDF5746ED}">
      <dgm:prSet/>
      <dgm:spPr/>
      <dgm:t>
        <a:bodyPr/>
        <a:lstStyle/>
        <a:p>
          <a:endParaRPr lang="en-US"/>
        </a:p>
      </dgm:t>
    </dgm:pt>
    <dgm:pt modelId="{BF530A3B-DC10-4444-B9DB-1FC4B8C6C66C}">
      <dgm:prSet phldrT="[Text]"/>
      <dgm:spPr/>
      <dgm:t>
        <a:bodyPr/>
        <a:lstStyle/>
        <a:p>
          <a:r>
            <a:rPr lang="en-US" dirty="0"/>
            <a:t>Conscientiousness</a:t>
          </a:r>
        </a:p>
      </dgm:t>
    </dgm:pt>
    <dgm:pt modelId="{DCAB9B0E-0319-8E4F-95E5-D5B30FAFC0E1}" type="parTrans" cxnId="{8DDFC698-0690-4749-8D72-42B7B65F785D}">
      <dgm:prSet/>
      <dgm:spPr/>
      <dgm:t>
        <a:bodyPr/>
        <a:lstStyle/>
        <a:p>
          <a:endParaRPr lang="en-US"/>
        </a:p>
      </dgm:t>
    </dgm:pt>
    <dgm:pt modelId="{C5EF4198-BE86-054C-83C4-002AA662126C}" type="sibTrans" cxnId="{8DDFC698-0690-4749-8D72-42B7B65F785D}">
      <dgm:prSet/>
      <dgm:spPr/>
      <dgm:t>
        <a:bodyPr/>
        <a:lstStyle/>
        <a:p>
          <a:endParaRPr lang="en-US"/>
        </a:p>
      </dgm:t>
    </dgm:pt>
    <dgm:pt modelId="{BA5A2D97-12FB-364C-975D-634E0797A8F7}">
      <dgm:prSet phldrT="[Text]"/>
      <dgm:spPr/>
      <dgm:t>
        <a:bodyPr/>
        <a:lstStyle/>
        <a:p>
          <a:r>
            <a:rPr lang="en-US" dirty="0"/>
            <a:t>Contextual Performance </a:t>
          </a:r>
        </a:p>
      </dgm:t>
    </dgm:pt>
    <dgm:pt modelId="{E5FC9E6D-1952-6F41-A539-42D6024F4023}" type="parTrans" cxnId="{DF5621EF-52B2-5843-A484-2FEC006DF3D2}">
      <dgm:prSet/>
      <dgm:spPr/>
      <dgm:t>
        <a:bodyPr/>
        <a:lstStyle/>
        <a:p>
          <a:endParaRPr lang="en-US"/>
        </a:p>
      </dgm:t>
    </dgm:pt>
    <dgm:pt modelId="{2587F2C9-5D31-174A-B1E9-D8C3BC545CD2}" type="sibTrans" cxnId="{DF5621EF-52B2-5843-A484-2FEC006DF3D2}">
      <dgm:prSet/>
      <dgm:spPr/>
      <dgm:t>
        <a:bodyPr/>
        <a:lstStyle/>
        <a:p>
          <a:endParaRPr lang="en-US"/>
        </a:p>
      </dgm:t>
    </dgm:pt>
    <dgm:pt modelId="{1A11672B-1FEF-444C-868A-3B0866328F16}" type="pres">
      <dgm:prSet presAssocID="{45E9720A-D242-164B-9EB4-48F202D0960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886B55D-92B4-0C4A-9D25-846B2447EBDD}" type="pres">
      <dgm:prSet presAssocID="{AF3CC0E2-6904-AE43-AA3E-1F71ADF01EDD}" presName="node" presStyleLbl="node1" presStyleIdx="0" presStyleCnt="3" custLinFactX="40640" custLinFactNeighborX="100000" custLinFactNeighborY="93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A52818-402A-A742-AEC9-7C245E897FD8}" type="pres">
      <dgm:prSet presAssocID="{EFA22A1C-2BE0-5042-9F6B-1BD7E3E81442}" presName="sibTrans" presStyleLbl="sibTrans2D1" presStyleIdx="0" presStyleCnt="2" custAng="10901" custLinFactNeighborX="-86663" custLinFactNeighborY="-25025"/>
      <dgm:spPr/>
      <dgm:t>
        <a:bodyPr/>
        <a:lstStyle/>
        <a:p>
          <a:endParaRPr lang="en-US"/>
        </a:p>
      </dgm:t>
    </dgm:pt>
    <dgm:pt modelId="{234660CF-F7D1-9B4F-99F5-F3FF85998B69}" type="pres">
      <dgm:prSet presAssocID="{EFA22A1C-2BE0-5042-9F6B-1BD7E3E81442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2EE2FA0B-E509-5F47-8F39-6D95B1919A9B}" type="pres">
      <dgm:prSet presAssocID="{BF530A3B-DC10-4444-B9DB-1FC4B8C6C66C}" presName="node" presStyleLbl="node1" presStyleIdx="1" presStyleCnt="3" custScaleX="82951" custScaleY="101602" custLinFactY="-43425" custLinFactNeighborX="87722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4E5D6C-3A2B-2447-94AA-F393D539C2E7}" type="pres">
      <dgm:prSet presAssocID="{C5EF4198-BE86-054C-83C4-002AA662126C}" presName="sibTrans" presStyleLbl="sibTrans2D1" presStyleIdx="1" presStyleCnt="2" custAng="21364965" custLinFactNeighborX="90044" custLinFactNeighborY="-29310"/>
      <dgm:spPr/>
      <dgm:t>
        <a:bodyPr/>
        <a:lstStyle/>
        <a:p>
          <a:endParaRPr lang="en-US"/>
        </a:p>
      </dgm:t>
    </dgm:pt>
    <dgm:pt modelId="{81D28F68-D28B-E14F-8C99-0D5A210FDF61}" type="pres">
      <dgm:prSet presAssocID="{C5EF4198-BE86-054C-83C4-002AA662126C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2331CD05-3E9E-424B-9B27-F60386ACD0F7}" type="pres">
      <dgm:prSet presAssocID="{BA5A2D97-12FB-364C-975D-634E0797A8F7}" presName="node" presStyleLbl="node1" presStyleIdx="2" presStyleCnt="3" custLinFactNeighborX="-28146" custLinFactNeighborY="148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07DC492-AFCF-0040-9DE1-B858DAF45AD4}" type="presOf" srcId="{AF3CC0E2-6904-AE43-AA3E-1F71ADF01EDD}" destId="{0886B55D-92B4-0C4A-9D25-846B2447EBDD}" srcOrd="0" destOrd="0" presId="urn:microsoft.com/office/officeart/2005/8/layout/process1"/>
    <dgm:cxn modelId="{5EC81050-80B9-CA4C-9A10-DA4BEB4F851D}" type="presOf" srcId="{C5EF4198-BE86-054C-83C4-002AA662126C}" destId="{574E5D6C-3A2B-2447-94AA-F393D539C2E7}" srcOrd="0" destOrd="0" presId="urn:microsoft.com/office/officeart/2005/8/layout/process1"/>
    <dgm:cxn modelId="{4E049491-F7C3-1E45-A92A-333D12EFF491}" type="presOf" srcId="{45E9720A-D242-164B-9EB4-48F202D09601}" destId="{1A11672B-1FEF-444C-868A-3B0866328F16}" srcOrd="0" destOrd="0" presId="urn:microsoft.com/office/officeart/2005/8/layout/process1"/>
    <dgm:cxn modelId="{114357BE-8A34-9D4F-9851-C81DDF5746ED}" srcId="{45E9720A-D242-164B-9EB4-48F202D09601}" destId="{AF3CC0E2-6904-AE43-AA3E-1F71ADF01EDD}" srcOrd="0" destOrd="0" parTransId="{50577D74-704E-744E-AFDF-9F6723358FDE}" sibTransId="{EFA22A1C-2BE0-5042-9F6B-1BD7E3E81442}"/>
    <dgm:cxn modelId="{DF5621EF-52B2-5843-A484-2FEC006DF3D2}" srcId="{45E9720A-D242-164B-9EB4-48F202D09601}" destId="{BA5A2D97-12FB-364C-975D-634E0797A8F7}" srcOrd="2" destOrd="0" parTransId="{E5FC9E6D-1952-6F41-A539-42D6024F4023}" sibTransId="{2587F2C9-5D31-174A-B1E9-D8C3BC545CD2}"/>
    <dgm:cxn modelId="{1500EDC3-35AF-2840-8043-F0085F99BA70}" type="presOf" srcId="{C5EF4198-BE86-054C-83C4-002AA662126C}" destId="{81D28F68-D28B-E14F-8C99-0D5A210FDF61}" srcOrd="1" destOrd="0" presId="urn:microsoft.com/office/officeart/2005/8/layout/process1"/>
    <dgm:cxn modelId="{38CD3FA9-314B-1649-82CF-9274201C7368}" type="presOf" srcId="{BF530A3B-DC10-4444-B9DB-1FC4B8C6C66C}" destId="{2EE2FA0B-E509-5F47-8F39-6D95B1919A9B}" srcOrd="0" destOrd="0" presId="urn:microsoft.com/office/officeart/2005/8/layout/process1"/>
    <dgm:cxn modelId="{8DDFC698-0690-4749-8D72-42B7B65F785D}" srcId="{45E9720A-D242-164B-9EB4-48F202D09601}" destId="{BF530A3B-DC10-4444-B9DB-1FC4B8C6C66C}" srcOrd="1" destOrd="0" parTransId="{DCAB9B0E-0319-8E4F-95E5-D5B30FAFC0E1}" sibTransId="{C5EF4198-BE86-054C-83C4-002AA662126C}"/>
    <dgm:cxn modelId="{2569A924-8755-4646-BC3A-FC00543A4525}" type="presOf" srcId="{EFA22A1C-2BE0-5042-9F6B-1BD7E3E81442}" destId="{6DA52818-402A-A742-AEC9-7C245E897FD8}" srcOrd="0" destOrd="0" presId="urn:microsoft.com/office/officeart/2005/8/layout/process1"/>
    <dgm:cxn modelId="{B0D328D0-B336-684D-B5D9-CF59E7143130}" type="presOf" srcId="{EFA22A1C-2BE0-5042-9F6B-1BD7E3E81442}" destId="{234660CF-F7D1-9B4F-99F5-F3FF85998B69}" srcOrd="1" destOrd="0" presId="urn:microsoft.com/office/officeart/2005/8/layout/process1"/>
    <dgm:cxn modelId="{5046ADBC-71C0-164C-9AC9-8EE73AB3BC01}" type="presOf" srcId="{BA5A2D97-12FB-364C-975D-634E0797A8F7}" destId="{2331CD05-3E9E-424B-9B27-F60386ACD0F7}" srcOrd="0" destOrd="0" presId="urn:microsoft.com/office/officeart/2005/8/layout/process1"/>
    <dgm:cxn modelId="{0E1D6796-B58F-6747-99D9-99A4CD9ECB6B}" type="presParOf" srcId="{1A11672B-1FEF-444C-868A-3B0866328F16}" destId="{0886B55D-92B4-0C4A-9D25-846B2447EBDD}" srcOrd="0" destOrd="0" presId="urn:microsoft.com/office/officeart/2005/8/layout/process1"/>
    <dgm:cxn modelId="{CE2F2C5C-D677-D640-8637-BB18D7F0C0AD}" type="presParOf" srcId="{1A11672B-1FEF-444C-868A-3B0866328F16}" destId="{6DA52818-402A-A742-AEC9-7C245E897FD8}" srcOrd="1" destOrd="0" presId="urn:microsoft.com/office/officeart/2005/8/layout/process1"/>
    <dgm:cxn modelId="{1B96F641-0BA9-5A43-84C3-F245060D305E}" type="presParOf" srcId="{6DA52818-402A-A742-AEC9-7C245E897FD8}" destId="{234660CF-F7D1-9B4F-99F5-F3FF85998B69}" srcOrd="0" destOrd="0" presId="urn:microsoft.com/office/officeart/2005/8/layout/process1"/>
    <dgm:cxn modelId="{53F8C6E7-9708-A74D-9F1A-8488A3521F54}" type="presParOf" srcId="{1A11672B-1FEF-444C-868A-3B0866328F16}" destId="{2EE2FA0B-E509-5F47-8F39-6D95B1919A9B}" srcOrd="2" destOrd="0" presId="urn:microsoft.com/office/officeart/2005/8/layout/process1"/>
    <dgm:cxn modelId="{202974CF-A61B-C647-B50C-B0DB5679C4D7}" type="presParOf" srcId="{1A11672B-1FEF-444C-868A-3B0866328F16}" destId="{574E5D6C-3A2B-2447-94AA-F393D539C2E7}" srcOrd="3" destOrd="0" presId="urn:microsoft.com/office/officeart/2005/8/layout/process1"/>
    <dgm:cxn modelId="{D59071F4-5FFC-E949-872D-16F7DF736700}" type="presParOf" srcId="{574E5D6C-3A2B-2447-94AA-F393D539C2E7}" destId="{81D28F68-D28B-E14F-8C99-0D5A210FDF61}" srcOrd="0" destOrd="0" presId="urn:microsoft.com/office/officeart/2005/8/layout/process1"/>
    <dgm:cxn modelId="{DD2ABFE9-A202-F745-8E35-2731718465F0}" type="presParOf" srcId="{1A11672B-1FEF-444C-868A-3B0866328F16}" destId="{2331CD05-3E9E-424B-9B27-F60386ACD0F7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02518BC-A0BB-5247-89E6-578D5572B235}" type="doc">
      <dgm:prSet loTypeId="urn:microsoft.com/office/officeart/2005/8/layout/radial4" loCatId="" qsTypeId="urn:microsoft.com/office/officeart/2005/8/quickstyle/simple4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AA24761F-D808-EA4D-AAE3-65090CDB9250}">
      <dgm:prSet phldrT="[Text]" custT="1"/>
      <dgm:spPr/>
      <dgm:t>
        <a:bodyPr/>
        <a:lstStyle/>
        <a:p>
          <a:r>
            <a:rPr lang="en-US" sz="2000" b="1" dirty="0"/>
            <a:t>Extraversion</a:t>
          </a:r>
        </a:p>
      </dgm:t>
    </dgm:pt>
    <dgm:pt modelId="{D9120DDA-75CC-B644-916F-54DD4AAA37C5}" type="parTrans" cxnId="{AF820DDE-5AA6-7840-BA23-10E760B1DC1D}">
      <dgm:prSet/>
      <dgm:spPr/>
      <dgm:t>
        <a:bodyPr/>
        <a:lstStyle/>
        <a:p>
          <a:endParaRPr lang="en-US"/>
        </a:p>
      </dgm:t>
    </dgm:pt>
    <dgm:pt modelId="{97AD4DD9-DFE6-B741-BAC2-DEE456DB3263}" type="sibTrans" cxnId="{AF820DDE-5AA6-7840-BA23-10E760B1DC1D}">
      <dgm:prSet/>
      <dgm:spPr/>
      <dgm:t>
        <a:bodyPr/>
        <a:lstStyle/>
        <a:p>
          <a:endParaRPr lang="en-US"/>
        </a:p>
      </dgm:t>
    </dgm:pt>
    <dgm:pt modelId="{FD129BC6-90F2-4D42-BDC7-2C37C10346BF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/>
            <a:t>Higher</a:t>
          </a:r>
          <a:r>
            <a:rPr lang="en-US" baseline="0" dirty="0"/>
            <a:t> Interaction with Others</a:t>
          </a:r>
          <a:endParaRPr lang="en-US" dirty="0"/>
        </a:p>
      </dgm:t>
    </dgm:pt>
    <dgm:pt modelId="{6C0E940D-54EB-8E4F-BE92-7BD011325C29}" type="parTrans" cxnId="{9E803DDD-04ED-5747-9E17-30C6E48FB2EF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35B47175-D124-BF44-AD34-04F1BC314DB9}" type="sibTrans" cxnId="{9E803DDD-04ED-5747-9E17-30C6E48FB2EF}">
      <dgm:prSet/>
      <dgm:spPr/>
      <dgm:t>
        <a:bodyPr/>
        <a:lstStyle/>
        <a:p>
          <a:endParaRPr lang="en-US"/>
        </a:p>
      </dgm:t>
    </dgm:pt>
    <dgm:pt modelId="{550145E9-EF89-F049-AA39-A050A69B1C36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/>
            <a:t>Positive Emotions</a:t>
          </a:r>
        </a:p>
      </dgm:t>
    </dgm:pt>
    <dgm:pt modelId="{F4080A43-2AFC-5E4C-8EC8-3A96F0A1DAD8}" type="parTrans" cxnId="{543AA7D6-4FF7-DD47-A551-FB07DEE821FE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94400406-E9C4-6D48-8FD2-F5149DCEAF84}" type="sibTrans" cxnId="{543AA7D6-4FF7-DD47-A551-FB07DEE821FE}">
      <dgm:prSet/>
      <dgm:spPr/>
      <dgm:t>
        <a:bodyPr/>
        <a:lstStyle/>
        <a:p>
          <a:endParaRPr lang="en-US"/>
        </a:p>
      </dgm:t>
    </dgm:pt>
    <dgm:pt modelId="{A206F511-CA1F-664E-B815-66174C484E8C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/>
            <a:t>Optimism</a:t>
          </a:r>
        </a:p>
      </dgm:t>
    </dgm:pt>
    <dgm:pt modelId="{B703BE23-A95B-7047-B071-AA968488C08D}" type="parTrans" cxnId="{1A0E6C56-0C50-1842-A247-26A4E7838933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A68675AA-6AD8-D242-B4B4-35632D72BD98}" type="sibTrans" cxnId="{1A0E6C56-0C50-1842-A247-26A4E7838933}">
      <dgm:prSet/>
      <dgm:spPr/>
      <dgm:t>
        <a:bodyPr/>
        <a:lstStyle/>
        <a:p>
          <a:endParaRPr lang="en-US"/>
        </a:p>
      </dgm:t>
    </dgm:pt>
    <dgm:pt modelId="{F008C0E2-27B5-8048-A986-4EB1AB55A6CD}" type="pres">
      <dgm:prSet presAssocID="{102518BC-A0BB-5247-89E6-578D5572B23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DFA4799-7724-A548-922C-487DB9444CC2}" type="pres">
      <dgm:prSet presAssocID="{AA24761F-D808-EA4D-AAE3-65090CDB9250}" presName="centerShape" presStyleLbl="node0" presStyleIdx="0" presStyleCnt="1" custScaleX="132820" custScaleY="136694" custLinFactNeighborX="-801" custLinFactNeighborY="15"/>
      <dgm:spPr/>
      <dgm:t>
        <a:bodyPr/>
        <a:lstStyle/>
        <a:p>
          <a:endParaRPr lang="en-US"/>
        </a:p>
      </dgm:t>
    </dgm:pt>
    <dgm:pt modelId="{31847E0D-1459-ED41-8173-C9C5A39173F8}" type="pres">
      <dgm:prSet presAssocID="{6C0E940D-54EB-8E4F-BE92-7BD011325C29}" presName="parTrans" presStyleLbl="bgSibTrans2D1" presStyleIdx="0" presStyleCnt="3" custAng="11564031" custScaleX="31334" custScaleY="114879" custLinFactNeighborX="33968" custLinFactNeighborY="51132"/>
      <dgm:spPr/>
      <dgm:t>
        <a:bodyPr/>
        <a:lstStyle/>
        <a:p>
          <a:endParaRPr lang="en-US"/>
        </a:p>
      </dgm:t>
    </dgm:pt>
    <dgm:pt modelId="{AEFAF49E-06BE-8647-8905-C3C7B582B519}" type="pres">
      <dgm:prSet presAssocID="{FD129BC6-90F2-4D42-BDC7-2C37C10346BF}" presName="node" presStyleLbl="node1" presStyleIdx="0" presStyleCnt="3" custScaleX="112366" custScaleY="61184" custRadScaleRad="128323" custRadScaleInc="-183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9D493C-37C0-3C46-9FEA-54371FCEF236}" type="pres">
      <dgm:prSet presAssocID="{F4080A43-2AFC-5E4C-8EC8-3A96F0A1DAD8}" presName="parTrans" presStyleLbl="bgSibTrans2D1" presStyleIdx="1" presStyleCnt="3" custAng="10744932" custScaleX="45202" custScaleY="110434" custLinFactNeighborX="-6763" custLinFactNeighborY="53202"/>
      <dgm:spPr/>
      <dgm:t>
        <a:bodyPr/>
        <a:lstStyle/>
        <a:p>
          <a:endParaRPr lang="en-US"/>
        </a:p>
      </dgm:t>
    </dgm:pt>
    <dgm:pt modelId="{297C1AB6-C0B1-1B4D-AD9F-EEDBED605FF0}" type="pres">
      <dgm:prSet presAssocID="{550145E9-EF89-F049-AA39-A050A69B1C36}" presName="node" presStyleLbl="node1" presStyleIdx="1" presStyleCnt="3" custScaleX="107577" custScaleY="56356" custRadScaleRad="84073" custRadScaleInc="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D7F5DE-EA05-6543-99EE-B7863FEA761D}" type="pres">
      <dgm:prSet presAssocID="{B703BE23-A95B-7047-B071-AA968488C08D}" presName="parTrans" presStyleLbl="bgSibTrans2D1" presStyleIdx="2" presStyleCnt="3" custAng="10261054" custScaleX="31462" custScaleY="105544" custLinFactNeighborX="-31459" custLinFactNeighborY="48296"/>
      <dgm:spPr/>
      <dgm:t>
        <a:bodyPr/>
        <a:lstStyle/>
        <a:p>
          <a:endParaRPr lang="en-US"/>
        </a:p>
      </dgm:t>
    </dgm:pt>
    <dgm:pt modelId="{CC36B0EA-1509-A940-B730-3AF786227471}" type="pres">
      <dgm:prSet presAssocID="{A206F511-CA1F-664E-B815-66174C484E8C}" presName="node" presStyleLbl="node1" presStyleIdx="2" presStyleCnt="3" custScaleX="114958" custScaleY="60900" custRadScaleRad="126803" custRadScaleInc="172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9AAA0C4-470F-D249-B77D-FD134783ECE9}" type="presOf" srcId="{6C0E940D-54EB-8E4F-BE92-7BD011325C29}" destId="{31847E0D-1459-ED41-8173-C9C5A39173F8}" srcOrd="0" destOrd="0" presId="urn:microsoft.com/office/officeart/2005/8/layout/radial4"/>
    <dgm:cxn modelId="{443A19F9-1774-1043-B7C9-F20E41108AD4}" type="presOf" srcId="{FD129BC6-90F2-4D42-BDC7-2C37C10346BF}" destId="{AEFAF49E-06BE-8647-8905-C3C7B582B519}" srcOrd="0" destOrd="0" presId="urn:microsoft.com/office/officeart/2005/8/layout/radial4"/>
    <dgm:cxn modelId="{AF820DDE-5AA6-7840-BA23-10E760B1DC1D}" srcId="{102518BC-A0BB-5247-89E6-578D5572B235}" destId="{AA24761F-D808-EA4D-AAE3-65090CDB9250}" srcOrd="0" destOrd="0" parTransId="{D9120DDA-75CC-B644-916F-54DD4AAA37C5}" sibTransId="{97AD4DD9-DFE6-B741-BAC2-DEE456DB3263}"/>
    <dgm:cxn modelId="{1A0E6C56-0C50-1842-A247-26A4E7838933}" srcId="{AA24761F-D808-EA4D-AAE3-65090CDB9250}" destId="{A206F511-CA1F-664E-B815-66174C484E8C}" srcOrd="2" destOrd="0" parTransId="{B703BE23-A95B-7047-B071-AA968488C08D}" sibTransId="{A68675AA-6AD8-D242-B4B4-35632D72BD98}"/>
    <dgm:cxn modelId="{B3C0FE07-F014-5A43-8B49-2F78EE2CC52C}" type="presOf" srcId="{102518BC-A0BB-5247-89E6-578D5572B235}" destId="{F008C0E2-27B5-8048-A986-4EB1AB55A6CD}" srcOrd="0" destOrd="0" presId="urn:microsoft.com/office/officeart/2005/8/layout/radial4"/>
    <dgm:cxn modelId="{9E803DDD-04ED-5747-9E17-30C6E48FB2EF}" srcId="{AA24761F-D808-EA4D-AAE3-65090CDB9250}" destId="{FD129BC6-90F2-4D42-BDC7-2C37C10346BF}" srcOrd="0" destOrd="0" parTransId="{6C0E940D-54EB-8E4F-BE92-7BD011325C29}" sibTransId="{35B47175-D124-BF44-AD34-04F1BC314DB9}"/>
    <dgm:cxn modelId="{543AA7D6-4FF7-DD47-A551-FB07DEE821FE}" srcId="{AA24761F-D808-EA4D-AAE3-65090CDB9250}" destId="{550145E9-EF89-F049-AA39-A050A69B1C36}" srcOrd="1" destOrd="0" parTransId="{F4080A43-2AFC-5E4C-8EC8-3A96F0A1DAD8}" sibTransId="{94400406-E9C4-6D48-8FD2-F5149DCEAF84}"/>
    <dgm:cxn modelId="{D7970472-5B33-D345-B1CF-EF42B239F79A}" type="presOf" srcId="{AA24761F-D808-EA4D-AAE3-65090CDB9250}" destId="{6DFA4799-7724-A548-922C-487DB9444CC2}" srcOrd="0" destOrd="0" presId="urn:microsoft.com/office/officeart/2005/8/layout/radial4"/>
    <dgm:cxn modelId="{EE641621-5DD4-6D4E-B29D-FDD0AFA380D4}" type="presOf" srcId="{A206F511-CA1F-664E-B815-66174C484E8C}" destId="{CC36B0EA-1509-A940-B730-3AF786227471}" srcOrd="0" destOrd="0" presId="urn:microsoft.com/office/officeart/2005/8/layout/radial4"/>
    <dgm:cxn modelId="{751ED5E7-4719-D845-A071-C683813C952A}" type="presOf" srcId="{B703BE23-A95B-7047-B071-AA968488C08D}" destId="{55D7F5DE-EA05-6543-99EE-B7863FEA761D}" srcOrd="0" destOrd="0" presId="urn:microsoft.com/office/officeart/2005/8/layout/radial4"/>
    <dgm:cxn modelId="{59D5EB63-5FF7-8F40-AD39-0421911E2661}" type="presOf" srcId="{F4080A43-2AFC-5E4C-8EC8-3A96F0A1DAD8}" destId="{FF9D493C-37C0-3C46-9FEA-54371FCEF236}" srcOrd="0" destOrd="0" presId="urn:microsoft.com/office/officeart/2005/8/layout/radial4"/>
    <dgm:cxn modelId="{BE715AAF-CCD4-6048-9A0C-21E89F733022}" type="presOf" srcId="{550145E9-EF89-F049-AA39-A050A69B1C36}" destId="{297C1AB6-C0B1-1B4D-AD9F-EEDBED605FF0}" srcOrd="0" destOrd="0" presId="urn:microsoft.com/office/officeart/2005/8/layout/radial4"/>
    <dgm:cxn modelId="{76D3310D-19AF-C340-8C6A-92447BFE5F98}" type="presParOf" srcId="{F008C0E2-27B5-8048-A986-4EB1AB55A6CD}" destId="{6DFA4799-7724-A548-922C-487DB9444CC2}" srcOrd="0" destOrd="0" presId="urn:microsoft.com/office/officeart/2005/8/layout/radial4"/>
    <dgm:cxn modelId="{2A39A154-BCC4-564D-9AD0-CE23EBD22F36}" type="presParOf" srcId="{F008C0E2-27B5-8048-A986-4EB1AB55A6CD}" destId="{31847E0D-1459-ED41-8173-C9C5A39173F8}" srcOrd="1" destOrd="0" presId="urn:microsoft.com/office/officeart/2005/8/layout/radial4"/>
    <dgm:cxn modelId="{77DDE64D-6337-A04E-B77C-49434BB6BFAE}" type="presParOf" srcId="{F008C0E2-27B5-8048-A986-4EB1AB55A6CD}" destId="{AEFAF49E-06BE-8647-8905-C3C7B582B519}" srcOrd="2" destOrd="0" presId="urn:microsoft.com/office/officeart/2005/8/layout/radial4"/>
    <dgm:cxn modelId="{D29CE3D3-77F3-884F-A931-0DC77DAABAF7}" type="presParOf" srcId="{F008C0E2-27B5-8048-A986-4EB1AB55A6CD}" destId="{FF9D493C-37C0-3C46-9FEA-54371FCEF236}" srcOrd="3" destOrd="0" presId="urn:microsoft.com/office/officeart/2005/8/layout/radial4"/>
    <dgm:cxn modelId="{7355D371-75F4-7448-BF73-D80C137AA363}" type="presParOf" srcId="{F008C0E2-27B5-8048-A986-4EB1AB55A6CD}" destId="{297C1AB6-C0B1-1B4D-AD9F-EEDBED605FF0}" srcOrd="4" destOrd="0" presId="urn:microsoft.com/office/officeart/2005/8/layout/radial4"/>
    <dgm:cxn modelId="{3CCDDD7A-E6B2-AB4D-A0E8-FC8829E735B5}" type="presParOf" srcId="{F008C0E2-27B5-8048-A986-4EB1AB55A6CD}" destId="{55D7F5DE-EA05-6543-99EE-B7863FEA761D}" srcOrd="5" destOrd="0" presId="urn:microsoft.com/office/officeart/2005/8/layout/radial4"/>
    <dgm:cxn modelId="{6283AC98-1DA9-DE47-A584-44BC8B20FE20}" type="presParOf" srcId="{F008C0E2-27B5-8048-A986-4EB1AB55A6CD}" destId="{CC36B0EA-1509-A940-B730-3AF786227471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10410AB-8C85-4963-AA9D-D541466B579A}" type="doc">
      <dgm:prSet loTypeId="urn:microsoft.com/office/officeart/2005/8/layout/chart3" loCatId="cycle" qsTypeId="urn:microsoft.com/office/officeart/2005/8/quickstyle/simple2" qsCatId="simple" csTypeId="urn:microsoft.com/office/officeart/2005/8/colors/accent3_4" csCatId="accent3" phldr="1"/>
      <dgm:spPr/>
    </dgm:pt>
    <dgm:pt modelId="{E2585767-F8B2-4348-93AD-5263C22AD355}">
      <dgm:prSet phldrT="[Text]"/>
      <dgm:spPr>
        <a:solidFill>
          <a:schemeClr val="accent4"/>
        </a:solidFill>
      </dgm:spPr>
      <dgm:t>
        <a:bodyPr/>
        <a:lstStyle/>
        <a:p>
          <a:r>
            <a:rPr lang="en-US" dirty="0"/>
            <a:t>Selection &amp; Assessment</a:t>
          </a:r>
        </a:p>
      </dgm:t>
    </dgm:pt>
    <dgm:pt modelId="{812D22F0-C716-4B2A-88FA-E8F09A531568}" type="parTrans" cxnId="{C04D8A0A-6DC5-48F1-8AA4-A23DC293717A}">
      <dgm:prSet/>
      <dgm:spPr/>
      <dgm:t>
        <a:bodyPr/>
        <a:lstStyle/>
        <a:p>
          <a:endParaRPr lang="en-US"/>
        </a:p>
      </dgm:t>
    </dgm:pt>
    <dgm:pt modelId="{700628BC-21A0-482F-BAD0-75C13A3DC535}" type="sibTrans" cxnId="{C04D8A0A-6DC5-48F1-8AA4-A23DC293717A}">
      <dgm:prSet/>
      <dgm:spPr/>
      <dgm:t>
        <a:bodyPr/>
        <a:lstStyle/>
        <a:p>
          <a:endParaRPr lang="en-US"/>
        </a:p>
      </dgm:t>
    </dgm:pt>
    <dgm:pt modelId="{C9ED0FE9-EB46-48A7-A1B9-3FDF40B6B910}">
      <dgm:prSet phldrT="[Text]"/>
      <dgm:spPr/>
      <dgm:t>
        <a:bodyPr/>
        <a:lstStyle/>
        <a:p>
          <a:r>
            <a:rPr lang="en-US" dirty="0"/>
            <a:t>Measurement Refinement</a:t>
          </a:r>
        </a:p>
      </dgm:t>
    </dgm:pt>
    <dgm:pt modelId="{68FD2C81-4109-4D05-9D28-259321FB5B6F}" type="parTrans" cxnId="{A5A4A08A-901F-4B2E-9ADE-BFD609FA94FE}">
      <dgm:prSet/>
      <dgm:spPr/>
      <dgm:t>
        <a:bodyPr/>
        <a:lstStyle/>
        <a:p>
          <a:endParaRPr lang="en-US"/>
        </a:p>
      </dgm:t>
    </dgm:pt>
    <dgm:pt modelId="{DA9404E2-93FE-423D-819A-0A884D8A8DFC}" type="sibTrans" cxnId="{A5A4A08A-901F-4B2E-9ADE-BFD609FA94FE}">
      <dgm:prSet/>
      <dgm:spPr/>
      <dgm:t>
        <a:bodyPr/>
        <a:lstStyle/>
        <a:p>
          <a:endParaRPr lang="en-US"/>
        </a:p>
      </dgm:t>
    </dgm:pt>
    <dgm:pt modelId="{08FBF960-472F-4B56-811C-3219369F9319}">
      <dgm:prSet phldrT="[Text]"/>
      <dgm:spPr/>
      <dgm:t>
        <a:bodyPr/>
        <a:lstStyle/>
        <a:p>
          <a:r>
            <a:rPr lang="en-US" dirty="0"/>
            <a:t>Construct Clarity</a:t>
          </a:r>
        </a:p>
      </dgm:t>
    </dgm:pt>
    <dgm:pt modelId="{D498E405-B0D0-427E-8905-E74EBBD3793C}" type="parTrans" cxnId="{96214782-2747-4C32-995D-1019EEE353F7}">
      <dgm:prSet/>
      <dgm:spPr/>
      <dgm:t>
        <a:bodyPr/>
        <a:lstStyle/>
        <a:p>
          <a:endParaRPr lang="en-US"/>
        </a:p>
      </dgm:t>
    </dgm:pt>
    <dgm:pt modelId="{9239B4BC-C530-4824-BD30-4AF71661CF8B}" type="sibTrans" cxnId="{96214782-2747-4C32-995D-1019EEE353F7}">
      <dgm:prSet/>
      <dgm:spPr/>
      <dgm:t>
        <a:bodyPr/>
        <a:lstStyle/>
        <a:p>
          <a:endParaRPr lang="en-US"/>
        </a:p>
      </dgm:t>
    </dgm:pt>
    <dgm:pt modelId="{20DCD9CF-B568-49F4-B3D6-A5662ED275EA}" type="pres">
      <dgm:prSet presAssocID="{410410AB-8C85-4963-AA9D-D541466B579A}" presName="compositeShape" presStyleCnt="0">
        <dgm:presLayoutVars>
          <dgm:chMax val="7"/>
          <dgm:dir/>
          <dgm:resizeHandles val="exact"/>
        </dgm:presLayoutVars>
      </dgm:prSet>
      <dgm:spPr/>
    </dgm:pt>
    <dgm:pt modelId="{B9BEBF6C-F071-43C9-A5B2-DBC81383489C}" type="pres">
      <dgm:prSet presAssocID="{410410AB-8C85-4963-AA9D-D541466B579A}" presName="wedge1" presStyleLbl="node1" presStyleIdx="0" presStyleCnt="3"/>
      <dgm:spPr/>
      <dgm:t>
        <a:bodyPr/>
        <a:lstStyle/>
        <a:p>
          <a:endParaRPr lang="en-US"/>
        </a:p>
      </dgm:t>
    </dgm:pt>
    <dgm:pt modelId="{8D8B4EA8-6372-4C83-9493-6669E696FB39}" type="pres">
      <dgm:prSet presAssocID="{410410AB-8C85-4963-AA9D-D541466B579A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26C90A-AB56-4066-88D0-AA56A4AF9197}" type="pres">
      <dgm:prSet presAssocID="{410410AB-8C85-4963-AA9D-D541466B579A}" presName="wedge2" presStyleLbl="node1" presStyleIdx="1" presStyleCnt="3"/>
      <dgm:spPr/>
      <dgm:t>
        <a:bodyPr/>
        <a:lstStyle/>
        <a:p>
          <a:endParaRPr lang="en-US"/>
        </a:p>
      </dgm:t>
    </dgm:pt>
    <dgm:pt modelId="{7AE9EC9C-65E1-48EC-8AE5-D33B3EA6A627}" type="pres">
      <dgm:prSet presAssocID="{410410AB-8C85-4963-AA9D-D541466B579A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2C8136-97F6-410E-BE80-FAF8113A3774}" type="pres">
      <dgm:prSet presAssocID="{410410AB-8C85-4963-AA9D-D541466B579A}" presName="wedge3" presStyleLbl="node1" presStyleIdx="2" presStyleCnt="3"/>
      <dgm:spPr/>
      <dgm:t>
        <a:bodyPr/>
        <a:lstStyle/>
        <a:p>
          <a:endParaRPr lang="en-US"/>
        </a:p>
      </dgm:t>
    </dgm:pt>
    <dgm:pt modelId="{05E9012A-4CC6-4585-B8A3-8CDB679194EB}" type="pres">
      <dgm:prSet presAssocID="{410410AB-8C85-4963-AA9D-D541466B579A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2F07F66-BFF6-40CC-8DED-FFA7F4A7350E}" type="presOf" srcId="{E2585767-F8B2-4348-93AD-5263C22AD355}" destId="{8D8B4EA8-6372-4C83-9493-6669E696FB39}" srcOrd="1" destOrd="0" presId="urn:microsoft.com/office/officeart/2005/8/layout/chart3"/>
    <dgm:cxn modelId="{96214782-2747-4C32-995D-1019EEE353F7}" srcId="{410410AB-8C85-4963-AA9D-D541466B579A}" destId="{08FBF960-472F-4B56-811C-3219369F9319}" srcOrd="2" destOrd="0" parTransId="{D498E405-B0D0-427E-8905-E74EBBD3793C}" sibTransId="{9239B4BC-C530-4824-BD30-4AF71661CF8B}"/>
    <dgm:cxn modelId="{A5A4A08A-901F-4B2E-9ADE-BFD609FA94FE}" srcId="{410410AB-8C85-4963-AA9D-D541466B579A}" destId="{C9ED0FE9-EB46-48A7-A1B9-3FDF40B6B910}" srcOrd="1" destOrd="0" parTransId="{68FD2C81-4109-4D05-9D28-259321FB5B6F}" sibTransId="{DA9404E2-93FE-423D-819A-0A884D8A8DFC}"/>
    <dgm:cxn modelId="{C04D8A0A-6DC5-48F1-8AA4-A23DC293717A}" srcId="{410410AB-8C85-4963-AA9D-D541466B579A}" destId="{E2585767-F8B2-4348-93AD-5263C22AD355}" srcOrd="0" destOrd="0" parTransId="{812D22F0-C716-4B2A-88FA-E8F09A531568}" sibTransId="{700628BC-21A0-482F-BAD0-75C13A3DC535}"/>
    <dgm:cxn modelId="{CCB88E12-4C80-424B-A68F-0DBDF030C11E}" type="presOf" srcId="{C9ED0FE9-EB46-48A7-A1B9-3FDF40B6B910}" destId="{2626C90A-AB56-4066-88D0-AA56A4AF9197}" srcOrd="0" destOrd="0" presId="urn:microsoft.com/office/officeart/2005/8/layout/chart3"/>
    <dgm:cxn modelId="{C1751EE0-A28F-4DEA-9103-F3EEB825D2A3}" type="presOf" srcId="{08FBF960-472F-4B56-811C-3219369F9319}" destId="{05E9012A-4CC6-4585-B8A3-8CDB679194EB}" srcOrd="1" destOrd="0" presId="urn:microsoft.com/office/officeart/2005/8/layout/chart3"/>
    <dgm:cxn modelId="{882B0EEF-1825-439E-807B-9878348CDCC2}" type="presOf" srcId="{E2585767-F8B2-4348-93AD-5263C22AD355}" destId="{B9BEBF6C-F071-43C9-A5B2-DBC81383489C}" srcOrd="0" destOrd="0" presId="urn:microsoft.com/office/officeart/2005/8/layout/chart3"/>
    <dgm:cxn modelId="{9E6F83A4-8805-4208-A9FF-FC8AA49CCE9F}" type="presOf" srcId="{410410AB-8C85-4963-AA9D-D541466B579A}" destId="{20DCD9CF-B568-49F4-B3D6-A5662ED275EA}" srcOrd="0" destOrd="0" presId="urn:microsoft.com/office/officeart/2005/8/layout/chart3"/>
    <dgm:cxn modelId="{5127A514-AD61-491C-A617-C12603383AB6}" type="presOf" srcId="{C9ED0FE9-EB46-48A7-A1B9-3FDF40B6B910}" destId="{7AE9EC9C-65E1-48EC-8AE5-D33B3EA6A627}" srcOrd="1" destOrd="0" presId="urn:microsoft.com/office/officeart/2005/8/layout/chart3"/>
    <dgm:cxn modelId="{D287BE45-4D04-4A38-AD60-64A0A9EA0DE3}" type="presOf" srcId="{08FBF960-472F-4B56-811C-3219369F9319}" destId="{BB2C8136-97F6-410E-BE80-FAF8113A3774}" srcOrd="0" destOrd="0" presId="urn:microsoft.com/office/officeart/2005/8/layout/chart3"/>
    <dgm:cxn modelId="{38E8B67E-1B1C-46A9-8112-7FFE6AECC245}" type="presParOf" srcId="{20DCD9CF-B568-49F4-B3D6-A5662ED275EA}" destId="{B9BEBF6C-F071-43C9-A5B2-DBC81383489C}" srcOrd="0" destOrd="0" presId="urn:microsoft.com/office/officeart/2005/8/layout/chart3"/>
    <dgm:cxn modelId="{2DB4E57D-E04A-4A51-936D-04D08649275F}" type="presParOf" srcId="{20DCD9CF-B568-49F4-B3D6-A5662ED275EA}" destId="{8D8B4EA8-6372-4C83-9493-6669E696FB39}" srcOrd="1" destOrd="0" presId="urn:microsoft.com/office/officeart/2005/8/layout/chart3"/>
    <dgm:cxn modelId="{74ABD1BC-4EE8-4E59-A412-AA1656329958}" type="presParOf" srcId="{20DCD9CF-B568-49F4-B3D6-A5662ED275EA}" destId="{2626C90A-AB56-4066-88D0-AA56A4AF9197}" srcOrd="2" destOrd="0" presId="urn:microsoft.com/office/officeart/2005/8/layout/chart3"/>
    <dgm:cxn modelId="{6E43A01F-9FED-4297-9DF2-6853542132C0}" type="presParOf" srcId="{20DCD9CF-B568-49F4-B3D6-A5662ED275EA}" destId="{7AE9EC9C-65E1-48EC-8AE5-D33B3EA6A627}" srcOrd="3" destOrd="0" presId="urn:microsoft.com/office/officeart/2005/8/layout/chart3"/>
    <dgm:cxn modelId="{5AD886C8-F44A-4D6E-82D3-8BA3F09607A6}" type="presParOf" srcId="{20DCD9CF-B568-49F4-B3D6-A5662ED275EA}" destId="{BB2C8136-97F6-410E-BE80-FAF8113A3774}" srcOrd="4" destOrd="0" presId="urn:microsoft.com/office/officeart/2005/8/layout/chart3"/>
    <dgm:cxn modelId="{CD7A1554-4320-426C-95E8-1BBFB8F94B09}" type="presParOf" srcId="{20DCD9CF-B568-49F4-B3D6-A5662ED275EA}" destId="{05E9012A-4CC6-4585-B8A3-8CDB679194EB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A14A160-7F7F-40D1-BF07-F0478AED4FC6}" type="doc">
      <dgm:prSet loTypeId="urn:microsoft.com/office/officeart/2005/8/layout/vProcess5" loCatId="process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7407287-74A3-46C1-8799-96BD81EE1F42}">
      <dgm:prSet phldrT="[Text]"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There are numerous definitions of engagement between and within both researcher and practitioner groups.</a:t>
          </a:r>
        </a:p>
      </dgm:t>
    </dgm:pt>
    <dgm:pt modelId="{07DD7634-F0DA-4F6B-9E5D-EAAC66AA34A9}" type="parTrans" cxnId="{F344333B-E27A-478C-9601-568186272BCE}">
      <dgm:prSet/>
      <dgm:spPr/>
      <dgm:t>
        <a:bodyPr/>
        <a:lstStyle/>
        <a:p>
          <a:endParaRPr lang="en-US"/>
        </a:p>
      </dgm:t>
    </dgm:pt>
    <dgm:pt modelId="{11B1A430-CCAB-4FDC-AFD8-08E6CDEA7E19}" type="sibTrans" cxnId="{F344333B-E27A-478C-9601-568186272BCE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endParaRPr lang="en-US"/>
        </a:p>
      </dgm:t>
    </dgm:pt>
    <dgm:pt modelId="{AF624BE4-022D-47E1-A2A0-3CD55FCB6855}">
      <dgm:prSet/>
      <dgm:spPr/>
      <dgm:t>
        <a:bodyPr/>
        <a:lstStyle/>
        <a:p>
          <a:r>
            <a:rPr lang="en-US" dirty="0"/>
            <a:t>Differences in conceptualizations can be seen in the numerous academic and commercial measures of engagement.</a:t>
          </a:r>
        </a:p>
      </dgm:t>
    </dgm:pt>
    <dgm:pt modelId="{C408D27D-E487-4092-84C9-6AB90F457989}" type="parTrans" cxnId="{C138BAAE-2A03-46E1-89FC-56ADC9F730A6}">
      <dgm:prSet/>
      <dgm:spPr/>
      <dgm:t>
        <a:bodyPr/>
        <a:lstStyle/>
        <a:p>
          <a:endParaRPr lang="en-US"/>
        </a:p>
      </dgm:t>
    </dgm:pt>
    <dgm:pt modelId="{808816A3-6A37-43F5-B279-048152C96096}" type="sibTrans" cxnId="{C138BAAE-2A03-46E1-89FC-56ADC9F730A6}">
      <dgm:prSet/>
      <dgm:spPr>
        <a:solidFill>
          <a:schemeClr val="accent3">
            <a:tint val="40000"/>
            <a:hueOff val="0"/>
            <a:satOff val="0"/>
            <a:lumOff val="0"/>
          </a:schemeClr>
        </a:solidFill>
      </dgm:spPr>
      <dgm:t>
        <a:bodyPr/>
        <a:lstStyle/>
        <a:p>
          <a:endParaRPr lang="en-US"/>
        </a:p>
      </dgm:t>
    </dgm:pt>
    <dgm:pt modelId="{0B81FA4D-3D34-414F-A2C7-874882F7776D}">
      <dgm:prSet/>
      <dgm:spPr/>
      <dgm:t>
        <a:bodyPr/>
        <a:lstStyle/>
        <a:p>
          <a:r>
            <a:rPr lang="en-US" dirty="0"/>
            <a:t>If practitioners and researchers can address these concerns, perhaps engagement can be of value to assessment and selection.</a:t>
          </a:r>
        </a:p>
      </dgm:t>
    </dgm:pt>
    <dgm:pt modelId="{71A2D626-7B31-4DCB-A57C-C1C21EAD80C9}" type="parTrans" cxnId="{BE241DF4-05FA-4995-A9E0-6A671E482F22}">
      <dgm:prSet/>
      <dgm:spPr/>
      <dgm:t>
        <a:bodyPr/>
        <a:lstStyle/>
        <a:p>
          <a:endParaRPr lang="en-US"/>
        </a:p>
      </dgm:t>
    </dgm:pt>
    <dgm:pt modelId="{49375D69-7FE9-4CD2-ABD7-6CAB1AB70803}" type="sibTrans" cxnId="{BE241DF4-05FA-4995-A9E0-6A671E482F22}">
      <dgm:prSet/>
      <dgm:spPr/>
      <dgm:t>
        <a:bodyPr/>
        <a:lstStyle/>
        <a:p>
          <a:endParaRPr lang="en-US"/>
        </a:p>
      </dgm:t>
    </dgm:pt>
    <dgm:pt modelId="{86FCBC59-0CE9-431C-902E-DE708938E76D}" type="pres">
      <dgm:prSet presAssocID="{1A14A160-7F7F-40D1-BF07-F0478AED4FC6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70E0C7B-A973-4AEF-905E-2014A60D4E1A}" type="pres">
      <dgm:prSet presAssocID="{1A14A160-7F7F-40D1-BF07-F0478AED4FC6}" presName="dummyMaxCanvas" presStyleCnt="0">
        <dgm:presLayoutVars/>
      </dgm:prSet>
      <dgm:spPr/>
    </dgm:pt>
    <dgm:pt modelId="{E776E55C-0053-408D-8281-5A9EFC8923C1}" type="pres">
      <dgm:prSet presAssocID="{1A14A160-7F7F-40D1-BF07-F0478AED4FC6}" presName="ThreeNodes_1" presStyleLbl="node1" presStyleIdx="0" presStyleCnt="3" custLinFactNeighborX="20856" custLinFactNeighborY="-9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3FF87A-3D98-4063-AAAC-EA3F0947DC04}" type="pres">
      <dgm:prSet presAssocID="{1A14A160-7F7F-40D1-BF07-F0478AED4FC6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299CA0-9F1F-40EC-A511-4D976FB3814F}" type="pres">
      <dgm:prSet presAssocID="{1A14A160-7F7F-40D1-BF07-F0478AED4FC6}" presName="ThreeNodes_3" presStyleLbl="node1" presStyleIdx="2" presStyleCnt="3" custLinFactNeighborX="-19188" custLinFactNeighborY="2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32C64D-0373-47F8-ADEE-F2578DE7BB6A}" type="pres">
      <dgm:prSet presAssocID="{1A14A160-7F7F-40D1-BF07-F0478AED4FC6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DFA34B-B89F-4912-9CAB-AF3C54AF0E60}" type="pres">
      <dgm:prSet presAssocID="{1A14A160-7F7F-40D1-BF07-F0478AED4FC6}" presName="ThreeConn_2-3" presStyleLbl="fgAccFollowNode1" presStyleIdx="1" presStyleCnt="2" custLinFactX="-19347" custLinFactNeighborX="-100000" custLinFactNeighborY="-59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A164BD-83EB-4E07-AA20-6732DD3D6E0F}" type="pres">
      <dgm:prSet presAssocID="{1A14A160-7F7F-40D1-BF07-F0478AED4FC6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6B0FFC-2C32-4A3B-BA20-802A04BD9B49}" type="pres">
      <dgm:prSet presAssocID="{1A14A160-7F7F-40D1-BF07-F0478AED4FC6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59212F-8761-4649-B2A3-28339EF206CB}" type="pres">
      <dgm:prSet presAssocID="{1A14A160-7F7F-40D1-BF07-F0478AED4FC6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5230BB3-3125-4534-8659-AFD3B87F79B8}" type="presOf" srcId="{AF624BE4-022D-47E1-A2A0-3CD55FCB6855}" destId="{DD3FF87A-3D98-4063-AAAC-EA3F0947DC04}" srcOrd="0" destOrd="0" presId="urn:microsoft.com/office/officeart/2005/8/layout/vProcess5"/>
    <dgm:cxn modelId="{F3C7DFD9-27B7-4212-A82D-38304F680DE8}" type="presOf" srcId="{87407287-74A3-46C1-8799-96BD81EE1F42}" destId="{E776E55C-0053-408D-8281-5A9EFC8923C1}" srcOrd="0" destOrd="0" presId="urn:microsoft.com/office/officeart/2005/8/layout/vProcess5"/>
    <dgm:cxn modelId="{C138BAAE-2A03-46E1-89FC-56ADC9F730A6}" srcId="{1A14A160-7F7F-40D1-BF07-F0478AED4FC6}" destId="{AF624BE4-022D-47E1-A2A0-3CD55FCB6855}" srcOrd="1" destOrd="0" parTransId="{C408D27D-E487-4092-84C9-6AB90F457989}" sibTransId="{808816A3-6A37-43F5-B279-048152C96096}"/>
    <dgm:cxn modelId="{3AD61320-1B1A-47D2-A4B2-B2D6AFF35B4E}" type="presOf" srcId="{11B1A430-CCAB-4FDC-AFD8-08E6CDEA7E19}" destId="{5D32C64D-0373-47F8-ADEE-F2578DE7BB6A}" srcOrd="0" destOrd="0" presId="urn:microsoft.com/office/officeart/2005/8/layout/vProcess5"/>
    <dgm:cxn modelId="{2EB115C1-2BF3-46B0-B6DE-75CF95EE8B08}" type="presOf" srcId="{1A14A160-7F7F-40D1-BF07-F0478AED4FC6}" destId="{86FCBC59-0CE9-431C-902E-DE708938E76D}" srcOrd="0" destOrd="0" presId="urn:microsoft.com/office/officeart/2005/8/layout/vProcess5"/>
    <dgm:cxn modelId="{048430B0-A7D6-4E84-A760-FCF13DE11526}" type="presOf" srcId="{808816A3-6A37-43F5-B279-048152C96096}" destId="{C4DFA34B-B89F-4912-9CAB-AF3C54AF0E60}" srcOrd="0" destOrd="0" presId="urn:microsoft.com/office/officeart/2005/8/layout/vProcess5"/>
    <dgm:cxn modelId="{2B1C8738-0205-40C2-A3DE-EA5CA6EF3C23}" type="presOf" srcId="{0B81FA4D-3D34-414F-A2C7-874882F7776D}" destId="{9859212F-8761-4649-B2A3-28339EF206CB}" srcOrd="1" destOrd="0" presId="urn:microsoft.com/office/officeart/2005/8/layout/vProcess5"/>
    <dgm:cxn modelId="{F344333B-E27A-478C-9601-568186272BCE}" srcId="{1A14A160-7F7F-40D1-BF07-F0478AED4FC6}" destId="{87407287-74A3-46C1-8799-96BD81EE1F42}" srcOrd="0" destOrd="0" parTransId="{07DD7634-F0DA-4F6B-9E5D-EAAC66AA34A9}" sibTransId="{11B1A430-CCAB-4FDC-AFD8-08E6CDEA7E19}"/>
    <dgm:cxn modelId="{2DC99E9D-CA5D-4735-A415-FEDF9E465AEB}" type="presOf" srcId="{0B81FA4D-3D34-414F-A2C7-874882F7776D}" destId="{F4299CA0-9F1F-40EC-A511-4D976FB3814F}" srcOrd="0" destOrd="0" presId="urn:microsoft.com/office/officeart/2005/8/layout/vProcess5"/>
    <dgm:cxn modelId="{BE241DF4-05FA-4995-A9E0-6A671E482F22}" srcId="{1A14A160-7F7F-40D1-BF07-F0478AED4FC6}" destId="{0B81FA4D-3D34-414F-A2C7-874882F7776D}" srcOrd="2" destOrd="0" parTransId="{71A2D626-7B31-4DCB-A57C-C1C21EAD80C9}" sibTransId="{49375D69-7FE9-4CD2-ABD7-6CAB1AB70803}"/>
    <dgm:cxn modelId="{EF2CC532-59A2-4AD4-BDED-AC159C2AD647}" type="presOf" srcId="{AF624BE4-022D-47E1-A2A0-3CD55FCB6855}" destId="{2D6B0FFC-2C32-4A3B-BA20-802A04BD9B49}" srcOrd="1" destOrd="0" presId="urn:microsoft.com/office/officeart/2005/8/layout/vProcess5"/>
    <dgm:cxn modelId="{D09E5926-2296-47B0-BF38-2044CB35F201}" type="presOf" srcId="{87407287-74A3-46C1-8799-96BD81EE1F42}" destId="{10A164BD-83EB-4E07-AA20-6732DD3D6E0F}" srcOrd="1" destOrd="0" presId="urn:microsoft.com/office/officeart/2005/8/layout/vProcess5"/>
    <dgm:cxn modelId="{B6866DFF-60A5-45DB-AC57-4FF86CEEC4DA}" type="presParOf" srcId="{86FCBC59-0CE9-431C-902E-DE708938E76D}" destId="{070E0C7B-A973-4AEF-905E-2014A60D4E1A}" srcOrd="0" destOrd="0" presId="urn:microsoft.com/office/officeart/2005/8/layout/vProcess5"/>
    <dgm:cxn modelId="{80A7E4A9-B8ED-410A-9DFD-8B90D8504490}" type="presParOf" srcId="{86FCBC59-0CE9-431C-902E-DE708938E76D}" destId="{E776E55C-0053-408D-8281-5A9EFC8923C1}" srcOrd="1" destOrd="0" presId="urn:microsoft.com/office/officeart/2005/8/layout/vProcess5"/>
    <dgm:cxn modelId="{82330368-BD4A-4A1E-8C43-CFFC4C0EB693}" type="presParOf" srcId="{86FCBC59-0CE9-431C-902E-DE708938E76D}" destId="{DD3FF87A-3D98-4063-AAAC-EA3F0947DC04}" srcOrd="2" destOrd="0" presId="urn:microsoft.com/office/officeart/2005/8/layout/vProcess5"/>
    <dgm:cxn modelId="{EC28F6E3-2821-4212-AD53-4AF9FCA49AF5}" type="presParOf" srcId="{86FCBC59-0CE9-431C-902E-DE708938E76D}" destId="{F4299CA0-9F1F-40EC-A511-4D976FB3814F}" srcOrd="3" destOrd="0" presId="urn:microsoft.com/office/officeart/2005/8/layout/vProcess5"/>
    <dgm:cxn modelId="{6803BA4C-0E2A-4441-95DF-9558C0BA91F1}" type="presParOf" srcId="{86FCBC59-0CE9-431C-902E-DE708938E76D}" destId="{5D32C64D-0373-47F8-ADEE-F2578DE7BB6A}" srcOrd="4" destOrd="0" presId="urn:microsoft.com/office/officeart/2005/8/layout/vProcess5"/>
    <dgm:cxn modelId="{D73F0505-7BB0-432B-BBD1-E1439DD70798}" type="presParOf" srcId="{86FCBC59-0CE9-431C-902E-DE708938E76D}" destId="{C4DFA34B-B89F-4912-9CAB-AF3C54AF0E60}" srcOrd="5" destOrd="0" presId="urn:microsoft.com/office/officeart/2005/8/layout/vProcess5"/>
    <dgm:cxn modelId="{FB0FBC38-D9DB-4E39-AE3B-26D6F9B18AFA}" type="presParOf" srcId="{86FCBC59-0CE9-431C-902E-DE708938E76D}" destId="{10A164BD-83EB-4E07-AA20-6732DD3D6E0F}" srcOrd="6" destOrd="0" presId="urn:microsoft.com/office/officeart/2005/8/layout/vProcess5"/>
    <dgm:cxn modelId="{B0B155A6-D576-41C8-9212-49BA6A4180D2}" type="presParOf" srcId="{86FCBC59-0CE9-431C-902E-DE708938E76D}" destId="{2D6B0FFC-2C32-4A3B-BA20-802A04BD9B49}" srcOrd="7" destOrd="0" presId="urn:microsoft.com/office/officeart/2005/8/layout/vProcess5"/>
    <dgm:cxn modelId="{37EA035C-E821-4A46-A683-6A48540419B8}" type="presParOf" srcId="{86FCBC59-0CE9-431C-902E-DE708938E76D}" destId="{9859212F-8761-4649-B2A3-28339EF206CB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04FE18-87E8-46B2-A3E6-39108E6E15AC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2F81DD-BA8A-4310-8908-6B897F7DD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246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Brief introductions</a:t>
            </a:r>
          </a:p>
          <a:p>
            <a:pPr marL="171450" indent="-171450">
              <a:buFontTx/>
              <a:buChar char="-"/>
            </a:pPr>
            <a:r>
              <a:rPr lang="en-US" dirty="0"/>
              <a:t>Why engagement? This is IPAC!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4135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>
                <a:solidFill>
                  <a:srgbClr val="0B0540"/>
                </a:solidFill>
              </a:rPr>
              <a:t>UWES is indistinguishable from the </a:t>
            </a:r>
            <a:r>
              <a:rPr lang="en-US" dirty="0" err="1">
                <a:solidFill>
                  <a:srgbClr val="0B0540"/>
                </a:solidFill>
              </a:rPr>
              <a:t>Maslach</a:t>
            </a:r>
            <a:r>
              <a:rPr lang="en-US" dirty="0">
                <a:solidFill>
                  <a:srgbClr val="0B0540"/>
                </a:solidFill>
              </a:rPr>
              <a:t> Burnout Inventory (Cole et al., 2012)</a:t>
            </a:r>
          </a:p>
          <a:p>
            <a:pPr marL="171450" indent="-171450">
              <a:buFontTx/>
              <a:buChar char="-"/>
            </a:pPr>
            <a:r>
              <a:rPr lang="en-US" dirty="0">
                <a:solidFill>
                  <a:srgbClr val="0B0540"/>
                </a:solidFill>
              </a:rPr>
              <a:t>UWES has poor model fit with engagement and indistinguishable from job satisfaction (</a:t>
            </a:r>
            <a:r>
              <a:rPr lang="en-US" dirty="0" err="1">
                <a:solidFill>
                  <a:srgbClr val="0B0540"/>
                </a:solidFill>
              </a:rPr>
              <a:t>Viljevac</a:t>
            </a:r>
            <a:r>
              <a:rPr lang="en-US" dirty="0">
                <a:solidFill>
                  <a:srgbClr val="0B0540"/>
                </a:solidFill>
              </a:rPr>
              <a:t> et al., 2012)</a:t>
            </a:r>
          </a:p>
          <a:p>
            <a:pPr marL="171450" indent="-171450">
              <a:buFontTx/>
              <a:buChar char="-"/>
            </a:pPr>
            <a:r>
              <a:rPr lang="en-US" dirty="0">
                <a:solidFill>
                  <a:srgbClr val="0B0540"/>
                </a:solidFill>
              </a:rPr>
              <a:t>JES:</a:t>
            </a:r>
          </a:p>
          <a:p>
            <a:pPr marL="628650" lvl="1" indent="-171450">
              <a:buFontTx/>
              <a:buChar char="-"/>
            </a:pPr>
            <a:r>
              <a:rPr lang="en-US" b="1" dirty="0">
                <a:solidFill>
                  <a:srgbClr val="0B0540"/>
                </a:solidFill>
              </a:rPr>
              <a:t>Physical: (energetic and active physical movement at work [Kahn, 1990])</a:t>
            </a:r>
          </a:p>
          <a:p>
            <a:pPr marL="628650" lvl="1" indent="-171450">
              <a:buFontTx/>
              <a:buChar char="-"/>
            </a:pPr>
            <a:r>
              <a:rPr lang="en-US" dirty="0">
                <a:solidFill>
                  <a:srgbClr val="0B0540"/>
                </a:solidFill>
              </a:rPr>
              <a:t>1. I work with intensity on my job.</a:t>
            </a:r>
          </a:p>
          <a:p>
            <a:pPr marL="628650" lvl="1" indent="-171450">
              <a:buFontTx/>
              <a:buChar char="-"/>
            </a:pPr>
            <a:r>
              <a:rPr lang="en-US" dirty="0">
                <a:solidFill>
                  <a:srgbClr val="0B0540"/>
                </a:solidFill>
              </a:rPr>
              <a:t>2. I exert my full effort to my job.</a:t>
            </a:r>
          </a:p>
          <a:p>
            <a:pPr marL="628650" lvl="1" indent="-171450">
              <a:buFontTx/>
              <a:buChar char="-"/>
            </a:pPr>
            <a:r>
              <a:rPr lang="en-US" dirty="0">
                <a:solidFill>
                  <a:srgbClr val="0B0540"/>
                </a:solidFill>
              </a:rPr>
              <a:t>3. I devote a lot of energy to my job.</a:t>
            </a:r>
          </a:p>
          <a:p>
            <a:pPr marL="628650" lvl="1" indent="-171450">
              <a:buFontTx/>
              <a:buChar char="-"/>
            </a:pPr>
            <a:r>
              <a:rPr lang="en-US" dirty="0">
                <a:solidFill>
                  <a:srgbClr val="0B0540"/>
                </a:solidFill>
              </a:rPr>
              <a:t>4. I try my hardest to perform well on my job.</a:t>
            </a:r>
          </a:p>
          <a:p>
            <a:pPr marL="628650" lvl="1" indent="-171450">
              <a:buFontTx/>
              <a:buChar char="-"/>
            </a:pPr>
            <a:r>
              <a:rPr lang="en-US" dirty="0">
                <a:solidFill>
                  <a:srgbClr val="0B0540"/>
                </a:solidFill>
              </a:rPr>
              <a:t>5. I strive as hard as I can to complete my job.</a:t>
            </a:r>
          </a:p>
          <a:p>
            <a:pPr marL="628650" lvl="1" indent="-171450">
              <a:buFontTx/>
              <a:buChar char="-"/>
            </a:pPr>
            <a:r>
              <a:rPr lang="en-US" dirty="0">
                <a:solidFill>
                  <a:srgbClr val="0B0540"/>
                </a:solidFill>
              </a:rPr>
              <a:t>6. I exert a lot of energy on my job.</a:t>
            </a:r>
          </a:p>
          <a:p>
            <a:pPr marL="628650" lvl="1" indent="-171450">
              <a:buFontTx/>
              <a:buChar char="-"/>
            </a:pPr>
            <a:r>
              <a:rPr lang="en-US" b="1" dirty="0">
                <a:solidFill>
                  <a:srgbClr val="0B0540"/>
                </a:solidFill>
              </a:rPr>
              <a:t>Affective (empathetic connection to others and expression of excitement in work role [Kahn, 1990]):</a:t>
            </a:r>
          </a:p>
          <a:p>
            <a:pPr marL="628650" lvl="1" indent="-171450">
              <a:buFontTx/>
              <a:buChar char="-"/>
            </a:pPr>
            <a:r>
              <a:rPr lang="en-US" dirty="0">
                <a:solidFill>
                  <a:srgbClr val="0B0540"/>
                </a:solidFill>
              </a:rPr>
              <a:t>7. I am enthusiastic about my job.</a:t>
            </a:r>
          </a:p>
          <a:p>
            <a:pPr marL="628650" lvl="1" indent="-171450">
              <a:buFontTx/>
              <a:buChar char="-"/>
            </a:pPr>
            <a:r>
              <a:rPr lang="en-US" dirty="0">
                <a:solidFill>
                  <a:srgbClr val="0B0540"/>
                </a:solidFill>
              </a:rPr>
              <a:t>8. I feel energetic about my job.</a:t>
            </a:r>
          </a:p>
          <a:p>
            <a:pPr marL="628650" lvl="1" indent="-171450">
              <a:buFontTx/>
              <a:buChar char="-"/>
            </a:pPr>
            <a:r>
              <a:rPr lang="en-US" dirty="0">
                <a:solidFill>
                  <a:srgbClr val="0B0540"/>
                </a:solidFill>
              </a:rPr>
              <a:t>9. I am interested in my job.</a:t>
            </a:r>
          </a:p>
          <a:p>
            <a:pPr marL="628650" lvl="1" indent="-171450">
              <a:buFontTx/>
              <a:buChar char="-"/>
            </a:pPr>
            <a:r>
              <a:rPr lang="en-US" dirty="0">
                <a:solidFill>
                  <a:srgbClr val="0B0540"/>
                </a:solidFill>
              </a:rPr>
              <a:t>10. I am proud of my job.</a:t>
            </a:r>
          </a:p>
          <a:p>
            <a:pPr marL="628650" lvl="1" indent="-171450">
              <a:buFontTx/>
              <a:buChar char="-"/>
            </a:pPr>
            <a:r>
              <a:rPr lang="en-US" dirty="0">
                <a:solidFill>
                  <a:srgbClr val="0B0540"/>
                </a:solidFill>
              </a:rPr>
              <a:t>11. I feel positive about my job.</a:t>
            </a:r>
          </a:p>
          <a:p>
            <a:pPr marL="628650" lvl="1" indent="-171450">
              <a:buFontTx/>
              <a:buChar char="-"/>
            </a:pPr>
            <a:r>
              <a:rPr lang="en-US" dirty="0">
                <a:solidFill>
                  <a:srgbClr val="0B0540"/>
                </a:solidFill>
              </a:rPr>
              <a:t>12. I am excited about my job.</a:t>
            </a:r>
          </a:p>
          <a:p>
            <a:pPr marL="628650" lvl="1" indent="-171450">
              <a:buFontTx/>
              <a:buChar char="-"/>
            </a:pPr>
            <a:r>
              <a:rPr lang="en-US" b="1" dirty="0">
                <a:solidFill>
                  <a:srgbClr val="0B0540"/>
                </a:solidFill>
              </a:rPr>
              <a:t>Cognitive (being aware, actively thinking and tracking information, mentally connecting puzzle pieces in problem-solving, displaying curiosity, focused and absorbed during role performance [Kahn, 1990]):</a:t>
            </a:r>
          </a:p>
          <a:p>
            <a:pPr marL="628650" lvl="1" indent="-171450">
              <a:buFontTx/>
              <a:buChar char="-"/>
            </a:pPr>
            <a:r>
              <a:rPr lang="en-US" dirty="0">
                <a:solidFill>
                  <a:srgbClr val="0B0540"/>
                </a:solidFill>
              </a:rPr>
              <a:t>13. At work, my mind is focused on my job.</a:t>
            </a:r>
          </a:p>
          <a:p>
            <a:pPr marL="628650" lvl="1" indent="-171450">
              <a:buFontTx/>
              <a:buChar char="-"/>
            </a:pPr>
            <a:r>
              <a:rPr lang="en-US" dirty="0">
                <a:solidFill>
                  <a:srgbClr val="0B0540"/>
                </a:solidFill>
              </a:rPr>
              <a:t>14. At work, I pay a lot of attention to my job.</a:t>
            </a:r>
          </a:p>
          <a:p>
            <a:pPr marL="628650" lvl="1" indent="-171450">
              <a:buFontTx/>
              <a:buChar char="-"/>
            </a:pPr>
            <a:r>
              <a:rPr lang="en-US" dirty="0">
                <a:solidFill>
                  <a:srgbClr val="0B0540"/>
                </a:solidFill>
              </a:rPr>
              <a:t>15. At work, I concentrate on my job.</a:t>
            </a:r>
          </a:p>
          <a:p>
            <a:pPr marL="628650" lvl="1" indent="-171450">
              <a:buFontTx/>
              <a:buChar char="-"/>
            </a:pPr>
            <a:r>
              <a:rPr lang="en-US" dirty="0">
                <a:solidFill>
                  <a:srgbClr val="0B0540"/>
                </a:solidFill>
              </a:rPr>
              <a:t>16. At work, I focus a great deal of attention on my job.</a:t>
            </a:r>
          </a:p>
          <a:p>
            <a:pPr marL="628650" lvl="1" indent="-171450">
              <a:buFontTx/>
              <a:buChar char="-"/>
            </a:pPr>
            <a:r>
              <a:rPr lang="en-US" dirty="0">
                <a:solidFill>
                  <a:srgbClr val="0B0540"/>
                </a:solidFill>
              </a:rPr>
              <a:t>17. At work, I am absorbed in my job.</a:t>
            </a:r>
          </a:p>
          <a:p>
            <a:pPr marL="628650" lvl="1" indent="-171450">
              <a:buFontTx/>
              <a:buChar char="-"/>
            </a:pPr>
            <a:r>
              <a:rPr lang="en-US" dirty="0">
                <a:solidFill>
                  <a:srgbClr val="0B0540"/>
                </a:solidFill>
              </a:rPr>
              <a:t>18. At work, I devote a lot of attention to my job.</a:t>
            </a:r>
          </a:p>
          <a:p>
            <a:pPr marL="171450" lvl="0" indent="-171450">
              <a:buFontTx/>
              <a:buChar char="-"/>
            </a:pPr>
            <a:endParaRPr lang="en-US" dirty="0">
              <a:solidFill>
                <a:srgbClr val="0B0540"/>
              </a:solidFill>
            </a:endParaRPr>
          </a:p>
          <a:p>
            <a:pPr marL="171450" lvl="0" indent="-171450">
              <a:buFontTx/>
              <a:buChar char="-"/>
            </a:pPr>
            <a:r>
              <a:rPr lang="en-US" dirty="0">
                <a:solidFill>
                  <a:srgbClr val="0B0540"/>
                </a:solidFill>
              </a:rPr>
              <a:t>UWES:</a:t>
            </a:r>
          </a:p>
          <a:p>
            <a:pPr marL="628650" lvl="1" indent="-171450">
              <a:buFontTx/>
              <a:buChar char="-"/>
            </a:pPr>
            <a:r>
              <a:rPr lang="en-US" b="1" dirty="0">
                <a:solidFill>
                  <a:srgbClr val="0B0540"/>
                </a:solidFill>
              </a:rPr>
              <a:t>Vigor (opposite of exhaustion):</a:t>
            </a:r>
          </a:p>
          <a:p>
            <a:pPr marL="628650" lvl="1" indent="-171450">
              <a:buFontTx/>
              <a:buChar char="-"/>
            </a:pPr>
            <a:r>
              <a:rPr lang="en-US" dirty="0">
                <a:solidFill>
                  <a:srgbClr val="0B0540"/>
                </a:solidFill>
              </a:rPr>
              <a:t>1. At my work, I feel bursting with energy.</a:t>
            </a:r>
          </a:p>
          <a:p>
            <a:pPr marL="628650" lvl="1" indent="-171450">
              <a:buFontTx/>
              <a:buChar char="-"/>
            </a:pPr>
            <a:r>
              <a:rPr lang="en-US" dirty="0">
                <a:solidFill>
                  <a:srgbClr val="0B0540"/>
                </a:solidFill>
              </a:rPr>
              <a:t>2. At my job, I feel strong and vigorous.</a:t>
            </a:r>
          </a:p>
          <a:p>
            <a:pPr marL="628650" lvl="1" indent="-171450">
              <a:buFontTx/>
              <a:buChar char="-"/>
            </a:pPr>
            <a:r>
              <a:rPr lang="en-US" dirty="0">
                <a:solidFill>
                  <a:srgbClr val="0B0540"/>
                </a:solidFill>
              </a:rPr>
              <a:t>3. When I get up in the morning, I feel like going to work.</a:t>
            </a:r>
          </a:p>
          <a:p>
            <a:pPr marL="628650" lvl="1" indent="-171450">
              <a:buFontTx/>
              <a:buChar char="-"/>
            </a:pPr>
            <a:r>
              <a:rPr lang="en-US" dirty="0">
                <a:solidFill>
                  <a:srgbClr val="0B0540"/>
                </a:solidFill>
              </a:rPr>
              <a:t>4. I can continue working for very long periods at a time.</a:t>
            </a:r>
          </a:p>
          <a:p>
            <a:pPr marL="628650" lvl="1" indent="-171450">
              <a:buFontTx/>
              <a:buChar char="-"/>
            </a:pPr>
            <a:r>
              <a:rPr lang="en-US" dirty="0">
                <a:solidFill>
                  <a:srgbClr val="0B0540"/>
                </a:solidFill>
              </a:rPr>
              <a:t>5. At my job, I am very resilient, mentally.</a:t>
            </a:r>
          </a:p>
          <a:p>
            <a:pPr marL="628650" lvl="1" indent="-171450">
              <a:buFontTx/>
              <a:buChar char="-"/>
            </a:pPr>
            <a:r>
              <a:rPr lang="en-US" dirty="0">
                <a:solidFill>
                  <a:srgbClr val="0B0540"/>
                </a:solidFill>
              </a:rPr>
              <a:t>6. At my work I always persevere, even when things do not go well.</a:t>
            </a:r>
          </a:p>
          <a:p>
            <a:pPr marL="628650" lvl="1" indent="-171450">
              <a:buFontTx/>
              <a:buChar char="-"/>
            </a:pPr>
            <a:r>
              <a:rPr lang="en-US" b="1" dirty="0">
                <a:solidFill>
                  <a:srgbClr val="0B0540"/>
                </a:solidFill>
              </a:rPr>
              <a:t>Dedication: (opposite to cynicism)</a:t>
            </a:r>
          </a:p>
          <a:p>
            <a:pPr marL="628650" lvl="1" indent="-171450">
              <a:buFontTx/>
              <a:buChar char="-"/>
            </a:pPr>
            <a:r>
              <a:rPr lang="en-US" dirty="0">
                <a:solidFill>
                  <a:srgbClr val="0B0540"/>
                </a:solidFill>
              </a:rPr>
              <a:t>7. I find the work that I do full of meaning and purpose.</a:t>
            </a:r>
          </a:p>
          <a:p>
            <a:pPr marL="628650" lvl="1" indent="-171450">
              <a:buFontTx/>
              <a:buChar char="-"/>
            </a:pPr>
            <a:r>
              <a:rPr lang="en-US" dirty="0">
                <a:solidFill>
                  <a:srgbClr val="0B0540"/>
                </a:solidFill>
              </a:rPr>
              <a:t>8. I am enthusiastic about my job.</a:t>
            </a:r>
          </a:p>
          <a:p>
            <a:pPr marL="628650" lvl="1" indent="-171450">
              <a:buFontTx/>
              <a:buChar char="-"/>
            </a:pPr>
            <a:r>
              <a:rPr lang="en-US" dirty="0">
                <a:solidFill>
                  <a:srgbClr val="0B0540"/>
                </a:solidFill>
              </a:rPr>
              <a:t>9. My job inspires me.</a:t>
            </a:r>
          </a:p>
          <a:p>
            <a:pPr marL="628650" lvl="1" indent="-171450">
              <a:buFontTx/>
              <a:buChar char="-"/>
            </a:pPr>
            <a:r>
              <a:rPr lang="en-US" dirty="0">
                <a:solidFill>
                  <a:srgbClr val="0B0540"/>
                </a:solidFill>
              </a:rPr>
              <a:t>10. I am proud of the work that I do.</a:t>
            </a:r>
          </a:p>
          <a:p>
            <a:pPr marL="628650" lvl="1" indent="-171450">
              <a:buFontTx/>
              <a:buChar char="-"/>
            </a:pPr>
            <a:r>
              <a:rPr lang="en-US" dirty="0">
                <a:solidFill>
                  <a:srgbClr val="0B0540"/>
                </a:solidFill>
              </a:rPr>
              <a:t>11. To me, my job is challenging.</a:t>
            </a:r>
          </a:p>
          <a:p>
            <a:pPr marL="628650" lvl="1" indent="-171450">
              <a:buFontTx/>
              <a:buChar char="-"/>
            </a:pPr>
            <a:r>
              <a:rPr lang="en-US" b="1" dirty="0">
                <a:solidFill>
                  <a:srgbClr val="0B0540"/>
                </a:solidFill>
              </a:rPr>
              <a:t>Absorption (opposite of lack of efficacy or detachment):</a:t>
            </a:r>
          </a:p>
          <a:p>
            <a:pPr marL="628650" lvl="1" indent="-171450">
              <a:buFontTx/>
              <a:buChar char="-"/>
            </a:pPr>
            <a:r>
              <a:rPr lang="en-US" dirty="0">
                <a:solidFill>
                  <a:srgbClr val="0B0540"/>
                </a:solidFill>
              </a:rPr>
              <a:t>12. Time flies when I’m working.</a:t>
            </a:r>
          </a:p>
          <a:p>
            <a:pPr marL="628650" lvl="1" indent="-171450">
              <a:buFontTx/>
              <a:buChar char="-"/>
            </a:pPr>
            <a:r>
              <a:rPr lang="en-US" dirty="0">
                <a:solidFill>
                  <a:srgbClr val="0B0540"/>
                </a:solidFill>
              </a:rPr>
              <a:t>13. When I am working, I forget everything else around me.</a:t>
            </a:r>
          </a:p>
          <a:p>
            <a:pPr marL="628650" lvl="1" indent="-171450">
              <a:buFontTx/>
              <a:buChar char="-"/>
            </a:pPr>
            <a:r>
              <a:rPr lang="en-US" dirty="0">
                <a:solidFill>
                  <a:srgbClr val="0B0540"/>
                </a:solidFill>
              </a:rPr>
              <a:t>14. I feel happy when I am working intensely.</a:t>
            </a:r>
          </a:p>
          <a:p>
            <a:pPr marL="628650" lvl="1" indent="-171450">
              <a:buFontTx/>
              <a:buChar char="-"/>
            </a:pPr>
            <a:r>
              <a:rPr lang="en-US" dirty="0">
                <a:solidFill>
                  <a:srgbClr val="0B0540"/>
                </a:solidFill>
              </a:rPr>
              <a:t>15. I am immersed in my work.</a:t>
            </a:r>
          </a:p>
          <a:p>
            <a:pPr marL="628650" lvl="1" indent="-171450">
              <a:buFontTx/>
              <a:buChar char="-"/>
            </a:pPr>
            <a:r>
              <a:rPr lang="en-US" dirty="0">
                <a:solidFill>
                  <a:srgbClr val="0B0540"/>
                </a:solidFill>
              </a:rPr>
              <a:t>16. I get carried away when I’m working.</a:t>
            </a:r>
          </a:p>
          <a:p>
            <a:pPr marL="628650" lvl="1" indent="-171450">
              <a:buFontTx/>
              <a:buChar char="-"/>
            </a:pPr>
            <a:r>
              <a:rPr lang="en-US" dirty="0">
                <a:solidFill>
                  <a:srgbClr val="0B0540"/>
                </a:solidFill>
              </a:rPr>
              <a:t>17. It is difficult to detach myself from my job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F81DD-BA8A-4310-8908-6B897F7DD0B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8358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>
                <a:solidFill>
                  <a:srgbClr val="0B0540"/>
                </a:solidFill>
              </a:rPr>
              <a:t>Why is SHRM’s definition so important?</a:t>
            </a:r>
          </a:p>
          <a:p>
            <a:pPr marL="628650" lvl="1" indent="-171450">
              <a:buFontTx/>
              <a:buChar char="-"/>
            </a:pPr>
            <a:r>
              <a:rPr lang="en-US" dirty="0">
                <a:solidFill>
                  <a:srgbClr val="0B0540"/>
                </a:solidFill>
              </a:rPr>
              <a:t>285,000+ members</a:t>
            </a:r>
          </a:p>
          <a:p>
            <a:pPr marL="171450" lvl="0" indent="-171450">
              <a:buFontTx/>
              <a:buChar char="-"/>
            </a:pPr>
            <a:r>
              <a:rPr lang="en-US" dirty="0">
                <a:solidFill>
                  <a:srgbClr val="0B0540"/>
                </a:solidFill>
              </a:rPr>
              <a:t>2017 showed moderately engaged workforce </a:t>
            </a:r>
          </a:p>
          <a:p>
            <a:pPr marL="628650" lvl="1" indent="-171450">
              <a:buFontTx/>
              <a:buChar char="-"/>
            </a:pPr>
            <a:r>
              <a:rPr lang="en-US" dirty="0">
                <a:solidFill>
                  <a:srgbClr val="0B0540"/>
                </a:solidFill>
              </a:rPr>
              <a:t>Engagement opinions were rated higher than engagement behaviors</a:t>
            </a:r>
          </a:p>
          <a:p>
            <a:pPr marL="628650" lvl="1" indent="-171450">
              <a:buFontTx/>
              <a:buChar char="-"/>
            </a:pPr>
            <a:endParaRPr lang="en-US" dirty="0">
              <a:solidFill>
                <a:srgbClr val="0B0540"/>
              </a:solidFill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="1" u="sng" dirty="0">
                <a:solidFill>
                  <a:srgbClr val="0B0540"/>
                </a:solidFill>
              </a:rPr>
              <a:t>Conditions for engagement: </a:t>
            </a:r>
            <a:r>
              <a:rPr lang="en-US" dirty="0">
                <a:solidFill>
                  <a:srgbClr val="0B0540"/>
                </a:solidFill>
              </a:rPr>
              <a:t>the workplace environment and the work itself (18 items)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>
                <a:solidFill>
                  <a:srgbClr val="0B0540"/>
                </a:solidFill>
              </a:rPr>
              <a:t>Meaningfulness of the job, work itself, variety of work, autonomy and independence, overall corporate culture, job-specific training</a:t>
            </a:r>
          </a:p>
          <a:p>
            <a:pPr marL="171450" lvl="0" indent="-171450">
              <a:buFontTx/>
              <a:buChar char="-"/>
            </a:pPr>
            <a:r>
              <a:rPr lang="en-US" b="1" u="sng" dirty="0">
                <a:solidFill>
                  <a:srgbClr val="0B0540"/>
                </a:solidFill>
              </a:rPr>
              <a:t>Engagement behaviors</a:t>
            </a:r>
            <a:r>
              <a:rPr lang="en-US" dirty="0">
                <a:solidFill>
                  <a:srgbClr val="0B0540"/>
                </a:solidFill>
              </a:rPr>
              <a:t>: colleagues’ connection with employees’ work</a:t>
            </a:r>
          </a:p>
          <a:p>
            <a:pPr marL="628650" lvl="1" indent="-171450">
              <a:buFontTx/>
              <a:buChar char="-"/>
            </a:pPr>
            <a:r>
              <a:rPr lang="en-US" dirty="0">
                <a:solidFill>
                  <a:srgbClr val="0B0540"/>
                </a:solidFill>
              </a:rPr>
              <a:t>Flexibility of org/work group, colleagues quick to adapt, volunteerism</a:t>
            </a:r>
          </a:p>
          <a:p>
            <a:pPr marL="171450" lvl="0" indent="-171450">
              <a:buFontTx/>
              <a:buChar char="-"/>
            </a:pPr>
            <a:r>
              <a:rPr lang="en-US" b="1" u="sng" dirty="0">
                <a:solidFill>
                  <a:srgbClr val="0B0540"/>
                </a:solidFill>
              </a:rPr>
              <a:t>Engagement opinions</a:t>
            </a:r>
            <a:r>
              <a:rPr lang="en-US" dirty="0">
                <a:solidFill>
                  <a:srgbClr val="0B0540"/>
                </a:solidFill>
              </a:rPr>
              <a:t>: employees’ connection with their work</a:t>
            </a:r>
          </a:p>
          <a:p>
            <a:pPr marL="628650" lvl="1" indent="-171450">
              <a:buFontTx/>
              <a:buChar char="-"/>
            </a:pPr>
            <a:r>
              <a:rPr lang="en-US" dirty="0">
                <a:solidFill>
                  <a:srgbClr val="0B0540"/>
                </a:solidFill>
              </a:rPr>
              <a:t>Determination to accomplish work, passion and excitement about work, provided with the resources to do my job well, clear understanding of org vision/mission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F81DD-BA8A-4310-8908-6B897F7DD0B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07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>
                <a:solidFill>
                  <a:srgbClr val="0B0540"/>
                </a:solidFill>
              </a:rPr>
              <a:t>Scale does not assess engagement, per se, but rather satisfaction with proposed work conditions, such as resources, support and task significance that might relate to engagement</a:t>
            </a:r>
          </a:p>
          <a:p>
            <a:pPr marL="171450" indent="-171450">
              <a:buFontTx/>
              <a:buChar char="-"/>
            </a:pPr>
            <a:r>
              <a:rPr lang="en-US" dirty="0">
                <a:solidFill>
                  <a:srgbClr val="0B0540"/>
                </a:solidFill>
              </a:rPr>
              <a:t>Meta-analysis and utility analysis (Harter, et al., 2002) showed the value of Gallup’s engagement</a:t>
            </a:r>
          </a:p>
          <a:p>
            <a:pPr marL="628650" lvl="1" indent="-171450">
              <a:buFontTx/>
              <a:buChar char="-"/>
            </a:pPr>
            <a:r>
              <a:rPr lang="en-US" dirty="0">
                <a:solidFill>
                  <a:srgbClr val="0B0540"/>
                </a:solidFill>
              </a:rPr>
              <a:t>Connected to many key outcomes: Customer Satisfaction, Safety, Turnover, Productivity, Profit across various industries</a:t>
            </a:r>
          </a:p>
          <a:p>
            <a:pPr marL="628650" lvl="1" indent="-171450">
              <a:buFontTx/>
              <a:buChar char="-"/>
            </a:pPr>
            <a:r>
              <a:rPr lang="en-US" dirty="0">
                <a:solidFill>
                  <a:srgbClr val="0B0540"/>
                </a:solidFill>
              </a:rPr>
              <a:t>“Business units in the top quartile on employee engagement, had on average, from $80,000 to $120,000 higher MONTHLY revenue or sales</a:t>
            </a:r>
          </a:p>
          <a:p>
            <a:pPr marL="1085850" lvl="2" indent="-171450">
              <a:buFontTx/>
              <a:buChar char="-"/>
            </a:pPr>
            <a:r>
              <a:rPr lang="en-US" dirty="0">
                <a:solidFill>
                  <a:srgbClr val="0B0540"/>
                </a:solidFill>
              </a:rPr>
              <a:t>Translates to about a $960,000 difference per year per business unit for highly engaged vs. not engaged</a:t>
            </a:r>
          </a:p>
          <a:p>
            <a:pPr marL="171450" indent="-171450">
              <a:buFontTx/>
              <a:buChar char="-"/>
            </a:pPr>
            <a:r>
              <a:rPr lang="en-US" dirty="0">
                <a:solidFill>
                  <a:srgbClr val="0B0540"/>
                </a:solidFill>
              </a:rPr>
              <a:t>1. I know what is expected of me at work.</a:t>
            </a:r>
          </a:p>
          <a:p>
            <a:pPr marL="171450" indent="-171450">
              <a:buFontTx/>
              <a:buChar char="-"/>
            </a:pPr>
            <a:r>
              <a:rPr lang="en-US" dirty="0">
                <a:solidFill>
                  <a:srgbClr val="0B0540"/>
                </a:solidFill>
              </a:rPr>
              <a:t>2. I have the materials and equipment I need to do my work right.</a:t>
            </a:r>
          </a:p>
          <a:p>
            <a:pPr marL="171450" indent="-171450">
              <a:buFontTx/>
              <a:buChar char="-"/>
            </a:pPr>
            <a:r>
              <a:rPr lang="en-US" dirty="0">
                <a:solidFill>
                  <a:srgbClr val="0B0540"/>
                </a:solidFill>
              </a:rPr>
              <a:t>3. At work, I have the opportunity to do what I do best every day.</a:t>
            </a:r>
          </a:p>
          <a:p>
            <a:pPr marL="171450" indent="-171450">
              <a:buFontTx/>
              <a:buChar char="-"/>
            </a:pPr>
            <a:r>
              <a:rPr lang="en-US" dirty="0">
                <a:solidFill>
                  <a:srgbClr val="0B0540"/>
                </a:solidFill>
              </a:rPr>
              <a:t>4. In the last seven days, I have received recognition or praise for doing good work.</a:t>
            </a:r>
          </a:p>
          <a:p>
            <a:pPr marL="171450" indent="-171450">
              <a:buFontTx/>
              <a:buChar char="-"/>
            </a:pPr>
            <a:r>
              <a:rPr lang="en-US" dirty="0">
                <a:solidFill>
                  <a:srgbClr val="0B0540"/>
                </a:solidFill>
              </a:rPr>
              <a:t>5. My supervisor, or someone at work, seems to care about me as a person.</a:t>
            </a:r>
          </a:p>
          <a:p>
            <a:pPr marL="171450" indent="-171450">
              <a:buFontTx/>
              <a:buChar char="-"/>
            </a:pPr>
            <a:r>
              <a:rPr lang="en-US" dirty="0">
                <a:solidFill>
                  <a:srgbClr val="0B0540"/>
                </a:solidFill>
              </a:rPr>
              <a:t>6. There is someone at work who encourages my development.</a:t>
            </a:r>
          </a:p>
          <a:p>
            <a:pPr marL="171450" indent="-171450">
              <a:buFontTx/>
              <a:buChar char="-"/>
            </a:pPr>
            <a:r>
              <a:rPr lang="en-US" dirty="0">
                <a:solidFill>
                  <a:srgbClr val="0B0540"/>
                </a:solidFill>
              </a:rPr>
              <a:t>7. At work, my opinions seem to count.</a:t>
            </a:r>
          </a:p>
          <a:p>
            <a:pPr marL="171450" indent="-171450">
              <a:buFontTx/>
              <a:buChar char="-"/>
            </a:pPr>
            <a:r>
              <a:rPr lang="en-US" dirty="0">
                <a:solidFill>
                  <a:srgbClr val="0B0540"/>
                </a:solidFill>
              </a:rPr>
              <a:t>8. The mission/purpose of my company makes me feel my job is important.</a:t>
            </a:r>
          </a:p>
          <a:p>
            <a:pPr marL="171450" indent="-171450">
              <a:buFontTx/>
              <a:buChar char="-"/>
            </a:pPr>
            <a:r>
              <a:rPr lang="en-US" dirty="0">
                <a:solidFill>
                  <a:srgbClr val="0B0540"/>
                </a:solidFill>
              </a:rPr>
              <a:t>9. My associates (fellow employees) are committed to doing quality work.</a:t>
            </a:r>
          </a:p>
          <a:p>
            <a:pPr marL="171450" indent="-171450">
              <a:buFontTx/>
              <a:buChar char="-"/>
            </a:pPr>
            <a:r>
              <a:rPr lang="en-US" dirty="0">
                <a:solidFill>
                  <a:srgbClr val="0B0540"/>
                </a:solidFill>
              </a:rPr>
              <a:t>10. I have a best friend at work.</a:t>
            </a:r>
          </a:p>
          <a:p>
            <a:pPr marL="171450" indent="-171450">
              <a:buFontTx/>
              <a:buChar char="-"/>
            </a:pPr>
            <a:r>
              <a:rPr lang="en-US" dirty="0">
                <a:solidFill>
                  <a:srgbClr val="0B0540"/>
                </a:solidFill>
              </a:rPr>
              <a:t>11. In the last six months, someone at work has talked to me about my progress.</a:t>
            </a:r>
          </a:p>
          <a:p>
            <a:pPr marL="171450" indent="-171450">
              <a:buFontTx/>
              <a:buChar char="-"/>
            </a:pPr>
            <a:r>
              <a:rPr lang="en-US" dirty="0">
                <a:solidFill>
                  <a:srgbClr val="0B0540"/>
                </a:solidFill>
              </a:rPr>
              <a:t>12. This last year, I have had opportunities at work to learn and grow.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rgbClr val="0B054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F81DD-BA8A-4310-8908-6B897F7DD0B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30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>
                <a:solidFill>
                  <a:srgbClr val="0B0540"/>
                </a:solidFill>
              </a:rPr>
              <a:t>Aon defines employee engagement as “the level of an employee’s psychological investment in their organization” using a Say, Stay, Strive model. (6 items)</a:t>
            </a:r>
          </a:p>
          <a:p>
            <a:pPr marL="628650" lvl="1" indent="-171450">
              <a:buFontTx/>
              <a:buChar char="-"/>
            </a:pPr>
            <a:r>
              <a:rPr lang="en-US" dirty="0">
                <a:solidFill>
                  <a:srgbClr val="0B0540"/>
                </a:solidFill>
              </a:rPr>
              <a:t>Do employees </a:t>
            </a:r>
            <a:r>
              <a:rPr lang="en-US" b="1" u="sng" dirty="0">
                <a:solidFill>
                  <a:srgbClr val="0B0540"/>
                </a:solidFill>
              </a:rPr>
              <a:t>Say</a:t>
            </a:r>
            <a:r>
              <a:rPr lang="en-US" b="1" dirty="0">
                <a:solidFill>
                  <a:srgbClr val="0B0540"/>
                </a:solidFill>
              </a:rPr>
              <a:t> </a:t>
            </a:r>
            <a:r>
              <a:rPr lang="en-US" dirty="0">
                <a:solidFill>
                  <a:srgbClr val="0B0540"/>
                </a:solidFill>
              </a:rPr>
              <a:t>positive things about their organization and act as advocates?</a:t>
            </a:r>
          </a:p>
          <a:p>
            <a:pPr marL="628650" lvl="1" indent="-171450">
              <a:buFontTx/>
              <a:buChar char="-"/>
            </a:pPr>
            <a:r>
              <a:rPr lang="en-US" dirty="0">
                <a:solidFill>
                  <a:srgbClr val="0B0540"/>
                </a:solidFill>
              </a:rPr>
              <a:t>Do employees intend to </a:t>
            </a:r>
            <a:r>
              <a:rPr lang="en-US" b="1" u="sng" dirty="0">
                <a:solidFill>
                  <a:srgbClr val="0B0540"/>
                </a:solidFill>
              </a:rPr>
              <a:t>Stay</a:t>
            </a:r>
            <a:r>
              <a:rPr lang="en-US" dirty="0">
                <a:solidFill>
                  <a:srgbClr val="0B0540"/>
                </a:solidFill>
              </a:rPr>
              <a:t> at their organization for a long time?</a:t>
            </a:r>
          </a:p>
          <a:p>
            <a:pPr marL="628650" lvl="1" indent="-171450">
              <a:buFontTx/>
              <a:buChar char="-"/>
            </a:pPr>
            <a:r>
              <a:rPr lang="en-US" dirty="0">
                <a:solidFill>
                  <a:srgbClr val="0B0540"/>
                </a:solidFill>
              </a:rPr>
              <a:t>Are employees motivated to </a:t>
            </a:r>
            <a:r>
              <a:rPr lang="en-US" b="1" u="sng" dirty="0">
                <a:solidFill>
                  <a:srgbClr val="0B0540"/>
                </a:solidFill>
              </a:rPr>
              <a:t>Strive</a:t>
            </a:r>
            <a:r>
              <a:rPr lang="en-US" dirty="0">
                <a:solidFill>
                  <a:srgbClr val="0B0540"/>
                </a:solidFill>
              </a:rPr>
              <a:t> to give their best efforts to help the organization succeed?</a:t>
            </a:r>
          </a:p>
          <a:p>
            <a:pPr marL="628650" lvl="1" indent="-171450">
              <a:buFontTx/>
              <a:buChar char="-"/>
            </a:pPr>
            <a:endParaRPr lang="en-US" dirty="0">
              <a:solidFill>
                <a:srgbClr val="0B0540"/>
              </a:solidFill>
            </a:endParaRPr>
          </a:p>
          <a:p>
            <a:pPr marL="171450" lvl="0" indent="-171450">
              <a:buFontTx/>
              <a:buChar char="-"/>
            </a:pPr>
            <a:r>
              <a:rPr lang="en-US" dirty="0">
                <a:solidFill>
                  <a:srgbClr val="0B0540"/>
                </a:solidFill>
              </a:rPr>
              <a:t>Global Trends 2017:</a:t>
            </a:r>
          </a:p>
          <a:p>
            <a:pPr marL="628650" lvl="1" indent="-171450">
              <a:buFontTx/>
              <a:buChar char="-"/>
            </a:pPr>
            <a:r>
              <a:rPr lang="en-US" dirty="0">
                <a:solidFill>
                  <a:srgbClr val="0B0540"/>
                </a:solidFill>
              </a:rPr>
              <a:t>Rewards and Recognition was the top engagement opportunity/driver</a:t>
            </a:r>
          </a:p>
          <a:p>
            <a:pPr marL="1085850" lvl="2" indent="-171450">
              <a:buFontTx/>
              <a:buChar char="-"/>
            </a:pPr>
            <a:r>
              <a:rPr lang="en-US" dirty="0">
                <a:solidFill>
                  <a:srgbClr val="0B0540"/>
                </a:solidFill>
              </a:rPr>
              <a:t>Pay can be low hanging fruit, but may not have the long-term effect we think it has</a:t>
            </a:r>
          </a:p>
          <a:p>
            <a:pPr marL="1543050" lvl="3" indent="-171450">
              <a:buFontTx/>
              <a:buChar char="-"/>
            </a:pPr>
            <a:r>
              <a:rPr lang="en-US" dirty="0" err="1">
                <a:solidFill>
                  <a:srgbClr val="0B0540"/>
                </a:solidFill>
              </a:rPr>
              <a:t>Recency</a:t>
            </a:r>
            <a:r>
              <a:rPr lang="en-US" dirty="0">
                <a:solidFill>
                  <a:srgbClr val="0B0540"/>
                </a:solidFill>
              </a:rPr>
              <a:t> effect: high engagement after a pay bump, but levels off after 3 to 4 weeks</a:t>
            </a:r>
          </a:p>
          <a:p>
            <a:pPr marL="628650" lvl="1" indent="-171450">
              <a:buFontTx/>
              <a:buChar char="-"/>
            </a:pPr>
            <a:r>
              <a:rPr lang="en-US" dirty="0">
                <a:solidFill>
                  <a:srgbClr val="0B0540"/>
                </a:solidFill>
              </a:rPr>
              <a:t>Senior leadership</a:t>
            </a:r>
          </a:p>
          <a:p>
            <a:pPr marL="1085850" lvl="2" indent="-171450">
              <a:buFontTx/>
              <a:buChar char="-"/>
            </a:pPr>
            <a:r>
              <a:rPr lang="en-US" dirty="0">
                <a:solidFill>
                  <a:srgbClr val="0B0540"/>
                </a:solidFill>
              </a:rPr>
              <a:t>Transparency from senior leaders is an important driver</a:t>
            </a:r>
          </a:p>
          <a:p>
            <a:pPr marL="1085850" lvl="2" indent="-171450">
              <a:buFontTx/>
              <a:buChar char="-"/>
            </a:pPr>
            <a:r>
              <a:rPr lang="en-US" dirty="0">
                <a:solidFill>
                  <a:srgbClr val="0B0540"/>
                </a:solidFill>
              </a:rPr>
              <a:t>Employees need to know that the organization is going in the right direction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F81DD-BA8A-4310-8908-6B897F7DD0B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911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dirty="0">
                <a:solidFill>
                  <a:srgbClr val="0B0540"/>
                </a:solidFill>
              </a:rPr>
              <a:t>Glint mirrors recent academic research using ESM to explore engagement.</a:t>
            </a:r>
          </a:p>
          <a:p>
            <a:pPr marL="0" indent="0">
              <a:buFont typeface="+mj-lt"/>
              <a:buNone/>
            </a:pPr>
            <a:endParaRPr lang="en-US" dirty="0">
              <a:solidFill>
                <a:srgbClr val="0B054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F81DD-BA8A-4310-8908-6B897F7DD0B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0755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rgbClr val="0B054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F81DD-BA8A-4310-8908-6B897F7DD0B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527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rgbClr val="0B054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F81DD-BA8A-4310-8908-6B897F7DD0B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6177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rgbClr val="0B054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F81DD-BA8A-4310-8908-6B897F7DD0B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0884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rgbClr val="0B054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F81DD-BA8A-4310-8908-6B897F7DD0B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4487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rgbClr val="0B054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F81DD-BA8A-4310-8908-6B897F7DD0B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673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</a:rPr>
              <a:t>DEFINITION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B0540"/>
                </a:solidFill>
              </a:rPr>
              <a:t>Differences between applied and academic definitions</a:t>
            </a:r>
            <a:endParaRPr lang="en-US" dirty="0">
              <a:solidFill>
                <a:schemeClr val="accent4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</a:rPr>
              <a:t>MEASUREMENT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B0540"/>
                </a:solidFill>
              </a:rPr>
              <a:t>Theoretical and practical measurement differences</a:t>
            </a: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</a:rPr>
              <a:t>SELECTION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B0540"/>
                </a:solidFill>
              </a:rPr>
              <a:t>Can organizations select for engagement?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F81DD-BA8A-4310-8908-6B897F7DD0B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187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0B0540"/>
                </a:solidFill>
              </a:rPr>
              <a:t>Transition:</a:t>
            </a:r>
            <a:r>
              <a:rPr lang="en-US" baseline="0" dirty="0">
                <a:solidFill>
                  <a:srgbClr val="0B0540"/>
                </a:solidFill>
              </a:rPr>
              <a:t> r</a:t>
            </a:r>
            <a:r>
              <a:rPr lang="en-US" dirty="0">
                <a:solidFill>
                  <a:srgbClr val="0B0540"/>
                </a:solidFill>
              </a:rPr>
              <a:t>ather than examining</a:t>
            </a:r>
            <a:r>
              <a:rPr lang="en-US" baseline="0" dirty="0">
                <a:solidFill>
                  <a:srgbClr val="0B0540"/>
                </a:solidFill>
              </a:rPr>
              <a:t> Big Five traits broadly, researchers have focused on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investigating how certain </a:t>
            </a:r>
            <a:r>
              <a:rPr lang="en-US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outcomes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each of the Big Five factors may influence engagement levels.</a:t>
            </a:r>
            <a:endParaRPr lang="en-US" dirty="0">
              <a:solidFill>
                <a:srgbClr val="0B054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F81DD-BA8A-4310-8908-6B897F7DD0B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3176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Big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Five at sub-facet level (Woods &amp;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Sofat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2013)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Assessing the extent to which a candidate possesses certain Big Five dimensions may provide the organization with fruitful information and foresight towards the degree to which levels of employee engagement are likely to vary.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F81DD-BA8A-4310-8908-6B897F7DD0B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1728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practitioners and researchers can address these concerns, perhaps engagement can have both practical and theoretical importance outside of </a:t>
            </a:r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attitudes arena.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F81DD-BA8A-4310-8908-6B897F7DD0B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7571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F81DD-BA8A-4310-8908-6B897F7DD0B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9106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F81DD-BA8A-4310-8908-6B897F7DD0B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5874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>
                <a:solidFill>
                  <a:srgbClr val="0B0540"/>
                </a:solidFill>
              </a:rPr>
              <a:t>Little consensus on what exactly engagement is.</a:t>
            </a:r>
          </a:p>
          <a:p>
            <a:pPr marL="171450" indent="-171450">
              <a:buFontTx/>
              <a:buChar char="-"/>
            </a:pPr>
            <a:r>
              <a:rPr lang="en-US" dirty="0">
                <a:solidFill>
                  <a:srgbClr val="0B0540"/>
                </a:solidFill>
              </a:rPr>
              <a:t>Large disparity between research and practice in defining research.</a:t>
            </a:r>
          </a:p>
          <a:p>
            <a:pPr marL="171450" indent="-171450">
              <a:buFontTx/>
              <a:buChar char="-"/>
            </a:pPr>
            <a:r>
              <a:rPr lang="en-US" dirty="0">
                <a:solidFill>
                  <a:srgbClr val="0B0540"/>
                </a:solidFill>
              </a:rPr>
              <a:t>Even among academic researchers, there is a lack of agreement.</a:t>
            </a:r>
          </a:p>
          <a:p>
            <a:pPr marL="171450" indent="-171450">
              <a:buFontTx/>
              <a:buChar char="-"/>
            </a:pPr>
            <a:r>
              <a:rPr lang="en-US" dirty="0">
                <a:solidFill>
                  <a:srgbClr val="0B0540"/>
                </a:solidFill>
              </a:rPr>
              <a:t>We will briefly review the main perspectives researchers use when examining engagement and where the current state of the literature is.</a:t>
            </a:r>
          </a:p>
          <a:p>
            <a:pPr marL="171450" indent="-171450">
              <a:buFontTx/>
              <a:buChar char="-"/>
            </a:pPr>
            <a:r>
              <a:rPr lang="en-US" dirty="0">
                <a:solidFill>
                  <a:srgbClr val="0B0540"/>
                </a:solidFill>
              </a:rPr>
              <a:t>We will also examine the more popular definitions practitioners refer to when measuring engagement in the workplace.</a:t>
            </a:r>
          </a:p>
          <a:p>
            <a:pPr marL="171450" indent="-171450">
              <a:buFontTx/>
              <a:buChar char="-"/>
            </a:pPr>
            <a:endParaRPr lang="en-US" dirty="0">
              <a:solidFill>
                <a:srgbClr val="0B054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F81DD-BA8A-4310-8908-6B897F7DD0B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4689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r>
              <a:rPr lang="en-US" dirty="0">
                <a:solidFill>
                  <a:srgbClr val="0B0540"/>
                </a:solidFill>
              </a:rPr>
              <a:t>Kahn’s seminal article has been cited almost 5,000 times (4,921 as of 7.15.17)</a:t>
            </a:r>
          </a:p>
          <a:p>
            <a:pPr marL="171450" indent="-171450">
              <a:buFontTx/>
              <a:buChar char="-"/>
            </a:pPr>
            <a:r>
              <a:rPr lang="en-US" dirty="0">
                <a:solidFill>
                  <a:srgbClr val="0B0540"/>
                </a:solidFill>
              </a:rPr>
              <a:t>Within the first 2 decades of engagement research: 891 citations</a:t>
            </a:r>
          </a:p>
          <a:p>
            <a:pPr marL="171450" indent="-171450">
              <a:buFontTx/>
              <a:buChar char="-"/>
            </a:pPr>
            <a:r>
              <a:rPr lang="en-US" dirty="0">
                <a:solidFill>
                  <a:srgbClr val="0B0540"/>
                </a:solidFill>
              </a:rPr>
              <a:t>In the past 7 years there have been 4,220 citations (86% of the citations &gt; major increase in relevancy)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F81DD-BA8A-4310-8908-6B897F7DD0B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5928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sz="1200" dirty="0"/>
              <a:t>Demands predictive of burn-out</a:t>
            </a:r>
          </a:p>
          <a:p>
            <a:pPr marL="171450" indent="-171450">
              <a:buFontTx/>
              <a:buChar char="-"/>
            </a:pPr>
            <a:r>
              <a:rPr lang="en-US" sz="1200" dirty="0"/>
              <a:t>Resources positively related to engagement and negatively related to burnout. </a:t>
            </a:r>
          </a:p>
          <a:p>
            <a:pPr marL="171450" indent="-171450">
              <a:buFontTx/>
              <a:buChar char="-"/>
            </a:pPr>
            <a:r>
              <a:rPr lang="en-US" sz="1200" dirty="0"/>
              <a:t>Resources allow people to cope and provide a shield against the effects of job demands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F81DD-BA8A-4310-8908-6B897F7DD0B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3047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0B0540"/>
                </a:solidFill>
              </a:rPr>
              <a:t>Personal environment refers to the environment around the person, outside of the job (e.g., social support from family/friends, life sustenance [think Maslow’s Hierarchy of Needs], cognitive load).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0B0540"/>
                </a:solidFill>
              </a:rPr>
              <a:t>Work environment refers to anything having to do with the workplace itself (e.g., leadership, job characteristics, resources, culture, fit).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0B0540"/>
                </a:solidFill>
              </a:rPr>
              <a:t>Person (self) refers to what the person brings to the workplace (e.g., personality, identification with the occupation, need for belongingness)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rgbClr val="0B0540"/>
              </a:solidFill>
            </a:endParaRPr>
          </a:p>
          <a:p>
            <a:pPr marL="171450" indent="-171450">
              <a:buFontTx/>
              <a:buChar char="-"/>
            </a:pPr>
            <a:r>
              <a:rPr lang="en-US" dirty="0">
                <a:solidFill>
                  <a:srgbClr val="0B0540"/>
                </a:solidFill>
              </a:rPr>
              <a:t>As individuals experience engagement, their feelings of personal alignment, fit, and competence feeds back into work environment.</a:t>
            </a:r>
          </a:p>
          <a:p>
            <a:pPr marL="171450" indent="-171450">
              <a:buFontTx/>
              <a:buChar char="-"/>
            </a:pPr>
            <a:r>
              <a:rPr lang="en-US" dirty="0">
                <a:solidFill>
                  <a:srgbClr val="0B0540"/>
                </a:solidFill>
              </a:rPr>
              <a:t>Engaged employees choose to be engaged and are reinforced both internally and externally for their engagement.</a:t>
            </a:r>
          </a:p>
          <a:p>
            <a:pPr marL="171450" indent="-171450">
              <a:buFontTx/>
              <a:buChar char="-"/>
            </a:pPr>
            <a:r>
              <a:rPr lang="en-US" dirty="0">
                <a:solidFill>
                  <a:srgbClr val="0B0540"/>
                </a:solidFill>
              </a:rPr>
              <a:t>Model also incorporates time to reflect that engagement in one moment affects engagement in the next (engagement may come in chunks as opposed to a single continuous stream of focus, energy, and thought).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F81DD-BA8A-4310-8908-6B897F7DD0B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1877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 smtClean="0">
                <a:solidFill>
                  <a:srgbClr val="0B0540"/>
                </a:solidFill>
              </a:rPr>
              <a:t>What</a:t>
            </a:r>
            <a:r>
              <a:rPr lang="en-US" baseline="0" dirty="0" smtClean="0">
                <a:solidFill>
                  <a:srgbClr val="0B0540"/>
                </a:solidFill>
              </a:rPr>
              <a:t> we’re noticing is that its completely different than the academic </a:t>
            </a:r>
          </a:p>
          <a:p>
            <a:pPr marL="0" indent="0">
              <a:buFontTx/>
              <a:buNone/>
            </a:pPr>
            <a:r>
              <a:rPr lang="en-US" baseline="0" dirty="0" smtClean="0">
                <a:solidFill>
                  <a:srgbClr val="0B0540"/>
                </a:solidFill>
              </a:rPr>
              <a:t>In the early 2000s engagement really exploded in the applied sector. However it tends to rely heavily on other constructs </a:t>
            </a:r>
          </a:p>
          <a:p>
            <a:pPr marL="0" indent="0">
              <a:buFontTx/>
              <a:buNone/>
            </a:pPr>
            <a:r>
              <a:rPr lang="en-US" baseline="0" dirty="0" smtClean="0">
                <a:solidFill>
                  <a:srgbClr val="0B0540"/>
                </a:solidFill>
              </a:rPr>
              <a:t>Orgs define it as behavioral outcomes and psychological state leading to performance, and creating more productive and loyal employees</a:t>
            </a:r>
          </a:p>
          <a:p>
            <a:pPr marL="0" indent="0">
              <a:buFontTx/>
              <a:buNone/>
            </a:pPr>
            <a:r>
              <a:rPr lang="en-US" baseline="0" dirty="0" smtClean="0">
                <a:solidFill>
                  <a:srgbClr val="0B0540"/>
                </a:solidFill>
              </a:rPr>
              <a:t>Employee job satisfaction, feelings of being valued</a:t>
            </a:r>
          </a:p>
          <a:p>
            <a:pPr marL="0" indent="0">
              <a:buFontTx/>
              <a:buNone/>
            </a:pPr>
            <a:r>
              <a:rPr lang="en-US" baseline="0" dirty="0" smtClean="0">
                <a:solidFill>
                  <a:srgbClr val="0B0540"/>
                </a:solidFill>
              </a:rPr>
              <a:t>To really analyze it in the applied </a:t>
            </a:r>
            <a:r>
              <a:rPr lang="en-US" baseline="0" dirty="0" err="1" smtClean="0">
                <a:solidFill>
                  <a:srgbClr val="0B0540"/>
                </a:solidFill>
              </a:rPr>
              <a:t>settitng</a:t>
            </a:r>
            <a:r>
              <a:rPr lang="en-US" baseline="0" dirty="0" smtClean="0">
                <a:solidFill>
                  <a:srgbClr val="0B0540"/>
                </a:solidFill>
              </a:rPr>
              <a:t>, we need to look at how its measured. </a:t>
            </a:r>
            <a:endParaRPr lang="en-US" dirty="0">
              <a:solidFill>
                <a:srgbClr val="0B054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F81DD-BA8A-4310-8908-6B897F7DD0B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4522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>
                <a:solidFill>
                  <a:srgbClr val="0B0540"/>
                </a:solidFill>
              </a:rPr>
              <a:t>Most organizations have a handful of engagement questions as a part of a broader opinion survey.</a:t>
            </a:r>
          </a:p>
          <a:p>
            <a:pPr marL="628650" lvl="1" indent="-171450">
              <a:buFontTx/>
              <a:buChar char="-"/>
            </a:pPr>
            <a:r>
              <a:rPr lang="en-US" dirty="0">
                <a:solidFill>
                  <a:srgbClr val="0B0540"/>
                </a:solidFill>
              </a:rPr>
              <a:t>Most will include key drivers (e.g., senior leadership, recognition, benefits, communication, pay, coworkers, learning and development, work-life balance) that pose threats to and opportunities for improving engagement.</a:t>
            </a:r>
          </a:p>
          <a:p>
            <a:pPr marL="171450" indent="-171450">
              <a:buFontTx/>
              <a:buChar char="-"/>
            </a:pPr>
            <a:r>
              <a:rPr lang="en-US" dirty="0">
                <a:solidFill>
                  <a:srgbClr val="0B0540"/>
                </a:solidFill>
              </a:rPr>
              <a:t>Survey Monkey as an example</a:t>
            </a:r>
          </a:p>
          <a:p>
            <a:pPr marL="628650" lvl="1" indent="-171450">
              <a:buFontTx/>
              <a:buChar char="-"/>
            </a:pPr>
            <a:r>
              <a:rPr lang="en-US" dirty="0">
                <a:solidFill>
                  <a:srgbClr val="0B0540"/>
                </a:solidFill>
              </a:rPr>
              <a:t>Most questions worded as satisfaction item</a:t>
            </a:r>
          </a:p>
          <a:p>
            <a:pPr marL="628650" lvl="1" indent="-171450">
              <a:buFontTx/>
              <a:buChar char="-"/>
            </a:pPr>
            <a:r>
              <a:rPr lang="en-US" dirty="0">
                <a:solidFill>
                  <a:srgbClr val="0B0540"/>
                </a:solidFill>
              </a:rPr>
              <a:t>For example, “I am satisfied with the investment my organization makes in training and education.”</a:t>
            </a:r>
          </a:p>
          <a:p>
            <a:pPr marL="1085850" lvl="2" indent="-171450">
              <a:buFontTx/>
              <a:buChar char="-"/>
            </a:pPr>
            <a:r>
              <a:rPr lang="en-US" dirty="0">
                <a:solidFill>
                  <a:srgbClr val="0B0540"/>
                </a:solidFill>
              </a:rPr>
              <a:t>Career development</a:t>
            </a:r>
          </a:p>
          <a:p>
            <a:pPr marL="1085850" lvl="2" indent="-171450">
              <a:buFontTx/>
              <a:buChar char="-"/>
            </a:pPr>
            <a:r>
              <a:rPr lang="en-US" dirty="0">
                <a:solidFill>
                  <a:srgbClr val="0B0540"/>
                </a:solidFill>
              </a:rPr>
              <a:t>Training</a:t>
            </a:r>
          </a:p>
          <a:p>
            <a:pPr marL="1085850" lvl="2" indent="-171450">
              <a:buFontTx/>
              <a:buChar char="-"/>
            </a:pPr>
            <a:r>
              <a:rPr lang="en-US" dirty="0">
                <a:solidFill>
                  <a:srgbClr val="0B0540"/>
                </a:solidFill>
              </a:rPr>
              <a:t>Involvement</a:t>
            </a:r>
          </a:p>
          <a:p>
            <a:pPr marL="1085850" lvl="2" indent="-171450">
              <a:buFontTx/>
              <a:buChar char="-"/>
            </a:pPr>
            <a:r>
              <a:rPr lang="en-US" dirty="0">
                <a:solidFill>
                  <a:srgbClr val="0B0540"/>
                </a:solidFill>
              </a:rPr>
              <a:t>Change readiness</a:t>
            </a:r>
          </a:p>
          <a:p>
            <a:pPr marL="1085850" lvl="2" indent="-171450">
              <a:buFontTx/>
              <a:buChar char="-"/>
            </a:pPr>
            <a:r>
              <a:rPr lang="en-US" dirty="0">
                <a:solidFill>
                  <a:srgbClr val="0B0540"/>
                </a:solidFill>
              </a:rPr>
              <a:t>Compensation</a:t>
            </a:r>
          </a:p>
          <a:p>
            <a:pPr marL="1085850" lvl="2" indent="-171450">
              <a:buFontTx/>
              <a:buChar char="-"/>
            </a:pPr>
            <a:r>
              <a:rPr lang="en-US" dirty="0">
                <a:solidFill>
                  <a:srgbClr val="0B0540"/>
                </a:solidFill>
              </a:rPr>
              <a:t>Communication</a:t>
            </a:r>
          </a:p>
          <a:p>
            <a:pPr marL="1085850" lvl="2" indent="-171450">
              <a:buFontTx/>
              <a:buChar char="-"/>
            </a:pPr>
            <a:r>
              <a:rPr lang="en-US" dirty="0">
                <a:solidFill>
                  <a:srgbClr val="0B0540"/>
                </a:solidFill>
              </a:rPr>
              <a:t>Supervisor/Coworker satisfaction</a:t>
            </a:r>
          </a:p>
          <a:p>
            <a:pPr marL="1085850" lvl="2" indent="-171450">
              <a:buFontTx/>
              <a:buChar char="-"/>
            </a:pPr>
            <a:r>
              <a:rPr lang="en-US" dirty="0">
                <a:solidFill>
                  <a:srgbClr val="0B0540"/>
                </a:solidFill>
              </a:rPr>
              <a:t>Benefits</a:t>
            </a:r>
          </a:p>
          <a:p>
            <a:pPr marL="1085850" lvl="2" indent="-171450">
              <a:buFontTx/>
              <a:buChar char="-"/>
            </a:pPr>
            <a:r>
              <a:rPr lang="en-US" dirty="0">
                <a:solidFill>
                  <a:srgbClr val="0B0540"/>
                </a:solidFill>
              </a:rPr>
              <a:t>Corporate Social Responsibility</a:t>
            </a:r>
          </a:p>
          <a:p>
            <a:pPr marL="171450" indent="-171450">
              <a:buFontTx/>
              <a:buChar char="-"/>
            </a:pPr>
            <a:endParaRPr lang="en-US" dirty="0">
              <a:solidFill>
                <a:srgbClr val="0B054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F81DD-BA8A-4310-8908-6B897F7DD0B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7432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>
                <a:solidFill>
                  <a:srgbClr val="0B0540"/>
                </a:solidFill>
              </a:rPr>
              <a:t>Main difference is who the end-user 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F81DD-BA8A-4310-8908-6B897F7DD0B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245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FF8BE40-71A4-4F3F-BE3A-A8CA3DF2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2193CE8-2B06-469F-BB09-3D2F36161B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237AD60-03E7-4D3C-A8B2-54207676F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20687-0A46-4738-A60C-458BBBAFA7FB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B947785-193E-4849-AC54-595BAC6C1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9F08159-2065-49C2-A3D6-7525A4586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F12A2-0AAB-4C9E-AF0E-6119CA678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974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F601457-CE2D-41FD-B8D8-0C7350D24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E881ED8-0146-4135-BA0B-0894FF8F42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FB7182E-7E0A-4566-AA99-A0C40ED50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20687-0A46-4738-A60C-458BBBAFA7FB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83CE728-B550-4A1E-B35E-A1548DAEE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1DC923F-1F0C-4324-A659-A99EB742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F12A2-0AAB-4C9E-AF0E-6119CA678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010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CC414589-5786-4D71-8305-078FCB5B03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2C5C5D14-3D75-48F6-B746-AB277BD968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CE69B99-AC48-461A-91B3-0C91A47B5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20687-0A46-4738-A60C-458BBBAFA7FB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8E471D0-92DF-40BD-AFC3-E10E411CD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186FA46-74AC-4D07-9635-7ED9A4C6F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F12A2-0AAB-4C9E-AF0E-6119CA678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6775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 noChangeAspect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</p:spPr>
        <p:txBody>
          <a:bodyPr lIns="91440">
            <a:noAutofit/>
          </a:bodyPr>
          <a:lstStyle>
            <a:lvl1pPr algn="ctr">
              <a:defRPr/>
            </a:lvl1pPr>
          </a:lstStyle>
          <a:p>
            <a:r>
              <a:rPr lang="en-US" baseline="0"/>
              <a:t>Click icon to add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/>
          <a:lstStyle/>
          <a:p>
            <a:fld id="{5AE1514C-5E56-4738-A1FF-4B1CFD2A3E3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6652" y="2567613"/>
            <a:ext cx="8804365" cy="1403495"/>
          </a:xfrm>
          <a:prstGeom prst="rect">
            <a:avLst/>
          </a:prstGeom>
        </p:spPr>
        <p:txBody>
          <a:bodyPr/>
          <a:lstStyle>
            <a:lvl1pPr algn="l">
              <a:defRPr lang="en-US" sz="8800" b="1" i="0" kern="1200" spc="1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581150" y="3971108"/>
            <a:ext cx="9461500" cy="757130"/>
          </a:xfrm>
        </p:spPr>
        <p:txBody>
          <a:bodyPr/>
          <a:lstStyle>
            <a:lvl1pPr algn="l">
              <a:defRPr lang="en-US" sz="4800" b="1" i="0" kern="1200" spc="300" dirty="0" smtClean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16569247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7833C4A-DD21-4E16-A66E-A1DA4E44C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BC3C189-A3A4-4E2F-8736-DB92A9F2BB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2FD75C0-53DE-46CB-B6E5-FC5DC4110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20687-0A46-4738-A60C-458BBBAFA7FB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239CC9C-7F10-4AC4-B805-75B302EAF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D32C556-8576-494E-B360-7635D3DA1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F12A2-0AAB-4C9E-AF0E-6119CA678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806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AAC19A3-4A95-40F4-AB7E-1FBDDD22A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4962865-7BED-4945-90B3-28260F3CE1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86B9F0E-5112-4866-8398-C362775EC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20687-0A46-4738-A60C-458BBBAFA7FB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71F4728-C90C-44FA-AA4C-2361F860E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A372596-BE71-4D54-B509-D59831BC5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F12A2-0AAB-4C9E-AF0E-6119CA678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691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F5A5FFD-18C3-43CC-8CC3-AA8E71FEF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14CADFA-7476-4286-9828-B612B4F560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B6C0204-346C-49F0-AF6D-68F471F9DA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B55EB48-5DEF-473A-B6D9-BEEC4CDB9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20687-0A46-4738-A60C-458BBBAFA7FB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03E0B71-B3B0-47AF-AE2C-F85A6D192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E346E32-D0FC-4E4D-BF59-7358C304B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F12A2-0AAB-4C9E-AF0E-6119CA678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825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2C3C90D-68ED-4C04-9C68-539DC5986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BB8FDC6-39D6-4D7C-B0F3-AA40F4B35B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D12E267-FBE5-4EBA-875E-94EAEFBAA8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897ED560-9BC5-4653-A92F-967A72E402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FCAD9CB6-4B17-45D1-9CD9-60534C14A4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EED83BDA-7530-4641-93E7-3F27EF09D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20687-0A46-4738-A60C-458BBBAFA7FB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49B61D9D-6266-4D08-A866-BC62FF553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95E6C74F-DC42-48F7-915B-C1215C978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F12A2-0AAB-4C9E-AF0E-6119CA678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560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7540261-1956-4440-A9B7-3EA191139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3F426490-1C7F-454E-9664-791090432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20687-0A46-4738-A60C-458BBBAFA7FB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D30AE79-8B40-454A-8C72-65E1A0456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38F9426D-0DED-4307-9855-12FE08C71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F12A2-0AAB-4C9E-AF0E-6119CA678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249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EE77A7BB-90F8-4137-AF0C-AEBEBA5B2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20687-0A46-4738-A60C-458BBBAFA7FB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CF26D0C9-49B3-4A0F-AAD8-006DDDFA8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B49EB12-C905-43B4-A66B-5C160EB0F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F12A2-0AAB-4C9E-AF0E-6119CA678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171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66F7E5D-4705-42E1-A485-FE18F3227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2FED6FE-CF43-422B-B0E4-730D574D0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CD12FB0-A963-4B81-9250-1EA3554FC9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80493FB-7E1F-411C-AEAA-C58E85140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20687-0A46-4738-A60C-458BBBAFA7FB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747F504-E209-4859-A3C3-455C321FC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82D7DD8-54BB-45BE-BDF1-BDFDE6E74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F12A2-0AAB-4C9E-AF0E-6119CA678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197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004D7E9-1C52-4E9C-82D0-FB6059EF8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EB1D8D02-3660-430F-9E8E-10D8C21A4F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8AF75A3-9CA9-49BE-94F3-2DD29E4B99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241BC47-54BF-4FAA-8A77-06BDABFBF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20687-0A46-4738-A60C-458BBBAFA7FB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CDCEE2D-8C10-487A-92F6-60D7A28F9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AE3FD38-A937-46D4-BB00-0ABD95AC6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F12A2-0AAB-4C9E-AF0E-6119CA678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432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1DE955C9-BFCB-42E7-A954-868B6761E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46DF788-7F28-4CC2-A985-DA0D094CE2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6EF0AB6-0540-4B55-AA5E-E339DA16C5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20687-0A46-4738-A60C-458BBBAFA7FB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8A1CAA8-E4DD-4BBF-8E2B-304FB50B1A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8729C1C-7F8C-4323-AB56-61F4DAF495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AF12A2-0AAB-4C9E-AF0E-6119CA678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62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1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svg"/><Relationship Id="rId5" Type="http://schemas.openxmlformats.org/officeDocument/2006/relationships/image" Target="../media/image14.png"/><Relationship Id="rId4" Type="http://schemas.openxmlformats.org/officeDocument/2006/relationships/image" Target="../media/image19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1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svg"/><Relationship Id="rId5" Type="http://schemas.openxmlformats.org/officeDocument/2006/relationships/image" Target="../media/image14.png"/><Relationship Id="rId10" Type="http://schemas.openxmlformats.org/officeDocument/2006/relationships/image" Target="../media/image16.png"/><Relationship Id="rId4" Type="http://schemas.openxmlformats.org/officeDocument/2006/relationships/image" Target="../media/image19.svg"/><Relationship Id="rId9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13.png"/><Relationship Id="rId7" Type="http://schemas.openxmlformats.org/officeDocument/2006/relationships/image" Target="../media/image9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5" Type="http://schemas.openxmlformats.org/officeDocument/2006/relationships/image" Target="../media/image8.png"/><Relationship Id="rId10" Type="http://schemas.openxmlformats.org/officeDocument/2006/relationships/image" Target="../media/image21.svg"/><Relationship Id="rId4" Type="http://schemas.openxmlformats.org/officeDocument/2006/relationships/image" Target="../media/image19.svg"/><Relationship Id="rId9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13.png"/><Relationship Id="rId7" Type="http://schemas.openxmlformats.org/officeDocument/2006/relationships/image" Target="../media/image9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svg"/><Relationship Id="rId11" Type="http://schemas.openxmlformats.org/officeDocument/2006/relationships/image" Target="../media/image19.png"/><Relationship Id="rId5" Type="http://schemas.openxmlformats.org/officeDocument/2006/relationships/image" Target="../media/image8.png"/><Relationship Id="rId10" Type="http://schemas.openxmlformats.org/officeDocument/2006/relationships/image" Target="../media/image21.svg"/><Relationship Id="rId4" Type="http://schemas.openxmlformats.org/officeDocument/2006/relationships/image" Target="../media/image19.svg"/><Relationship Id="rId9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13.png"/><Relationship Id="rId7" Type="http://schemas.openxmlformats.org/officeDocument/2006/relationships/image" Target="../media/image9.png"/><Relationship Id="rId12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svg"/><Relationship Id="rId11" Type="http://schemas.openxmlformats.org/officeDocument/2006/relationships/image" Target="../media/image21.png"/><Relationship Id="rId5" Type="http://schemas.openxmlformats.org/officeDocument/2006/relationships/image" Target="../media/image8.png"/><Relationship Id="rId10" Type="http://schemas.openxmlformats.org/officeDocument/2006/relationships/image" Target="../media/image21.svg"/><Relationship Id="rId4" Type="http://schemas.openxmlformats.org/officeDocument/2006/relationships/image" Target="../media/image19.svg"/><Relationship Id="rId9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13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svg"/><Relationship Id="rId5" Type="http://schemas.openxmlformats.org/officeDocument/2006/relationships/image" Target="../media/image8.png"/><Relationship Id="rId4" Type="http://schemas.openxmlformats.org/officeDocument/2006/relationships/image" Target="../media/image19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13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svg"/><Relationship Id="rId5" Type="http://schemas.openxmlformats.org/officeDocument/2006/relationships/image" Target="../media/image8.png"/><Relationship Id="rId4" Type="http://schemas.openxmlformats.org/officeDocument/2006/relationships/image" Target="../media/image19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13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svg"/><Relationship Id="rId5" Type="http://schemas.openxmlformats.org/officeDocument/2006/relationships/image" Target="../media/image8.png"/><Relationship Id="rId4" Type="http://schemas.openxmlformats.org/officeDocument/2006/relationships/image" Target="../media/image19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13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svg"/><Relationship Id="rId5" Type="http://schemas.openxmlformats.org/officeDocument/2006/relationships/image" Target="../media/image8.png"/><Relationship Id="rId4" Type="http://schemas.openxmlformats.org/officeDocument/2006/relationships/image" Target="../media/image19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13" Type="http://schemas.microsoft.com/office/2007/relationships/diagramDrawing" Target="../diagrams/drawing2.xml"/><Relationship Id="rId3" Type="http://schemas.openxmlformats.org/officeDocument/2006/relationships/image" Target="../media/image13.png"/><Relationship Id="rId7" Type="http://schemas.openxmlformats.org/officeDocument/2006/relationships/image" Target="../media/image23.png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svg"/><Relationship Id="rId11" Type="http://schemas.openxmlformats.org/officeDocument/2006/relationships/diagramQuickStyle" Target="../diagrams/quickStyle2.xml"/><Relationship Id="rId5" Type="http://schemas.openxmlformats.org/officeDocument/2006/relationships/image" Target="../media/image8.png"/><Relationship Id="rId10" Type="http://schemas.openxmlformats.org/officeDocument/2006/relationships/diagramLayout" Target="../diagrams/layout2.xml"/><Relationship Id="rId4" Type="http://schemas.openxmlformats.org/officeDocument/2006/relationships/image" Target="../media/image19.svg"/><Relationship Id="rId9" Type="http://schemas.openxmlformats.org/officeDocument/2006/relationships/diagramData" Target="../diagrams/data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4.png"/><Relationship Id="rId4" Type="http://schemas.openxmlformats.org/officeDocument/2006/relationships/image" Target="../media/image4.svg"/><Relationship Id="rId9" Type="http://schemas.openxmlformats.org/officeDocument/2006/relationships/image" Target="../media/image8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13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svg"/><Relationship Id="rId5" Type="http://schemas.openxmlformats.org/officeDocument/2006/relationships/image" Target="../media/image8.png"/><Relationship Id="rId4" Type="http://schemas.openxmlformats.org/officeDocument/2006/relationships/image" Target="../media/image19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diagramLayout" Target="../diagrams/layout3.xml"/><Relationship Id="rId7" Type="http://schemas.openxmlformats.org/officeDocument/2006/relationships/image" Target="../media/image13.png"/><Relationship Id="rId12" Type="http://schemas.openxmlformats.org/officeDocument/2006/relationships/image" Target="../media/image31.sv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openxmlformats.org/officeDocument/2006/relationships/image" Target="../media/image23.png"/><Relationship Id="rId5" Type="http://schemas.openxmlformats.org/officeDocument/2006/relationships/diagramColors" Target="../diagrams/colors3.xml"/><Relationship Id="rId10" Type="http://schemas.openxmlformats.org/officeDocument/2006/relationships/image" Target="../media/image12.sv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13" Type="http://schemas.microsoft.com/office/2007/relationships/diagramDrawing" Target="../diagrams/drawing4.xml"/><Relationship Id="rId3" Type="http://schemas.openxmlformats.org/officeDocument/2006/relationships/image" Target="../media/image13.png"/><Relationship Id="rId7" Type="http://schemas.openxmlformats.org/officeDocument/2006/relationships/image" Target="../media/image23.png"/><Relationship Id="rId12" Type="http://schemas.openxmlformats.org/officeDocument/2006/relationships/diagramColors" Target="../diagrams/colors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svg"/><Relationship Id="rId11" Type="http://schemas.openxmlformats.org/officeDocument/2006/relationships/diagramQuickStyle" Target="../diagrams/quickStyle4.xml"/><Relationship Id="rId5" Type="http://schemas.openxmlformats.org/officeDocument/2006/relationships/image" Target="../media/image8.png"/><Relationship Id="rId10" Type="http://schemas.openxmlformats.org/officeDocument/2006/relationships/diagramLayout" Target="../diagrams/layout4.xml"/><Relationship Id="rId4" Type="http://schemas.openxmlformats.org/officeDocument/2006/relationships/image" Target="../media/image19.svg"/><Relationship Id="rId9" Type="http://schemas.openxmlformats.org/officeDocument/2006/relationships/diagramData" Target="../diagrams/data4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svg"/><Relationship Id="rId5" Type="http://schemas.openxmlformats.org/officeDocument/2006/relationships/image" Target="../media/image8.png"/><Relationship Id="rId4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svg"/><Relationship Id="rId5" Type="http://schemas.openxmlformats.org/officeDocument/2006/relationships/image" Target="../media/image8.png"/><Relationship Id="rId4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svg"/><Relationship Id="rId5" Type="http://schemas.openxmlformats.org/officeDocument/2006/relationships/image" Target="../media/image8.png"/><Relationship Id="rId4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microsoft.com/office/2007/relationships/diagramDrawing" Target="../diagrams/drawing1.xml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openxmlformats.org/officeDocument/2006/relationships/diagramColors" Target="../diagrams/colors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svg"/><Relationship Id="rId11" Type="http://schemas.openxmlformats.org/officeDocument/2006/relationships/diagramQuickStyle" Target="../diagrams/quickStyle1.xml"/><Relationship Id="rId5" Type="http://schemas.openxmlformats.org/officeDocument/2006/relationships/image" Target="../media/image8.png"/><Relationship Id="rId10" Type="http://schemas.openxmlformats.org/officeDocument/2006/relationships/diagramLayout" Target="../diagrams/layout1.xml"/><Relationship Id="rId4" Type="http://schemas.openxmlformats.org/officeDocument/2006/relationships/image" Target="../media/image10.svg"/><Relationship Id="rId9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svg"/><Relationship Id="rId5" Type="http://schemas.openxmlformats.org/officeDocument/2006/relationships/image" Target="../media/image8.png"/><Relationship Id="rId4" Type="http://schemas.openxmlformats.org/officeDocument/2006/relationships/image" Target="../media/image10.svg"/><Relationship Id="rId9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svg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image" Target="../media/image10.svg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1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svg"/><Relationship Id="rId5" Type="http://schemas.openxmlformats.org/officeDocument/2006/relationships/image" Target="../media/image14.png"/><Relationship Id="rId4" Type="http://schemas.openxmlformats.org/officeDocument/2006/relationships/image" Target="../media/image1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Placeholder 27">
            <a:extLst>
              <a:ext uri="{FF2B5EF4-FFF2-40B4-BE49-F238E27FC236}">
                <a16:creationId xmlns="" xmlns:a16="http://schemas.microsoft.com/office/drawing/2014/main" id="{855EBC2F-07AA-4A04-A9AB-84E810FB186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clrChange>
              <a:clrFrom>
                <a:srgbClr val="F8A02B"/>
              </a:clrFrom>
              <a:clrTo>
                <a:srgbClr val="F8A02B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757" b="7757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9" name="Title 6"/>
          <p:cNvSpPr txBox="1">
            <a:spLocks/>
          </p:cNvSpPr>
          <p:nvPr/>
        </p:nvSpPr>
        <p:spPr>
          <a:xfrm>
            <a:off x="1679957" y="3280601"/>
            <a:ext cx="5909265" cy="874205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i="0" kern="1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 sz="8800" spc="-300" dirty="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1514C-5E56-4738-A1FF-4B1CFD2A3E36}" type="slidenum">
              <a:rPr lang="en-US" smtClean="0"/>
              <a:t>1</a:t>
            </a:fld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E87E9EBA-66D4-4688-A391-8148D030C345}"/>
              </a:ext>
            </a:extLst>
          </p:cNvPr>
          <p:cNvSpPr/>
          <p:nvPr/>
        </p:nvSpPr>
        <p:spPr>
          <a:xfrm>
            <a:off x="-110839" y="512621"/>
            <a:ext cx="12482946" cy="1969909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 flipH="1">
            <a:off x="3999021" y="2365869"/>
            <a:ext cx="5766878" cy="704078"/>
          </a:xfrm>
          <a:prstGeom prst="rect">
            <a:avLst/>
          </a:prstGeom>
          <a:solidFill>
            <a:srgbClr val="F8A02B"/>
          </a:solidFill>
          <a:ln>
            <a:solidFill>
              <a:srgbClr val="F8A0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</a:pPr>
            <a:r>
              <a:rPr lang="en-US" sz="2800" dirty="0">
                <a:gradFill>
                  <a:gsLst>
                    <a:gs pos="0">
                      <a:srgbClr val="75D1FF">
                        <a:lumMod val="5000"/>
                        <a:lumOff val="95000"/>
                      </a:srgbClr>
                    </a:gs>
                    <a:gs pos="100000">
                      <a:srgbClr val="FFFFFF"/>
                    </a:gs>
                  </a:gsLst>
                  <a:lin ang="5400000" scaled="1"/>
                </a:gradFill>
              </a:rPr>
              <a:t>ASSESSMENT &amp; MEASUREMENT</a:t>
            </a:r>
          </a:p>
        </p:txBody>
      </p:sp>
      <p:pic>
        <p:nvPicPr>
          <p:cNvPr id="1026" name="Picture 2" descr="http://www.ipacweb.org/resources/Pictures/IPAC-logo-2017.png">
            <a:extLst>
              <a:ext uri="{FF2B5EF4-FFF2-40B4-BE49-F238E27FC236}">
                <a16:creationId xmlns="" xmlns:a16="http://schemas.microsoft.com/office/drawing/2014/main" id="{6B086E1C-A52C-40F4-80A8-7B9183703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68" y="221091"/>
            <a:ext cx="2793742" cy="272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3250948" y="1269723"/>
            <a:ext cx="8579870" cy="1089529"/>
          </a:xfrm>
        </p:spPr>
        <p:txBody>
          <a:bodyPr/>
          <a:lstStyle/>
          <a:p>
            <a:r>
              <a:rPr lang="en-US" sz="7200" dirty="0">
                <a:ln>
                  <a:solidFill>
                    <a:sysClr val="windowText" lastClr="000000"/>
                  </a:solidFill>
                </a:ln>
              </a:rPr>
              <a:t>ENGAGEMENT 101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54562" y="738394"/>
            <a:ext cx="4381079" cy="75713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EMPLOYEE</a:t>
            </a:r>
            <a:r>
              <a:rPr lang="en-US" dirty="0"/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AEF68942-6A9D-4CB1-92C7-3251D488498D}"/>
              </a:ext>
            </a:extLst>
          </p:cNvPr>
          <p:cNvSpPr/>
          <p:nvPr/>
        </p:nvSpPr>
        <p:spPr>
          <a:xfrm>
            <a:off x="-41566" y="5663381"/>
            <a:ext cx="12302836" cy="802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52BAE466-3F4A-4482-9D9F-9A2E6EA6287C}"/>
              </a:ext>
            </a:extLst>
          </p:cNvPr>
          <p:cNvSpPr txBox="1"/>
          <p:nvPr/>
        </p:nvSpPr>
        <p:spPr>
          <a:xfrm>
            <a:off x="2152855" y="5740396"/>
            <a:ext cx="7955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Jose Valadez  |  Kelly Stewart  |  Frank Igou  |  Zollie Saxon</a:t>
            </a:r>
          </a:p>
          <a:p>
            <a:pPr algn="ctr"/>
            <a:endParaRPr lang="en-US" sz="400" dirty="0">
              <a:solidFill>
                <a:schemeClr val="bg1"/>
              </a:solidFill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Louisiana Tech University</a:t>
            </a:r>
          </a:p>
        </p:txBody>
      </p:sp>
    </p:spTree>
    <p:extLst>
      <p:ext uri="{BB962C8B-B14F-4D97-AF65-F5344CB8AC3E}">
        <p14:creationId xmlns:p14="http://schemas.microsoft.com/office/powerpoint/2010/main" val="18038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1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266810" y="5448626"/>
            <a:ext cx="5925190" cy="1409374"/>
          </a:xfrm>
          <a:custGeom>
            <a:avLst/>
            <a:gdLst>
              <a:gd name="connsiteX0" fmla="*/ 652725 w 5925190"/>
              <a:gd name="connsiteY0" fmla="*/ 0 h 1409374"/>
              <a:gd name="connsiteX1" fmla="*/ 5925190 w 5925190"/>
              <a:gd name="connsiteY1" fmla="*/ 0 h 1409374"/>
              <a:gd name="connsiteX2" fmla="*/ 5925190 w 5925190"/>
              <a:gd name="connsiteY2" fmla="*/ 1409374 h 1409374"/>
              <a:gd name="connsiteX3" fmla="*/ 0 w 5925190"/>
              <a:gd name="connsiteY3" fmla="*/ 1409374 h 140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5190" h="1409374">
                <a:moveTo>
                  <a:pt x="652725" y="0"/>
                </a:moveTo>
                <a:lnTo>
                  <a:pt x="5925190" y="0"/>
                </a:lnTo>
                <a:lnTo>
                  <a:pt x="5925190" y="1409374"/>
                </a:lnTo>
                <a:lnTo>
                  <a:pt x="0" y="140937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Freeform 2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0" y="-22758"/>
            <a:ext cx="4522796" cy="2919017"/>
          </a:xfrm>
          <a:custGeom>
            <a:avLst/>
            <a:gdLst>
              <a:gd name="connsiteX0" fmla="*/ 0 w 4522796"/>
              <a:gd name="connsiteY0" fmla="*/ 2919017 h 2919017"/>
              <a:gd name="connsiteX1" fmla="*/ 4522796 w 4522796"/>
              <a:gd name="connsiteY1" fmla="*/ 2919017 h 2919017"/>
              <a:gd name="connsiteX2" fmla="*/ 3170909 w 4522796"/>
              <a:gd name="connsiteY2" fmla="*/ 0 h 2919017"/>
              <a:gd name="connsiteX3" fmla="*/ 0 w 4522796"/>
              <a:gd name="connsiteY3" fmla="*/ 0 h 2919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2796" h="2919017">
                <a:moveTo>
                  <a:pt x="0" y="2919017"/>
                </a:moveTo>
                <a:lnTo>
                  <a:pt x="4522796" y="2919017"/>
                </a:lnTo>
                <a:lnTo>
                  <a:pt x="3170909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1"/>
          </a:p>
        </p:txBody>
      </p:sp>
      <p:sp>
        <p:nvSpPr>
          <p:cNvPr id="28" name="Freeform 2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5448626"/>
            <a:ext cx="6754821" cy="1409374"/>
          </a:xfrm>
          <a:custGeom>
            <a:avLst/>
            <a:gdLst>
              <a:gd name="connsiteX0" fmla="*/ 0 w 6754821"/>
              <a:gd name="connsiteY0" fmla="*/ 0 h 1409374"/>
              <a:gd name="connsiteX1" fmla="*/ 6754821 w 6754821"/>
              <a:gd name="connsiteY1" fmla="*/ 0 h 1409374"/>
              <a:gd name="connsiteX2" fmla="*/ 6102096 w 6754821"/>
              <a:gd name="connsiteY2" fmla="*/ 1409374 h 1409374"/>
              <a:gd name="connsiteX3" fmla="*/ 0 w 6754821"/>
              <a:gd name="connsiteY3" fmla="*/ 1409374 h 140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54821" h="1409374">
                <a:moveTo>
                  <a:pt x="0" y="0"/>
                </a:moveTo>
                <a:lnTo>
                  <a:pt x="6754821" y="0"/>
                </a:lnTo>
                <a:lnTo>
                  <a:pt x="6102096" y="1409374"/>
                </a:lnTo>
                <a:lnTo>
                  <a:pt x="0" y="140937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Graphic 14" descr="Open Book">
            <a:extLst>
              <a:ext uri="{FF2B5EF4-FFF2-40B4-BE49-F238E27FC236}">
                <a16:creationId xmlns="" xmlns:a16="http://schemas.microsoft.com/office/drawing/2014/main" id="{D81295D1-E6D8-4B93-83D0-C7A1E3F7BC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01134" y="5602706"/>
            <a:ext cx="1096800" cy="1096800"/>
          </a:xfrm>
          <a:prstGeom prst="rect">
            <a:avLst/>
          </a:prstGeom>
        </p:spPr>
      </p:pic>
      <p:pic>
        <p:nvPicPr>
          <p:cNvPr id="17" name="Graphic 16" descr="Ruler">
            <a:extLst>
              <a:ext uri="{FF2B5EF4-FFF2-40B4-BE49-F238E27FC236}">
                <a16:creationId xmlns="" xmlns:a16="http://schemas.microsoft.com/office/drawing/2014/main" id="{F3C0917B-7894-49A7-BAE9-2D4E34B58FF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963171" y="5583458"/>
            <a:ext cx="1104713" cy="1104713"/>
          </a:xfrm>
          <a:prstGeom prst="rect">
            <a:avLst/>
          </a:prstGeom>
        </p:spPr>
      </p:pic>
      <p:pic>
        <p:nvPicPr>
          <p:cNvPr id="19" name="Graphic 18" descr="Bullseye">
            <a:extLst>
              <a:ext uri="{FF2B5EF4-FFF2-40B4-BE49-F238E27FC236}">
                <a16:creationId xmlns="" xmlns:a16="http://schemas.microsoft.com/office/drawing/2014/main" id="{68262AC6-4CD9-4327-B178-0F25757D5F1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551179" y="5616619"/>
            <a:ext cx="1104713" cy="1104713"/>
          </a:xfrm>
          <a:prstGeom prst="rect">
            <a:avLst/>
          </a:prstGeom>
        </p:spPr>
      </p:pic>
      <p:sp>
        <p:nvSpPr>
          <p:cNvPr id="30" name="Subtitle 2">
            <a:extLst>
              <a:ext uri="{FF2B5EF4-FFF2-40B4-BE49-F238E27FC236}">
                <a16:creationId xmlns="" xmlns:a16="http://schemas.microsoft.com/office/drawing/2014/main" id="{09922F57-5DE9-48F2-866D-D2FEF74A86EC}"/>
              </a:ext>
            </a:extLst>
          </p:cNvPr>
          <p:cNvSpPr txBox="1">
            <a:spLocks/>
          </p:cNvSpPr>
          <p:nvPr/>
        </p:nvSpPr>
        <p:spPr>
          <a:xfrm>
            <a:off x="230266" y="292829"/>
            <a:ext cx="3334973" cy="71078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000" b="1" dirty="0"/>
              <a:t>ENGAGEMENT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="" xmlns:a16="http://schemas.microsoft.com/office/drawing/2014/main" id="{2F1087C3-C2D2-428D-9116-864DFBBB8464}"/>
              </a:ext>
            </a:extLst>
          </p:cNvPr>
          <p:cNvSpPr txBox="1">
            <a:spLocks/>
          </p:cNvSpPr>
          <p:nvPr/>
        </p:nvSpPr>
        <p:spPr>
          <a:xfrm>
            <a:off x="220641" y="593005"/>
            <a:ext cx="3547407" cy="936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800" b="1" dirty="0"/>
              <a:t>MEASURED</a:t>
            </a:r>
            <a:endParaRPr lang="en-US" sz="3200" b="1" dirty="0"/>
          </a:p>
        </p:txBody>
      </p:sp>
      <p:sp>
        <p:nvSpPr>
          <p:cNvPr id="2" name="AutoShape 2" descr="https://www.shrm.org/_layouts/15/SHRM.Core/design/images/SHRMLogo.svg">
            <a:extLst>
              <a:ext uri="{FF2B5EF4-FFF2-40B4-BE49-F238E27FC236}">
                <a16:creationId xmlns="" xmlns:a16="http://schemas.microsoft.com/office/drawing/2014/main" id="{E4848054-D0B1-4A28-8D43-BBC3011DE05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2536276" cy="253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ABF969D3-9834-4FB4-9149-982DF39BF73B}"/>
              </a:ext>
            </a:extLst>
          </p:cNvPr>
          <p:cNvSpPr/>
          <p:nvPr/>
        </p:nvSpPr>
        <p:spPr>
          <a:xfrm>
            <a:off x="4682836" y="554182"/>
            <a:ext cx="3325091" cy="436880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33AED2A5-3209-46BC-8CFD-6CDD0C3C907F}"/>
              </a:ext>
            </a:extLst>
          </p:cNvPr>
          <p:cNvSpPr/>
          <p:nvPr/>
        </p:nvSpPr>
        <p:spPr>
          <a:xfrm>
            <a:off x="8260327" y="554182"/>
            <a:ext cx="3325091" cy="436880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28588BAB-F1E2-49AF-8785-B36C69B45D53}"/>
              </a:ext>
            </a:extLst>
          </p:cNvPr>
          <p:cNvSpPr txBox="1"/>
          <p:nvPr/>
        </p:nvSpPr>
        <p:spPr>
          <a:xfrm>
            <a:off x="4775200" y="1094260"/>
            <a:ext cx="313112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B0540"/>
                </a:solidFill>
              </a:rPr>
              <a:t>UWES</a:t>
            </a:r>
            <a:endParaRPr lang="en-US" b="1" dirty="0">
              <a:solidFill>
                <a:srgbClr val="0B0540"/>
              </a:solidFill>
            </a:endParaRPr>
          </a:p>
          <a:p>
            <a:pPr algn="ctr"/>
            <a:r>
              <a:rPr lang="en-US" dirty="0"/>
              <a:t>_________________</a:t>
            </a:r>
          </a:p>
          <a:p>
            <a:pPr algn="ctr"/>
            <a:endParaRPr lang="en-US" dirty="0"/>
          </a:p>
          <a:p>
            <a:pPr algn="ctr"/>
            <a:r>
              <a:rPr lang="en-US" sz="2400" dirty="0"/>
              <a:t>Vigor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Dedication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Absorption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F17ABE9F-CB01-4661-A2E8-5F486B2A4063}"/>
              </a:ext>
            </a:extLst>
          </p:cNvPr>
          <p:cNvSpPr txBox="1"/>
          <p:nvPr/>
        </p:nvSpPr>
        <p:spPr>
          <a:xfrm>
            <a:off x="8357308" y="1123137"/>
            <a:ext cx="313112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B0540"/>
                </a:solidFill>
              </a:rPr>
              <a:t>JES</a:t>
            </a:r>
            <a:endParaRPr lang="en-US" b="1" dirty="0">
              <a:solidFill>
                <a:srgbClr val="0B0540"/>
              </a:solidFill>
            </a:endParaRPr>
          </a:p>
          <a:p>
            <a:pPr algn="ctr"/>
            <a:r>
              <a:rPr lang="en-US" dirty="0"/>
              <a:t>_________________</a:t>
            </a:r>
          </a:p>
          <a:p>
            <a:pPr algn="ctr"/>
            <a:endParaRPr lang="en-US" dirty="0"/>
          </a:p>
          <a:p>
            <a:pPr algn="ctr"/>
            <a:r>
              <a:rPr lang="en-US" sz="2400" dirty="0"/>
              <a:t>Affective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Cognitive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Physical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504F6DAE-B397-44F3-82ED-85C43427AFFA}"/>
              </a:ext>
            </a:extLst>
          </p:cNvPr>
          <p:cNvSpPr txBox="1"/>
          <p:nvPr/>
        </p:nvSpPr>
        <p:spPr>
          <a:xfrm>
            <a:off x="350985" y="5683895"/>
            <a:ext cx="54325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Schaufeli</a:t>
            </a:r>
            <a:r>
              <a:rPr lang="en-US" sz="2800" dirty="0"/>
              <a:t> et al. (2002)</a:t>
            </a:r>
          </a:p>
          <a:p>
            <a:r>
              <a:rPr lang="en-US" sz="2800" dirty="0"/>
              <a:t>Rich, </a:t>
            </a:r>
            <a:r>
              <a:rPr lang="en-US" sz="2800" dirty="0" err="1"/>
              <a:t>LePine</a:t>
            </a:r>
            <a:r>
              <a:rPr lang="en-US" sz="2800" dirty="0"/>
              <a:t>, &amp; Crawford (2010)</a:t>
            </a:r>
          </a:p>
        </p:txBody>
      </p:sp>
    </p:spTree>
    <p:extLst>
      <p:ext uri="{BB962C8B-B14F-4D97-AF65-F5344CB8AC3E}">
        <p14:creationId xmlns:p14="http://schemas.microsoft.com/office/powerpoint/2010/main" val="71688531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1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266810" y="5448626"/>
            <a:ext cx="5925190" cy="1409374"/>
          </a:xfrm>
          <a:custGeom>
            <a:avLst/>
            <a:gdLst>
              <a:gd name="connsiteX0" fmla="*/ 652725 w 5925190"/>
              <a:gd name="connsiteY0" fmla="*/ 0 h 1409374"/>
              <a:gd name="connsiteX1" fmla="*/ 5925190 w 5925190"/>
              <a:gd name="connsiteY1" fmla="*/ 0 h 1409374"/>
              <a:gd name="connsiteX2" fmla="*/ 5925190 w 5925190"/>
              <a:gd name="connsiteY2" fmla="*/ 1409374 h 1409374"/>
              <a:gd name="connsiteX3" fmla="*/ 0 w 5925190"/>
              <a:gd name="connsiteY3" fmla="*/ 1409374 h 140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5190" h="1409374">
                <a:moveTo>
                  <a:pt x="652725" y="0"/>
                </a:moveTo>
                <a:lnTo>
                  <a:pt x="5925190" y="0"/>
                </a:lnTo>
                <a:lnTo>
                  <a:pt x="5925190" y="1409374"/>
                </a:lnTo>
                <a:lnTo>
                  <a:pt x="0" y="140937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Freeform 2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0" y="-22758"/>
            <a:ext cx="4522796" cy="2919017"/>
          </a:xfrm>
          <a:custGeom>
            <a:avLst/>
            <a:gdLst>
              <a:gd name="connsiteX0" fmla="*/ 0 w 4522796"/>
              <a:gd name="connsiteY0" fmla="*/ 2919017 h 2919017"/>
              <a:gd name="connsiteX1" fmla="*/ 4522796 w 4522796"/>
              <a:gd name="connsiteY1" fmla="*/ 2919017 h 2919017"/>
              <a:gd name="connsiteX2" fmla="*/ 3170909 w 4522796"/>
              <a:gd name="connsiteY2" fmla="*/ 0 h 2919017"/>
              <a:gd name="connsiteX3" fmla="*/ 0 w 4522796"/>
              <a:gd name="connsiteY3" fmla="*/ 0 h 2919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2796" h="2919017">
                <a:moveTo>
                  <a:pt x="0" y="2919017"/>
                </a:moveTo>
                <a:lnTo>
                  <a:pt x="4522796" y="2919017"/>
                </a:lnTo>
                <a:lnTo>
                  <a:pt x="3170909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1"/>
          </a:p>
        </p:txBody>
      </p:sp>
      <p:sp>
        <p:nvSpPr>
          <p:cNvPr id="28" name="Freeform 2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5448626"/>
            <a:ext cx="6754821" cy="1409374"/>
          </a:xfrm>
          <a:custGeom>
            <a:avLst/>
            <a:gdLst>
              <a:gd name="connsiteX0" fmla="*/ 0 w 6754821"/>
              <a:gd name="connsiteY0" fmla="*/ 0 h 1409374"/>
              <a:gd name="connsiteX1" fmla="*/ 6754821 w 6754821"/>
              <a:gd name="connsiteY1" fmla="*/ 0 h 1409374"/>
              <a:gd name="connsiteX2" fmla="*/ 6102096 w 6754821"/>
              <a:gd name="connsiteY2" fmla="*/ 1409374 h 1409374"/>
              <a:gd name="connsiteX3" fmla="*/ 0 w 6754821"/>
              <a:gd name="connsiteY3" fmla="*/ 1409374 h 140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54821" h="1409374">
                <a:moveTo>
                  <a:pt x="0" y="0"/>
                </a:moveTo>
                <a:lnTo>
                  <a:pt x="6754821" y="0"/>
                </a:lnTo>
                <a:lnTo>
                  <a:pt x="6102096" y="1409374"/>
                </a:lnTo>
                <a:lnTo>
                  <a:pt x="0" y="140937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Graphic 14" descr="Open Book">
            <a:extLst>
              <a:ext uri="{FF2B5EF4-FFF2-40B4-BE49-F238E27FC236}">
                <a16:creationId xmlns="" xmlns:a16="http://schemas.microsoft.com/office/drawing/2014/main" id="{D81295D1-E6D8-4B93-83D0-C7A1E3F7BC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01134" y="5602706"/>
            <a:ext cx="1096800" cy="1096800"/>
          </a:xfrm>
          <a:prstGeom prst="rect">
            <a:avLst/>
          </a:prstGeom>
        </p:spPr>
      </p:pic>
      <p:pic>
        <p:nvPicPr>
          <p:cNvPr id="17" name="Graphic 16" descr="Ruler">
            <a:extLst>
              <a:ext uri="{FF2B5EF4-FFF2-40B4-BE49-F238E27FC236}">
                <a16:creationId xmlns="" xmlns:a16="http://schemas.microsoft.com/office/drawing/2014/main" id="{F3C0917B-7894-49A7-BAE9-2D4E34B58FF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963171" y="5583458"/>
            <a:ext cx="1104713" cy="1104713"/>
          </a:xfrm>
          <a:prstGeom prst="rect">
            <a:avLst/>
          </a:prstGeom>
        </p:spPr>
      </p:pic>
      <p:pic>
        <p:nvPicPr>
          <p:cNvPr id="19" name="Graphic 18" descr="Bullseye">
            <a:extLst>
              <a:ext uri="{FF2B5EF4-FFF2-40B4-BE49-F238E27FC236}">
                <a16:creationId xmlns="" xmlns:a16="http://schemas.microsoft.com/office/drawing/2014/main" id="{68262AC6-4CD9-4327-B178-0F25757D5F1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551179" y="5616619"/>
            <a:ext cx="1104713" cy="1104713"/>
          </a:xfrm>
          <a:prstGeom prst="rect">
            <a:avLst/>
          </a:prstGeom>
        </p:spPr>
      </p:pic>
      <p:sp>
        <p:nvSpPr>
          <p:cNvPr id="30" name="Subtitle 2">
            <a:extLst>
              <a:ext uri="{FF2B5EF4-FFF2-40B4-BE49-F238E27FC236}">
                <a16:creationId xmlns="" xmlns:a16="http://schemas.microsoft.com/office/drawing/2014/main" id="{09922F57-5DE9-48F2-866D-D2FEF74A86EC}"/>
              </a:ext>
            </a:extLst>
          </p:cNvPr>
          <p:cNvSpPr txBox="1">
            <a:spLocks/>
          </p:cNvSpPr>
          <p:nvPr/>
        </p:nvSpPr>
        <p:spPr>
          <a:xfrm>
            <a:off x="230266" y="292829"/>
            <a:ext cx="3334973" cy="71078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000" b="1" dirty="0"/>
              <a:t>ENGAGEMENT</a:t>
            </a:r>
          </a:p>
        </p:txBody>
      </p:sp>
      <p:sp>
        <p:nvSpPr>
          <p:cNvPr id="2" name="AutoShape 2" descr="https://www.shrm.org/_layouts/15/SHRM.Core/design/images/SHRMLogo.svg">
            <a:extLst>
              <a:ext uri="{FF2B5EF4-FFF2-40B4-BE49-F238E27FC236}">
                <a16:creationId xmlns="" xmlns:a16="http://schemas.microsoft.com/office/drawing/2014/main" id="{E4848054-D0B1-4A28-8D43-BBC3011DE05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2536276" cy="253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6" descr="https://cdn.shrm.org/image/upload/c_crop%2Ch_596%2Cw_1056%2Cx_1%2Cy_90/c_fit%2Cf_auto%2Cq_auto%2Cw_767/v1/Foundation/SHRM_logo_for_homepage_rviz7y?databtoa=eyIxNng5Ijp7IngiOjEsInkiOjkwLCJ4MiI6MTA1NywieTIiOjY4NiwidyI6MTA1NiwiaCI6NTk2fX0%3D">
            <a:extLst>
              <a:ext uri="{FF2B5EF4-FFF2-40B4-BE49-F238E27FC236}">
                <a16:creationId xmlns="" xmlns:a16="http://schemas.microsoft.com/office/drawing/2014/main" id="{650D7760-82FA-4362-A71D-337E125D6D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44" y="3378052"/>
            <a:ext cx="2994016" cy="1690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ubtitle 2">
            <a:extLst>
              <a:ext uri="{FF2B5EF4-FFF2-40B4-BE49-F238E27FC236}">
                <a16:creationId xmlns="" xmlns:a16="http://schemas.microsoft.com/office/drawing/2014/main" id="{349CCEAD-E3BA-4012-B414-94491B20D16B}"/>
              </a:ext>
            </a:extLst>
          </p:cNvPr>
          <p:cNvSpPr txBox="1">
            <a:spLocks/>
          </p:cNvSpPr>
          <p:nvPr/>
        </p:nvSpPr>
        <p:spPr>
          <a:xfrm>
            <a:off x="220641" y="593005"/>
            <a:ext cx="3547407" cy="936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800" b="1" dirty="0"/>
              <a:t>MEASURED</a:t>
            </a:r>
            <a:endParaRPr lang="en-US" sz="3200" b="1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2CD9343-097C-4E74-A5CF-9283BCA9DC7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53261" y="292829"/>
            <a:ext cx="5592545" cy="490061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535F4C1D-A0F8-40C2-B0D9-4ACA3BF53425}"/>
              </a:ext>
            </a:extLst>
          </p:cNvPr>
          <p:cNvSpPr/>
          <p:nvPr/>
        </p:nvSpPr>
        <p:spPr>
          <a:xfrm>
            <a:off x="10029222" y="433138"/>
            <a:ext cx="1626670" cy="18372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36134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12"/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>
          <a:xfrm>
            <a:off x="6266810" y="5448626"/>
            <a:ext cx="5925190" cy="1409374"/>
          </a:xfrm>
          <a:custGeom>
            <a:avLst/>
            <a:gdLst>
              <a:gd name="connsiteX0" fmla="*/ 652725 w 5925190"/>
              <a:gd name="connsiteY0" fmla="*/ 0 h 1409374"/>
              <a:gd name="connsiteX1" fmla="*/ 5925190 w 5925190"/>
              <a:gd name="connsiteY1" fmla="*/ 0 h 1409374"/>
              <a:gd name="connsiteX2" fmla="*/ 5925190 w 5925190"/>
              <a:gd name="connsiteY2" fmla="*/ 1409374 h 1409374"/>
              <a:gd name="connsiteX3" fmla="*/ 0 w 5925190"/>
              <a:gd name="connsiteY3" fmla="*/ 1409374 h 140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5190" h="1409374">
                <a:moveTo>
                  <a:pt x="652725" y="0"/>
                </a:moveTo>
                <a:lnTo>
                  <a:pt x="5925190" y="0"/>
                </a:lnTo>
                <a:lnTo>
                  <a:pt x="5925190" y="1409374"/>
                </a:lnTo>
                <a:lnTo>
                  <a:pt x="0" y="140937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Freeform 22"/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>
          <a:xfrm>
            <a:off x="1" y="5448626"/>
            <a:ext cx="6754821" cy="1409374"/>
          </a:xfrm>
          <a:custGeom>
            <a:avLst/>
            <a:gdLst>
              <a:gd name="connsiteX0" fmla="*/ 0 w 6754821"/>
              <a:gd name="connsiteY0" fmla="*/ 0 h 1409374"/>
              <a:gd name="connsiteX1" fmla="*/ 6754821 w 6754821"/>
              <a:gd name="connsiteY1" fmla="*/ 0 h 1409374"/>
              <a:gd name="connsiteX2" fmla="*/ 6102096 w 6754821"/>
              <a:gd name="connsiteY2" fmla="*/ 1409374 h 1409374"/>
              <a:gd name="connsiteX3" fmla="*/ 0 w 6754821"/>
              <a:gd name="connsiteY3" fmla="*/ 1409374 h 140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54821" h="1409374">
                <a:moveTo>
                  <a:pt x="0" y="0"/>
                </a:moveTo>
                <a:lnTo>
                  <a:pt x="6754821" y="0"/>
                </a:lnTo>
                <a:lnTo>
                  <a:pt x="6102096" y="1409374"/>
                </a:lnTo>
                <a:lnTo>
                  <a:pt x="0" y="140937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phic 11" descr="Open Book">
            <a:extLst>
              <a:ext uri="{FF2B5EF4-FFF2-40B4-BE49-F238E27FC236}">
                <a16:creationId xmlns="" xmlns:a16="http://schemas.microsoft.com/office/drawing/2014/main" id="{58DC425B-55D3-421F-9F3F-08887906C9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01134" y="5602706"/>
            <a:ext cx="1096800" cy="1096800"/>
          </a:xfrm>
          <a:prstGeom prst="rect">
            <a:avLst/>
          </a:prstGeom>
        </p:spPr>
      </p:pic>
      <p:pic>
        <p:nvPicPr>
          <p:cNvPr id="13" name="Graphic 12" descr="Ruler">
            <a:extLst>
              <a:ext uri="{FF2B5EF4-FFF2-40B4-BE49-F238E27FC236}">
                <a16:creationId xmlns="" xmlns:a16="http://schemas.microsoft.com/office/drawing/2014/main" id="{A986BEDB-5314-4EC6-A217-583AAE5CB4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963171" y="5583458"/>
            <a:ext cx="1104713" cy="1104713"/>
          </a:xfrm>
          <a:prstGeom prst="rect">
            <a:avLst/>
          </a:prstGeom>
        </p:spPr>
      </p:pic>
      <p:pic>
        <p:nvPicPr>
          <p:cNvPr id="14" name="Graphic 13" descr="Bullseye">
            <a:extLst>
              <a:ext uri="{FF2B5EF4-FFF2-40B4-BE49-F238E27FC236}">
                <a16:creationId xmlns="" xmlns:a16="http://schemas.microsoft.com/office/drawing/2014/main" id="{E32CE9B6-1516-4D77-ABEE-B772B5E5D81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551179" y="5616619"/>
            <a:ext cx="1104713" cy="1104713"/>
          </a:xfrm>
          <a:prstGeom prst="rect">
            <a:avLst/>
          </a:prstGeom>
        </p:spPr>
      </p:pic>
      <p:pic>
        <p:nvPicPr>
          <p:cNvPr id="7" name="Graphic 6" descr="Open Book">
            <a:extLst>
              <a:ext uri="{FF2B5EF4-FFF2-40B4-BE49-F238E27FC236}">
                <a16:creationId xmlns="" xmlns:a16="http://schemas.microsoft.com/office/drawing/2014/main" id="{5FFA4055-66C8-4D1B-984A-12B6A67D70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01134" y="5602706"/>
            <a:ext cx="1096800" cy="1096800"/>
          </a:xfrm>
          <a:prstGeom prst="rect">
            <a:avLst/>
          </a:prstGeom>
        </p:spPr>
      </p:pic>
      <p:pic>
        <p:nvPicPr>
          <p:cNvPr id="8" name="Graphic 7" descr="Ruler">
            <a:extLst>
              <a:ext uri="{FF2B5EF4-FFF2-40B4-BE49-F238E27FC236}">
                <a16:creationId xmlns="" xmlns:a16="http://schemas.microsoft.com/office/drawing/2014/main" id="{52426A70-2054-422A-A40C-5681BAC03B9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963171" y="5583458"/>
            <a:ext cx="1104713" cy="1104713"/>
          </a:xfrm>
          <a:prstGeom prst="rect">
            <a:avLst/>
          </a:prstGeom>
        </p:spPr>
      </p:pic>
      <p:pic>
        <p:nvPicPr>
          <p:cNvPr id="10" name="Picture 12" descr="http://logos-download.com/wp-content/uploads/2016/10/Gallup_logo.png">
            <a:extLst>
              <a:ext uri="{FF2B5EF4-FFF2-40B4-BE49-F238E27FC236}">
                <a16:creationId xmlns="" xmlns:a16="http://schemas.microsoft.com/office/drawing/2014/main" id="{3922796A-FD51-4DD6-ABDF-BE9D2EF3D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20" y="5753505"/>
            <a:ext cx="3794066" cy="83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88DCFFA8-35FF-47A8-B98D-F778AFD6269F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5003" t="15111" r="64097" b="33713"/>
          <a:stretch/>
        </p:blipFill>
        <p:spPr>
          <a:xfrm>
            <a:off x="1281514" y="183045"/>
            <a:ext cx="9676258" cy="5267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60132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12"/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>
          <a:xfrm>
            <a:off x="6266810" y="5448626"/>
            <a:ext cx="5925190" cy="1409374"/>
          </a:xfrm>
          <a:custGeom>
            <a:avLst/>
            <a:gdLst>
              <a:gd name="connsiteX0" fmla="*/ 652725 w 5925190"/>
              <a:gd name="connsiteY0" fmla="*/ 0 h 1409374"/>
              <a:gd name="connsiteX1" fmla="*/ 5925190 w 5925190"/>
              <a:gd name="connsiteY1" fmla="*/ 0 h 1409374"/>
              <a:gd name="connsiteX2" fmla="*/ 5925190 w 5925190"/>
              <a:gd name="connsiteY2" fmla="*/ 1409374 h 1409374"/>
              <a:gd name="connsiteX3" fmla="*/ 0 w 5925190"/>
              <a:gd name="connsiteY3" fmla="*/ 1409374 h 140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5190" h="1409374">
                <a:moveTo>
                  <a:pt x="652725" y="0"/>
                </a:moveTo>
                <a:lnTo>
                  <a:pt x="5925190" y="0"/>
                </a:lnTo>
                <a:lnTo>
                  <a:pt x="5925190" y="1409374"/>
                </a:lnTo>
                <a:lnTo>
                  <a:pt x="0" y="140937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Freeform 22"/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>
          <a:xfrm>
            <a:off x="1" y="5448626"/>
            <a:ext cx="6754821" cy="1409374"/>
          </a:xfrm>
          <a:custGeom>
            <a:avLst/>
            <a:gdLst>
              <a:gd name="connsiteX0" fmla="*/ 0 w 6754821"/>
              <a:gd name="connsiteY0" fmla="*/ 0 h 1409374"/>
              <a:gd name="connsiteX1" fmla="*/ 6754821 w 6754821"/>
              <a:gd name="connsiteY1" fmla="*/ 0 h 1409374"/>
              <a:gd name="connsiteX2" fmla="*/ 6102096 w 6754821"/>
              <a:gd name="connsiteY2" fmla="*/ 1409374 h 1409374"/>
              <a:gd name="connsiteX3" fmla="*/ 0 w 6754821"/>
              <a:gd name="connsiteY3" fmla="*/ 1409374 h 140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54821" h="1409374">
                <a:moveTo>
                  <a:pt x="0" y="0"/>
                </a:moveTo>
                <a:lnTo>
                  <a:pt x="6754821" y="0"/>
                </a:lnTo>
                <a:lnTo>
                  <a:pt x="6102096" y="1409374"/>
                </a:lnTo>
                <a:lnTo>
                  <a:pt x="0" y="140937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phic 11" descr="Open Book">
            <a:extLst>
              <a:ext uri="{FF2B5EF4-FFF2-40B4-BE49-F238E27FC236}">
                <a16:creationId xmlns="" xmlns:a16="http://schemas.microsoft.com/office/drawing/2014/main" id="{58DC425B-55D3-421F-9F3F-08887906C9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01134" y="5602706"/>
            <a:ext cx="1096800" cy="1096800"/>
          </a:xfrm>
          <a:prstGeom prst="rect">
            <a:avLst/>
          </a:prstGeom>
        </p:spPr>
      </p:pic>
      <p:pic>
        <p:nvPicPr>
          <p:cNvPr id="13" name="Graphic 12" descr="Ruler">
            <a:extLst>
              <a:ext uri="{FF2B5EF4-FFF2-40B4-BE49-F238E27FC236}">
                <a16:creationId xmlns="" xmlns:a16="http://schemas.microsoft.com/office/drawing/2014/main" id="{A986BEDB-5314-4EC6-A217-583AAE5CB4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963171" y="5583458"/>
            <a:ext cx="1104713" cy="1104713"/>
          </a:xfrm>
          <a:prstGeom prst="rect">
            <a:avLst/>
          </a:prstGeom>
        </p:spPr>
      </p:pic>
      <p:pic>
        <p:nvPicPr>
          <p:cNvPr id="14" name="Graphic 13" descr="Bullseye">
            <a:extLst>
              <a:ext uri="{FF2B5EF4-FFF2-40B4-BE49-F238E27FC236}">
                <a16:creationId xmlns="" xmlns:a16="http://schemas.microsoft.com/office/drawing/2014/main" id="{E32CE9B6-1516-4D77-ABEE-B772B5E5D81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551179" y="5616619"/>
            <a:ext cx="1104713" cy="1104713"/>
          </a:xfrm>
          <a:prstGeom prst="rect">
            <a:avLst/>
          </a:prstGeom>
        </p:spPr>
      </p:pic>
      <p:pic>
        <p:nvPicPr>
          <p:cNvPr id="7" name="Graphic 6" descr="Open Book">
            <a:extLst>
              <a:ext uri="{FF2B5EF4-FFF2-40B4-BE49-F238E27FC236}">
                <a16:creationId xmlns="" xmlns:a16="http://schemas.microsoft.com/office/drawing/2014/main" id="{29D1D2B1-C281-413A-ACAC-DF0296F967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01134" y="5602706"/>
            <a:ext cx="1096800" cy="1096800"/>
          </a:xfrm>
          <a:prstGeom prst="rect">
            <a:avLst/>
          </a:prstGeom>
        </p:spPr>
      </p:pic>
      <p:pic>
        <p:nvPicPr>
          <p:cNvPr id="8" name="Graphic 7" descr="Ruler">
            <a:extLst>
              <a:ext uri="{FF2B5EF4-FFF2-40B4-BE49-F238E27FC236}">
                <a16:creationId xmlns="" xmlns:a16="http://schemas.microsoft.com/office/drawing/2014/main" id="{EAF69E4A-6D65-47A0-B615-712F0A258A2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963171" y="5583458"/>
            <a:ext cx="1104713" cy="1104713"/>
          </a:xfrm>
          <a:prstGeom prst="rect">
            <a:avLst/>
          </a:prstGeom>
        </p:spPr>
      </p:pic>
      <p:pic>
        <p:nvPicPr>
          <p:cNvPr id="9" name="Picture 8" descr="https://upload.wikimedia.org/wikipedia/commons/thumb/7/72/Aon_Corporation_logo.svg/1200px-Aon_Corporation_logo.svg.png">
            <a:extLst>
              <a:ext uri="{FF2B5EF4-FFF2-40B4-BE49-F238E27FC236}">
                <a16:creationId xmlns="" xmlns:a16="http://schemas.microsoft.com/office/drawing/2014/main" id="{7D6A3991-9D3F-4F6D-AAFC-9684FA4445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94" y="5651101"/>
            <a:ext cx="2408715" cy="1035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C0DF6743-F4D5-4244-9677-7D03A761FA2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94807" y="34782"/>
            <a:ext cx="9224504" cy="535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90288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12"/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>
          <a:xfrm>
            <a:off x="6266810" y="5448626"/>
            <a:ext cx="5925190" cy="1409374"/>
          </a:xfrm>
          <a:custGeom>
            <a:avLst/>
            <a:gdLst>
              <a:gd name="connsiteX0" fmla="*/ 652725 w 5925190"/>
              <a:gd name="connsiteY0" fmla="*/ 0 h 1409374"/>
              <a:gd name="connsiteX1" fmla="*/ 5925190 w 5925190"/>
              <a:gd name="connsiteY1" fmla="*/ 0 h 1409374"/>
              <a:gd name="connsiteX2" fmla="*/ 5925190 w 5925190"/>
              <a:gd name="connsiteY2" fmla="*/ 1409374 h 1409374"/>
              <a:gd name="connsiteX3" fmla="*/ 0 w 5925190"/>
              <a:gd name="connsiteY3" fmla="*/ 1409374 h 140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5190" h="1409374">
                <a:moveTo>
                  <a:pt x="652725" y="0"/>
                </a:moveTo>
                <a:lnTo>
                  <a:pt x="5925190" y="0"/>
                </a:lnTo>
                <a:lnTo>
                  <a:pt x="5925190" y="1409374"/>
                </a:lnTo>
                <a:lnTo>
                  <a:pt x="0" y="140937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Freeform 22"/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>
          <a:xfrm>
            <a:off x="1" y="5448626"/>
            <a:ext cx="6754821" cy="1409374"/>
          </a:xfrm>
          <a:custGeom>
            <a:avLst/>
            <a:gdLst>
              <a:gd name="connsiteX0" fmla="*/ 0 w 6754821"/>
              <a:gd name="connsiteY0" fmla="*/ 0 h 1409374"/>
              <a:gd name="connsiteX1" fmla="*/ 6754821 w 6754821"/>
              <a:gd name="connsiteY1" fmla="*/ 0 h 1409374"/>
              <a:gd name="connsiteX2" fmla="*/ 6102096 w 6754821"/>
              <a:gd name="connsiteY2" fmla="*/ 1409374 h 1409374"/>
              <a:gd name="connsiteX3" fmla="*/ 0 w 6754821"/>
              <a:gd name="connsiteY3" fmla="*/ 1409374 h 140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54821" h="1409374">
                <a:moveTo>
                  <a:pt x="0" y="0"/>
                </a:moveTo>
                <a:lnTo>
                  <a:pt x="6754821" y="0"/>
                </a:lnTo>
                <a:lnTo>
                  <a:pt x="6102096" y="1409374"/>
                </a:lnTo>
                <a:lnTo>
                  <a:pt x="0" y="140937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phic 11" descr="Open Book">
            <a:extLst>
              <a:ext uri="{FF2B5EF4-FFF2-40B4-BE49-F238E27FC236}">
                <a16:creationId xmlns="" xmlns:a16="http://schemas.microsoft.com/office/drawing/2014/main" id="{58DC425B-55D3-421F-9F3F-08887906C9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01134" y="5602706"/>
            <a:ext cx="1096800" cy="1096800"/>
          </a:xfrm>
          <a:prstGeom prst="rect">
            <a:avLst/>
          </a:prstGeom>
        </p:spPr>
      </p:pic>
      <p:pic>
        <p:nvPicPr>
          <p:cNvPr id="13" name="Graphic 12" descr="Ruler">
            <a:extLst>
              <a:ext uri="{FF2B5EF4-FFF2-40B4-BE49-F238E27FC236}">
                <a16:creationId xmlns="" xmlns:a16="http://schemas.microsoft.com/office/drawing/2014/main" id="{A986BEDB-5314-4EC6-A217-583AAE5CB4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963171" y="5583458"/>
            <a:ext cx="1104713" cy="1104713"/>
          </a:xfrm>
          <a:prstGeom prst="rect">
            <a:avLst/>
          </a:prstGeom>
        </p:spPr>
      </p:pic>
      <p:pic>
        <p:nvPicPr>
          <p:cNvPr id="14" name="Graphic 13" descr="Bullseye">
            <a:extLst>
              <a:ext uri="{FF2B5EF4-FFF2-40B4-BE49-F238E27FC236}">
                <a16:creationId xmlns="" xmlns:a16="http://schemas.microsoft.com/office/drawing/2014/main" id="{E32CE9B6-1516-4D77-ABEE-B772B5E5D81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551179" y="5616619"/>
            <a:ext cx="1104713" cy="1104713"/>
          </a:xfrm>
          <a:prstGeom prst="rect">
            <a:avLst/>
          </a:prstGeom>
        </p:spPr>
      </p:pic>
      <p:pic>
        <p:nvPicPr>
          <p:cNvPr id="7" name="Graphic 6" descr="Open Book">
            <a:extLst>
              <a:ext uri="{FF2B5EF4-FFF2-40B4-BE49-F238E27FC236}">
                <a16:creationId xmlns="" xmlns:a16="http://schemas.microsoft.com/office/drawing/2014/main" id="{E6F3CF5A-427C-4142-BB13-DDCDF6606C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01134" y="5602706"/>
            <a:ext cx="1096800" cy="1096800"/>
          </a:xfrm>
          <a:prstGeom prst="rect">
            <a:avLst/>
          </a:prstGeom>
        </p:spPr>
      </p:pic>
      <p:pic>
        <p:nvPicPr>
          <p:cNvPr id="8" name="Graphic 7" descr="Ruler">
            <a:extLst>
              <a:ext uri="{FF2B5EF4-FFF2-40B4-BE49-F238E27FC236}">
                <a16:creationId xmlns="" xmlns:a16="http://schemas.microsoft.com/office/drawing/2014/main" id="{E71709E4-4280-4EDF-A62B-BCB8ACD5EA2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963171" y="5583458"/>
            <a:ext cx="1104713" cy="11047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D07541BA-C837-4C8C-9D68-3957F541B62A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61" t="39086" r="16412" b="37689"/>
          <a:stretch/>
        </p:blipFill>
        <p:spPr>
          <a:xfrm>
            <a:off x="181184" y="5511302"/>
            <a:ext cx="3779198" cy="1315345"/>
          </a:xfrm>
          <a:prstGeom prst="rect">
            <a:avLst/>
          </a:prstGeom>
        </p:spPr>
      </p:pic>
      <p:pic>
        <p:nvPicPr>
          <p:cNvPr id="10" name="Picture 2" descr="https://www.glintinc.com/wp-content/uploads/2015/02/Dashboard1.jpg">
            <a:extLst>
              <a:ext uri="{FF2B5EF4-FFF2-40B4-BE49-F238E27FC236}">
                <a16:creationId xmlns="" xmlns:a16="http://schemas.microsoft.com/office/drawing/2014/main" id="{8611A23C-33B7-419C-A946-F1AD54496B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9" t="3070" r="6040" b="35791"/>
          <a:stretch/>
        </p:blipFill>
        <p:spPr bwMode="auto">
          <a:xfrm>
            <a:off x="1333895" y="161053"/>
            <a:ext cx="9548259" cy="529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979486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12"/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>
          <a:xfrm>
            <a:off x="6266810" y="5448626"/>
            <a:ext cx="5925190" cy="1409374"/>
          </a:xfrm>
          <a:custGeom>
            <a:avLst/>
            <a:gdLst>
              <a:gd name="connsiteX0" fmla="*/ 652725 w 5925190"/>
              <a:gd name="connsiteY0" fmla="*/ 0 h 1409374"/>
              <a:gd name="connsiteX1" fmla="*/ 5925190 w 5925190"/>
              <a:gd name="connsiteY1" fmla="*/ 0 h 1409374"/>
              <a:gd name="connsiteX2" fmla="*/ 5925190 w 5925190"/>
              <a:gd name="connsiteY2" fmla="*/ 1409374 h 1409374"/>
              <a:gd name="connsiteX3" fmla="*/ 0 w 5925190"/>
              <a:gd name="connsiteY3" fmla="*/ 1409374 h 140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5190" h="1409374">
                <a:moveTo>
                  <a:pt x="652725" y="0"/>
                </a:moveTo>
                <a:lnTo>
                  <a:pt x="5925190" y="0"/>
                </a:lnTo>
                <a:lnTo>
                  <a:pt x="5925190" y="1409374"/>
                </a:lnTo>
                <a:lnTo>
                  <a:pt x="0" y="140937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Freeform 20"/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>
          <a:xfrm flipV="1">
            <a:off x="0" y="-22758"/>
            <a:ext cx="4522796" cy="2919017"/>
          </a:xfrm>
          <a:custGeom>
            <a:avLst/>
            <a:gdLst>
              <a:gd name="connsiteX0" fmla="*/ 0 w 4522796"/>
              <a:gd name="connsiteY0" fmla="*/ 2919017 h 2919017"/>
              <a:gd name="connsiteX1" fmla="*/ 4522796 w 4522796"/>
              <a:gd name="connsiteY1" fmla="*/ 2919017 h 2919017"/>
              <a:gd name="connsiteX2" fmla="*/ 3170909 w 4522796"/>
              <a:gd name="connsiteY2" fmla="*/ 0 h 2919017"/>
              <a:gd name="connsiteX3" fmla="*/ 0 w 4522796"/>
              <a:gd name="connsiteY3" fmla="*/ 0 h 2919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2796" h="2919017">
                <a:moveTo>
                  <a:pt x="0" y="2919017"/>
                </a:moveTo>
                <a:lnTo>
                  <a:pt x="4522796" y="2919017"/>
                </a:lnTo>
                <a:lnTo>
                  <a:pt x="3170909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1"/>
          </a:p>
        </p:txBody>
      </p:sp>
      <p:sp>
        <p:nvSpPr>
          <p:cNvPr id="28" name="Freeform 22"/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>
          <a:xfrm>
            <a:off x="1" y="5448626"/>
            <a:ext cx="6754821" cy="1409374"/>
          </a:xfrm>
          <a:custGeom>
            <a:avLst/>
            <a:gdLst>
              <a:gd name="connsiteX0" fmla="*/ 0 w 6754821"/>
              <a:gd name="connsiteY0" fmla="*/ 0 h 1409374"/>
              <a:gd name="connsiteX1" fmla="*/ 6754821 w 6754821"/>
              <a:gd name="connsiteY1" fmla="*/ 0 h 1409374"/>
              <a:gd name="connsiteX2" fmla="*/ 6102096 w 6754821"/>
              <a:gd name="connsiteY2" fmla="*/ 1409374 h 1409374"/>
              <a:gd name="connsiteX3" fmla="*/ 0 w 6754821"/>
              <a:gd name="connsiteY3" fmla="*/ 1409374 h 140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54821" h="1409374">
                <a:moveTo>
                  <a:pt x="0" y="0"/>
                </a:moveTo>
                <a:lnTo>
                  <a:pt x="6754821" y="0"/>
                </a:lnTo>
                <a:lnTo>
                  <a:pt x="6102096" y="1409374"/>
                </a:lnTo>
                <a:lnTo>
                  <a:pt x="0" y="140937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ubtitle 2">
            <a:extLst>
              <a:ext uri="{FF2B5EF4-FFF2-40B4-BE49-F238E27FC236}">
                <a16:creationId xmlns="" xmlns:a16="http://schemas.microsoft.com/office/drawing/2014/main" id="{09922F57-5DE9-48F2-866D-D2FEF74A86EC}"/>
              </a:ext>
            </a:extLst>
          </p:cNvPr>
          <p:cNvSpPr txBox="1">
            <a:spLocks/>
          </p:cNvSpPr>
          <p:nvPr/>
        </p:nvSpPr>
        <p:spPr>
          <a:xfrm>
            <a:off x="230266" y="292829"/>
            <a:ext cx="3334973" cy="71078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000" b="1" dirty="0"/>
              <a:t>ENGAGEMENT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="" xmlns:a16="http://schemas.microsoft.com/office/drawing/2014/main" id="{2F1087C3-C2D2-428D-9116-864DFBBB8464}"/>
              </a:ext>
            </a:extLst>
          </p:cNvPr>
          <p:cNvSpPr txBox="1">
            <a:spLocks/>
          </p:cNvSpPr>
          <p:nvPr/>
        </p:nvSpPr>
        <p:spPr>
          <a:xfrm>
            <a:off x="221122" y="684814"/>
            <a:ext cx="3683366" cy="7107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/>
              <a:t>AND TRAIT FACTORS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47FC2CF9-EAF7-455F-A7CF-34DB051476EE}"/>
              </a:ext>
            </a:extLst>
          </p:cNvPr>
          <p:cNvSpPr/>
          <p:nvPr/>
        </p:nvSpPr>
        <p:spPr>
          <a:xfrm>
            <a:off x="4682836" y="1395602"/>
            <a:ext cx="6902612" cy="2387126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753062" y="854663"/>
            <a:ext cx="6759234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endParaRPr lang="en-US" sz="2800" dirty="0"/>
          </a:p>
          <a:p>
            <a:endParaRPr lang="en-US" sz="2800" dirty="0"/>
          </a:p>
          <a:p>
            <a:pPr algn="ctr"/>
            <a:r>
              <a:rPr lang="en-US" sz="2800" dirty="0"/>
              <a:t>Creating </a:t>
            </a:r>
            <a:r>
              <a:rPr lang="en-US" sz="2800" b="1" dirty="0"/>
              <a:t>engagement </a:t>
            </a:r>
            <a:r>
              <a:rPr lang="en-US" sz="2800" b="1" i="1" dirty="0"/>
              <a:t>profiles </a:t>
            </a:r>
            <a:r>
              <a:rPr lang="en-US" sz="2800" dirty="0"/>
              <a:t>for candidates during the hiring process</a:t>
            </a:r>
          </a:p>
          <a:p>
            <a:pPr algn="ctr"/>
            <a:endParaRPr lang="en-US" sz="2400" dirty="0"/>
          </a:p>
          <a:p>
            <a:endParaRPr lang="en-US" sz="2300" dirty="0"/>
          </a:p>
          <a:p>
            <a:endParaRPr lang="en-US" sz="2300" dirty="0"/>
          </a:p>
        </p:txBody>
      </p:sp>
      <p:pic>
        <p:nvPicPr>
          <p:cNvPr id="12" name="Graphic 11" descr="Open Book">
            <a:extLst>
              <a:ext uri="{FF2B5EF4-FFF2-40B4-BE49-F238E27FC236}">
                <a16:creationId xmlns="" xmlns:a16="http://schemas.microsoft.com/office/drawing/2014/main" id="{F89B4C9E-ED49-4378-813C-64C1BBA1DC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01134" y="5602706"/>
            <a:ext cx="1096800" cy="1096800"/>
          </a:xfrm>
          <a:prstGeom prst="rect">
            <a:avLst/>
          </a:prstGeom>
        </p:spPr>
      </p:pic>
      <p:pic>
        <p:nvPicPr>
          <p:cNvPr id="13" name="Graphic 12" descr="Ruler">
            <a:extLst>
              <a:ext uri="{FF2B5EF4-FFF2-40B4-BE49-F238E27FC236}">
                <a16:creationId xmlns="" xmlns:a16="http://schemas.microsoft.com/office/drawing/2014/main" id="{9C6FB6B0-0410-4363-A3BF-D62706391D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963171" y="5583458"/>
            <a:ext cx="1104713" cy="1104713"/>
          </a:xfrm>
          <a:prstGeom prst="rect">
            <a:avLst/>
          </a:prstGeom>
        </p:spPr>
      </p:pic>
      <p:pic>
        <p:nvPicPr>
          <p:cNvPr id="14" name="Graphic 13" descr="Bullseye">
            <a:extLst>
              <a:ext uri="{FF2B5EF4-FFF2-40B4-BE49-F238E27FC236}">
                <a16:creationId xmlns="" xmlns:a16="http://schemas.microsoft.com/office/drawing/2014/main" id="{9C9B7373-C613-481F-9D17-88823A3FF56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551179" y="5616619"/>
            <a:ext cx="1104713" cy="110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87642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12"/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>
          <a:xfrm>
            <a:off x="6266810" y="5448626"/>
            <a:ext cx="5925190" cy="1409374"/>
          </a:xfrm>
          <a:custGeom>
            <a:avLst/>
            <a:gdLst>
              <a:gd name="connsiteX0" fmla="*/ 652725 w 5925190"/>
              <a:gd name="connsiteY0" fmla="*/ 0 h 1409374"/>
              <a:gd name="connsiteX1" fmla="*/ 5925190 w 5925190"/>
              <a:gd name="connsiteY1" fmla="*/ 0 h 1409374"/>
              <a:gd name="connsiteX2" fmla="*/ 5925190 w 5925190"/>
              <a:gd name="connsiteY2" fmla="*/ 1409374 h 1409374"/>
              <a:gd name="connsiteX3" fmla="*/ 0 w 5925190"/>
              <a:gd name="connsiteY3" fmla="*/ 1409374 h 140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5190" h="1409374">
                <a:moveTo>
                  <a:pt x="652725" y="0"/>
                </a:moveTo>
                <a:lnTo>
                  <a:pt x="5925190" y="0"/>
                </a:lnTo>
                <a:lnTo>
                  <a:pt x="5925190" y="1409374"/>
                </a:lnTo>
                <a:lnTo>
                  <a:pt x="0" y="140937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Freeform 20"/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>
          <a:xfrm flipV="1">
            <a:off x="0" y="-22758"/>
            <a:ext cx="4522796" cy="2919017"/>
          </a:xfrm>
          <a:custGeom>
            <a:avLst/>
            <a:gdLst>
              <a:gd name="connsiteX0" fmla="*/ 0 w 4522796"/>
              <a:gd name="connsiteY0" fmla="*/ 2919017 h 2919017"/>
              <a:gd name="connsiteX1" fmla="*/ 4522796 w 4522796"/>
              <a:gd name="connsiteY1" fmla="*/ 2919017 h 2919017"/>
              <a:gd name="connsiteX2" fmla="*/ 3170909 w 4522796"/>
              <a:gd name="connsiteY2" fmla="*/ 0 h 2919017"/>
              <a:gd name="connsiteX3" fmla="*/ 0 w 4522796"/>
              <a:gd name="connsiteY3" fmla="*/ 0 h 2919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2796" h="2919017">
                <a:moveTo>
                  <a:pt x="0" y="2919017"/>
                </a:moveTo>
                <a:lnTo>
                  <a:pt x="4522796" y="2919017"/>
                </a:lnTo>
                <a:lnTo>
                  <a:pt x="3170909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1"/>
          </a:p>
        </p:txBody>
      </p:sp>
      <p:sp>
        <p:nvSpPr>
          <p:cNvPr id="28" name="Freeform 22"/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>
          <a:xfrm>
            <a:off x="1" y="5448626"/>
            <a:ext cx="6754821" cy="1409374"/>
          </a:xfrm>
          <a:custGeom>
            <a:avLst/>
            <a:gdLst>
              <a:gd name="connsiteX0" fmla="*/ 0 w 6754821"/>
              <a:gd name="connsiteY0" fmla="*/ 0 h 1409374"/>
              <a:gd name="connsiteX1" fmla="*/ 6754821 w 6754821"/>
              <a:gd name="connsiteY1" fmla="*/ 0 h 1409374"/>
              <a:gd name="connsiteX2" fmla="*/ 6102096 w 6754821"/>
              <a:gd name="connsiteY2" fmla="*/ 1409374 h 1409374"/>
              <a:gd name="connsiteX3" fmla="*/ 0 w 6754821"/>
              <a:gd name="connsiteY3" fmla="*/ 1409374 h 140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54821" h="1409374">
                <a:moveTo>
                  <a:pt x="0" y="0"/>
                </a:moveTo>
                <a:lnTo>
                  <a:pt x="6754821" y="0"/>
                </a:lnTo>
                <a:lnTo>
                  <a:pt x="6102096" y="1409374"/>
                </a:lnTo>
                <a:lnTo>
                  <a:pt x="0" y="140937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ubtitle 2">
            <a:extLst>
              <a:ext uri="{FF2B5EF4-FFF2-40B4-BE49-F238E27FC236}">
                <a16:creationId xmlns="" xmlns:a16="http://schemas.microsoft.com/office/drawing/2014/main" id="{09922F57-5DE9-48F2-866D-D2FEF74A86EC}"/>
              </a:ext>
            </a:extLst>
          </p:cNvPr>
          <p:cNvSpPr txBox="1">
            <a:spLocks/>
          </p:cNvSpPr>
          <p:nvPr/>
        </p:nvSpPr>
        <p:spPr>
          <a:xfrm>
            <a:off x="230266" y="292829"/>
            <a:ext cx="3334973" cy="71078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000" b="1" dirty="0"/>
              <a:t>ENGAGEMENT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="" xmlns:a16="http://schemas.microsoft.com/office/drawing/2014/main" id="{2F1087C3-C2D2-428D-9116-864DFBBB8464}"/>
              </a:ext>
            </a:extLst>
          </p:cNvPr>
          <p:cNvSpPr txBox="1">
            <a:spLocks/>
          </p:cNvSpPr>
          <p:nvPr/>
        </p:nvSpPr>
        <p:spPr>
          <a:xfrm>
            <a:off x="221122" y="684814"/>
            <a:ext cx="3683366" cy="7107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/>
              <a:t>AND THE BIG FIVE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47FC2CF9-EAF7-455F-A7CF-34DB051476EE}"/>
              </a:ext>
            </a:extLst>
          </p:cNvPr>
          <p:cNvSpPr/>
          <p:nvPr/>
        </p:nvSpPr>
        <p:spPr>
          <a:xfrm>
            <a:off x="4682836" y="706714"/>
            <a:ext cx="6902612" cy="4038539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724187" y="748783"/>
            <a:ext cx="6759234" cy="39964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US" sz="2400" u="sng" dirty="0"/>
          </a:p>
          <a:p>
            <a:pPr algn="ctr"/>
            <a:r>
              <a:rPr lang="de-DE" sz="3200" b="1" dirty="0"/>
              <a:t>The Big </a:t>
            </a:r>
            <a:r>
              <a:rPr lang="de-DE" sz="3200" b="1" dirty="0" err="1"/>
              <a:t>Five</a:t>
            </a:r>
            <a:r>
              <a:rPr lang="de-DE" sz="3200" b="1" dirty="0"/>
              <a:t> </a:t>
            </a:r>
            <a:r>
              <a:rPr lang="de-DE" sz="3200" b="1" dirty="0" err="1"/>
              <a:t>Trait</a:t>
            </a:r>
            <a:r>
              <a:rPr lang="de-DE" sz="3200" b="1" dirty="0"/>
              <a:t> </a:t>
            </a:r>
            <a:r>
              <a:rPr lang="de-DE" sz="3200" b="1" dirty="0" err="1"/>
              <a:t>Taxonomy</a:t>
            </a:r>
            <a:endParaRPr lang="de-DE" sz="3200" b="1" dirty="0"/>
          </a:p>
          <a:p>
            <a:pPr algn="ctr"/>
            <a:endParaRPr lang="de-DE" sz="2400" i="1" dirty="0"/>
          </a:p>
          <a:p>
            <a:pPr marL="457200" indent="-457200" algn="ctr">
              <a:buFont typeface="Wingdings" charset="2"/>
              <a:buChar char="§"/>
            </a:pPr>
            <a:r>
              <a:rPr lang="de-DE" sz="2800" i="1" dirty="0"/>
              <a:t>Openness to Experience</a:t>
            </a:r>
          </a:p>
          <a:p>
            <a:pPr marL="457200" indent="-457200" algn="ctr">
              <a:buFont typeface="Wingdings" charset="2"/>
              <a:buChar char="§"/>
            </a:pPr>
            <a:r>
              <a:rPr lang="de-DE" sz="2800" i="1" dirty="0"/>
              <a:t>Conscientiousness</a:t>
            </a:r>
          </a:p>
          <a:p>
            <a:pPr marL="457200" indent="-457200" algn="ctr">
              <a:buFont typeface="Wingdings" charset="2"/>
              <a:buChar char="§"/>
            </a:pPr>
            <a:r>
              <a:rPr lang="de-DE" sz="2800" i="1" dirty="0"/>
              <a:t>Extraversion</a:t>
            </a:r>
          </a:p>
          <a:p>
            <a:pPr marL="1371600" lvl="2" indent="-457200" algn="ctr">
              <a:buFont typeface="Wingdings" charset="2"/>
              <a:buChar char="§"/>
            </a:pPr>
            <a:r>
              <a:rPr lang="de-DE" sz="2800" i="1" dirty="0" err="1"/>
              <a:t>Agreeableness</a:t>
            </a:r>
            <a:endParaRPr lang="de-DE" sz="2800" i="1" dirty="0"/>
          </a:p>
          <a:p>
            <a:pPr marL="2743200" lvl="5" indent="-457200" algn="ctr">
              <a:buFont typeface="Wingdings" charset="2"/>
              <a:buChar char="§"/>
            </a:pPr>
            <a:r>
              <a:rPr lang="de-DE" sz="2800" i="1" dirty="0"/>
              <a:t>Emotional </a:t>
            </a:r>
            <a:r>
              <a:rPr lang="de-DE" sz="2800" i="1" dirty="0" err="1"/>
              <a:t>Stability</a:t>
            </a:r>
            <a:endParaRPr lang="de-DE" sz="2800" i="1" dirty="0"/>
          </a:p>
          <a:p>
            <a:pPr algn="r"/>
            <a:endParaRPr lang="de-DE" sz="2400" dirty="0"/>
          </a:p>
          <a:p>
            <a:pPr algn="r"/>
            <a:endParaRPr lang="de-DE" sz="2400" dirty="0"/>
          </a:p>
          <a:p>
            <a:endParaRPr lang="en-US" sz="2300" dirty="0"/>
          </a:p>
        </p:txBody>
      </p:sp>
      <p:pic>
        <p:nvPicPr>
          <p:cNvPr id="12" name="Graphic 11" descr="Open Book">
            <a:extLst>
              <a:ext uri="{FF2B5EF4-FFF2-40B4-BE49-F238E27FC236}">
                <a16:creationId xmlns="" xmlns:a16="http://schemas.microsoft.com/office/drawing/2014/main" id="{58DC425B-55D3-421F-9F3F-08887906C9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01134" y="5602706"/>
            <a:ext cx="1096800" cy="1096800"/>
          </a:xfrm>
          <a:prstGeom prst="rect">
            <a:avLst/>
          </a:prstGeom>
        </p:spPr>
      </p:pic>
      <p:pic>
        <p:nvPicPr>
          <p:cNvPr id="13" name="Graphic 12" descr="Ruler">
            <a:extLst>
              <a:ext uri="{FF2B5EF4-FFF2-40B4-BE49-F238E27FC236}">
                <a16:creationId xmlns="" xmlns:a16="http://schemas.microsoft.com/office/drawing/2014/main" id="{A986BEDB-5314-4EC6-A217-583AAE5CB4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963171" y="5583458"/>
            <a:ext cx="1104713" cy="1104713"/>
          </a:xfrm>
          <a:prstGeom prst="rect">
            <a:avLst/>
          </a:prstGeom>
        </p:spPr>
      </p:pic>
      <p:pic>
        <p:nvPicPr>
          <p:cNvPr id="14" name="Graphic 13" descr="Bullseye">
            <a:extLst>
              <a:ext uri="{FF2B5EF4-FFF2-40B4-BE49-F238E27FC236}">
                <a16:creationId xmlns="" xmlns:a16="http://schemas.microsoft.com/office/drawing/2014/main" id="{E32CE9B6-1516-4D77-ABEE-B772B5E5D81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551179" y="5616619"/>
            <a:ext cx="1104713" cy="110471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DE4E48D3-B673-4A9E-B867-8ACC6E927BDE}"/>
              </a:ext>
            </a:extLst>
          </p:cNvPr>
          <p:cNvSpPr txBox="1"/>
          <p:nvPr/>
        </p:nvSpPr>
        <p:spPr>
          <a:xfrm>
            <a:off x="350986" y="5847520"/>
            <a:ext cx="508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Lewis R. Goldberg (1990)</a:t>
            </a:r>
          </a:p>
        </p:txBody>
      </p:sp>
    </p:spTree>
    <p:extLst>
      <p:ext uri="{BB962C8B-B14F-4D97-AF65-F5344CB8AC3E}">
        <p14:creationId xmlns:p14="http://schemas.microsoft.com/office/powerpoint/2010/main" val="129637813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2491B6D0-5126-49A4-BE9E-DC1FCAD8033B}"/>
              </a:ext>
            </a:extLst>
          </p:cNvPr>
          <p:cNvSpPr/>
          <p:nvPr/>
        </p:nvSpPr>
        <p:spPr>
          <a:xfrm>
            <a:off x="4682836" y="1395602"/>
            <a:ext cx="6902612" cy="2387126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12"/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>
          <a:xfrm>
            <a:off x="6266810" y="5448626"/>
            <a:ext cx="5925190" cy="1409374"/>
          </a:xfrm>
          <a:custGeom>
            <a:avLst/>
            <a:gdLst>
              <a:gd name="connsiteX0" fmla="*/ 652725 w 5925190"/>
              <a:gd name="connsiteY0" fmla="*/ 0 h 1409374"/>
              <a:gd name="connsiteX1" fmla="*/ 5925190 w 5925190"/>
              <a:gd name="connsiteY1" fmla="*/ 0 h 1409374"/>
              <a:gd name="connsiteX2" fmla="*/ 5925190 w 5925190"/>
              <a:gd name="connsiteY2" fmla="*/ 1409374 h 1409374"/>
              <a:gd name="connsiteX3" fmla="*/ 0 w 5925190"/>
              <a:gd name="connsiteY3" fmla="*/ 1409374 h 140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5190" h="1409374">
                <a:moveTo>
                  <a:pt x="652725" y="0"/>
                </a:moveTo>
                <a:lnTo>
                  <a:pt x="5925190" y="0"/>
                </a:lnTo>
                <a:lnTo>
                  <a:pt x="5925190" y="1409374"/>
                </a:lnTo>
                <a:lnTo>
                  <a:pt x="0" y="140937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Freeform 20"/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>
          <a:xfrm flipV="1">
            <a:off x="0" y="-22758"/>
            <a:ext cx="4522796" cy="2919017"/>
          </a:xfrm>
          <a:custGeom>
            <a:avLst/>
            <a:gdLst>
              <a:gd name="connsiteX0" fmla="*/ 0 w 4522796"/>
              <a:gd name="connsiteY0" fmla="*/ 2919017 h 2919017"/>
              <a:gd name="connsiteX1" fmla="*/ 4522796 w 4522796"/>
              <a:gd name="connsiteY1" fmla="*/ 2919017 h 2919017"/>
              <a:gd name="connsiteX2" fmla="*/ 3170909 w 4522796"/>
              <a:gd name="connsiteY2" fmla="*/ 0 h 2919017"/>
              <a:gd name="connsiteX3" fmla="*/ 0 w 4522796"/>
              <a:gd name="connsiteY3" fmla="*/ 0 h 2919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2796" h="2919017">
                <a:moveTo>
                  <a:pt x="0" y="2919017"/>
                </a:moveTo>
                <a:lnTo>
                  <a:pt x="4522796" y="2919017"/>
                </a:lnTo>
                <a:lnTo>
                  <a:pt x="3170909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1"/>
          </a:p>
        </p:txBody>
      </p:sp>
      <p:sp>
        <p:nvSpPr>
          <p:cNvPr id="28" name="Freeform 22"/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>
          <a:xfrm>
            <a:off x="1" y="5448626"/>
            <a:ext cx="6754821" cy="1409374"/>
          </a:xfrm>
          <a:custGeom>
            <a:avLst/>
            <a:gdLst>
              <a:gd name="connsiteX0" fmla="*/ 0 w 6754821"/>
              <a:gd name="connsiteY0" fmla="*/ 0 h 1409374"/>
              <a:gd name="connsiteX1" fmla="*/ 6754821 w 6754821"/>
              <a:gd name="connsiteY1" fmla="*/ 0 h 1409374"/>
              <a:gd name="connsiteX2" fmla="*/ 6102096 w 6754821"/>
              <a:gd name="connsiteY2" fmla="*/ 1409374 h 1409374"/>
              <a:gd name="connsiteX3" fmla="*/ 0 w 6754821"/>
              <a:gd name="connsiteY3" fmla="*/ 1409374 h 140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54821" h="1409374">
                <a:moveTo>
                  <a:pt x="0" y="0"/>
                </a:moveTo>
                <a:lnTo>
                  <a:pt x="6754821" y="0"/>
                </a:lnTo>
                <a:lnTo>
                  <a:pt x="6102096" y="1409374"/>
                </a:lnTo>
                <a:lnTo>
                  <a:pt x="0" y="140937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ubtitle 2">
            <a:extLst>
              <a:ext uri="{FF2B5EF4-FFF2-40B4-BE49-F238E27FC236}">
                <a16:creationId xmlns="" xmlns:a16="http://schemas.microsoft.com/office/drawing/2014/main" id="{09922F57-5DE9-48F2-866D-D2FEF74A86EC}"/>
              </a:ext>
            </a:extLst>
          </p:cNvPr>
          <p:cNvSpPr txBox="1">
            <a:spLocks/>
          </p:cNvSpPr>
          <p:nvPr/>
        </p:nvSpPr>
        <p:spPr>
          <a:xfrm>
            <a:off x="230266" y="292829"/>
            <a:ext cx="3334973" cy="71078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000" b="1" dirty="0"/>
              <a:t>ENGAGEMENT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="" xmlns:a16="http://schemas.microsoft.com/office/drawing/2014/main" id="{2F1087C3-C2D2-428D-9116-864DFBBB8464}"/>
              </a:ext>
            </a:extLst>
          </p:cNvPr>
          <p:cNvSpPr txBox="1">
            <a:spLocks/>
          </p:cNvSpPr>
          <p:nvPr/>
        </p:nvSpPr>
        <p:spPr>
          <a:xfrm>
            <a:off x="221122" y="684814"/>
            <a:ext cx="3683366" cy="7107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/>
              <a:t>AND THE BIG FIVE</a:t>
            </a:r>
          </a:p>
        </p:txBody>
      </p:sp>
      <p:pic>
        <p:nvPicPr>
          <p:cNvPr id="12" name="Graphic 11" descr="Open Book">
            <a:extLst>
              <a:ext uri="{FF2B5EF4-FFF2-40B4-BE49-F238E27FC236}">
                <a16:creationId xmlns="" xmlns:a16="http://schemas.microsoft.com/office/drawing/2014/main" id="{58DC425B-55D3-421F-9F3F-08887906C9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01134" y="5602706"/>
            <a:ext cx="1096800" cy="1096800"/>
          </a:xfrm>
          <a:prstGeom prst="rect">
            <a:avLst/>
          </a:prstGeom>
        </p:spPr>
      </p:pic>
      <p:pic>
        <p:nvPicPr>
          <p:cNvPr id="13" name="Graphic 12" descr="Ruler">
            <a:extLst>
              <a:ext uri="{FF2B5EF4-FFF2-40B4-BE49-F238E27FC236}">
                <a16:creationId xmlns="" xmlns:a16="http://schemas.microsoft.com/office/drawing/2014/main" id="{A986BEDB-5314-4EC6-A217-583AAE5CB4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963171" y="5583458"/>
            <a:ext cx="1104713" cy="1104713"/>
          </a:xfrm>
          <a:prstGeom prst="rect">
            <a:avLst/>
          </a:prstGeom>
        </p:spPr>
      </p:pic>
      <p:pic>
        <p:nvPicPr>
          <p:cNvPr id="14" name="Graphic 13" descr="Bullseye">
            <a:extLst>
              <a:ext uri="{FF2B5EF4-FFF2-40B4-BE49-F238E27FC236}">
                <a16:creationId xmlns="" xmlns:a16="http://schemas.microsoft.com/office/drawing/2014/main" id="{E32CE9B6-1516-4D77-ABEE-B772B5E5D81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551179" y="5616619"/>
            <a:ext cx="1104713" cy="110471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DE4E48D3-B673-4A9E-B867-8ACC6E927BDE}"/>
              </a:ext>
            </a:extLst>
          </p:cNvPr>
          <p:cNvSpPr txBox="1"/>
          <p:nvPr/>
        </p:nvSpPr>
        <p:spPr>
          <a:xfrm>
            <a:off x="350986" y="5847520"/>
            <a:ext cx="508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Woods &amp; </a:t>
            </a:r>
            <a:r>
              <a:rPr lang="en-US" sz="3200" dirty="0" err="1"/>
              <a:t>Sofat</a:t>
            </a:r>
            <a:r>
              <a:rPr lang="en-US" sz="3200" dirty="0"/>
              <a:t> (2013)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3DCF825C-0574-4CDC-95F2-B53385BA40B0}"/>
              </a:ext>
            </a:extLst>
          </p:cNvPr>
          <p:cNvSpPr txBox="1"/>
          <p:nvPr/>
        </p:nvSpPr>
        <p:spPr>
          <a:xfrm>
            <a:off x="4753062" y="1896174"/>
            <a:ext cx="6759234" cy="137546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800" dirty="0"/>
              <a:t>Examining personality traits at the </a:t>
            </a:r>
            <a:r>
              <a:rPr lang="en-US" sz="2800" b="1" dirty="0"/>
              <a:t>sub-facet level</a:t>
            </a:r>
            <a:r>
              <a:rPr lang="en-US" sz="2800" dirty="0"/>
              <a:t> with regard to work engagement</a:t>
            </a:r>
          </a:p>
          <a:p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68186549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2491B6D0-5126-49A4-BE9E-DC1FCAD8033B}"/>
              </a:ext>
            </a:extLst>
          </p:cNvPr>
          <p:cNvSpPr/>
          <p:nvPr/>
        </p:nvSpPr>
        <p:spPr>
          <a:xfrm>
            <a:off x="4682836" y="1751799"/>
            <a:ext cx="6902612" cy="2002054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12"/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>
          <a:xfrm>
            <a:off x="6266810" y="5448626"/>
            <a:ext cx="5925190" cy="1409374"/>
          </a:xfrm>
          <a:custGeom>
            <a:avLst/>
            <a:gdLst>
              <a:gd name="connsiteX0" fmla="*/ 652725 w 5925190"/>
              <a:gd name="connsiteY0" fmla="*/ 0 h 1409374"/>
              <a:gd name="connsiteX1" fmla="*/ 5925190 w 5925190"/>
              <a:gd name="connsiteY1" fmla="*/ 0 h 1409374"/>
              <a:gd name="connsiteX2" fmla="*/ 5925190 w 5925190"/>
              <a:gd name="connsiteY2" fmla="*/ 1409374 h 1409374"/>
              <a:gd name="connsiteX3" fmla="*/ 0 w 5925190"/>
              <a:gd name="connsiteY3" fmla="*/ 1409374 h 140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5190" h="1409374">
                <a:moveTo>
                  <a:pt x="652725" y="0"/>
                </a:moveTo>
                <a:lnTo>
                  <a:pt x="5925190" y="0"/>
                </a:lnTo>
                <a:lnTo>
                  <a:pt x="5925190" y="1409374"/>
                </a:lnTo>
                <a:lnTo>
                  <a:pt x="0" y="140937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Freeform 20"/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>
          <a:xfrm flipV="1">
            <a:off x="0" y="-22758"/>
            <a:ext cx="4522796" cy="2919017"/>
          </a:xfrm>
          <a:custGeom>
            <a:avLst/>
            <a:gdLst>
              <a:gd name="connsiteX0" fmla="*/ 0 w 4522796"/>
              <a:gd name="connsiteY0" fmla="*/ 2919017 h 2919017"/>
              <a:gd name="connsiteX1" fmla="*/ 4522796 w 4522796"/>
              <a:gd name="connsiteY1" fmla="*/ 2919017 h 2919017"/>
              <a:gd name="connsiteX2" fmla="*/ 3170909 w 4522796"/>
              <a:gd name="connsiteY2" fmla="*/ 0 h 2919017"/>
              <a:gd name="connsiteX3" fmla="*/ 0 w 4522796"/>
              <a:gd name="connsiteY3" fmla="*/ 0 h 2919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2796" h="2919017">
                <a:moveTo>
                  <a:pt x="0" y="2919017"/>
                </a:moveTo>
                <a:lnTo>
                  <a:pt x="4522796" y="2919017"/>
                </a:lnTo>
                <a:lnTo>
                  <a:pt x="3170909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1"/>
          </a:p>
        </p:txBody>
      </p:sp>
      <p:sp>
        <p:nvSpPr>
          <p:cNvPr id="28" name="Freeform 22"/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>
          <a:xfrm>
            <a:off x="1" y="5448626"/>
            <a:ext cx="6754821" cy="1409374"/>
          </a:xfrm>
          <a:custGeom>
            <a:avLst/>
            <a:gdLst>
              <a:gd name="connsiteX0" fmla="*/ 0 w 6754821"/>
              <a:gd name="connsiteY0" fmla="*/ 0 h 1409374"/>
              <a:gd name="connsiteX1" fmla="*/ 6754821 w 6754821"/>
              <a:gd name="connsiteY1" fmla="*/ 0 h 1409374"/>
              <a:gd name="connsiteX2" fmla="*/ 6102096 w 6754821"/>
              <a:gd name="connsiteY2" fmla="*/ 1409374 h 1409374"/>
              <a:gd name="connsiteX3" fmla="*/ 0 w 6754821"/>
              <a:gd name="connsiteY3" fmla="*/ 1409374 h 140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54821" h="1409374">
                <a:moveTo>
                  <a:pt x="0" y="0"/>
                </a:moveTo>
                <a:lnTo>
                  <a:pt x="6754821" y="0"/>
                </a:lnTo>
                <a:lnTo>
                  <a:pt x="6102096" y="1409374"/>
                </a:lnTo>
                <a:lnTo>
                  <a:pt x="0" y="140937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ubtitle 2">
            <a:extLst>
              <a:ext uri="{FF2B5EF4-FFF2-40B4-BE49-F238E27FC236}">
                <a16:creationId xmlns="" xmlns:a16="http://schemas.microsoft.com/office/drawing/2014/main" id="{09922F57-5DE9-48F2-866D-D2FEF74A86EC}"/>
              </a:ext>
            </a:extLst>
          </p:cNvPr>
          <p:cNvSpPr txBox="1">
            <a:spLocks/>
          </p:cNvSpPr>
          <p:nvPr/>
        </p:nvSpPr>
        <p:spPr>
          <a:xfrm>
            <a:off x="230266" y="292829"/>
            <a:ext cx="3334973" cy="71078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000" b="1" dirty="0"/>
              <a:t>ENGAGEMENT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="" xmlns:a16="http://schemas.microsoft.com/office/drawing/2014/main" id="{2F1087C3-C2D2-428D-9116-864DFBBB8464}"/>
              </a:ext>
            </a:extLst>
          </p:cNvPr>
          <p:cNvSpPr txBox="1">
            <a:spLocks/>
          </p:cNvSpPr>
          <p:nvPr/>
        </p:nvSpPr>
        <p:spPr>
          <a:xfrm>
            <a:off x="221122" y="684814"/>
            <a:ext cx="3683366" cy="7107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/>
              <a:t>AND THE BIG FIVE</a:t>
            </a:r>
          </a:p>
        </p:txBody>
      </p:sp>
      <p:pic>
        <p:nvPicPr>
          <p:cNvPr id="12" name="Graphic 11" descr="Open Book">
            <a:extLst>
              <a:ext uri="{FF2B5EF4-FFF2-40B4-BE49-F238E27FC236}">
                <a16:creationId xmlns="" xmlns:a16="http://schemas.microsoft.com/office/drawing/2014/main" id="{58DC425B-55D3-421F-9F3F-08887906C9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01134" y="5602706"/>
            <a:ext cx="1096800" cy="1096800"/>
          </a:xfrm>
          <a:prstGeom prst="rect">
            <a:avLst/>
          </a:prstGeom>
        </p:spPr>
      </p:pic>
      <p:pic>
        <p:nvPicPr>
          <p:cNvPr id="13" name="Graphic 12" descr="Ruler">
            <a:extLst>
              <a:ext uri="{FF2B5EF4-FFF2-40B4-BE49-F238E27FC236}">
                <a16:creationId xmlns="" xmlns:a16="http://schemas.microsoft.com/office/drawing/2014/main" id="{A986BEDB-5314-4EC6-A217-583AAE5CB4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963171" y="5583458"/>
            <a:ext cx="1104713" cy="1104713"/>
          </a:xfrm>
          <a:prstGeom prst="rect">
            <a:avLst/>
          </a:prstGeom>
        </p:spPr>
      </p:pic>
      <p:pic>
        <p:nvPicPr>
          <p:cNvPr id="14" name="Graphic 13" descr="Bullseye">
            <a:extLst>
              <a:ext uri="{FF2B5EF4-FFF2-40B4-BE49-F238E27FC236}">
                <a16:creationId xmlns="" xmlns:a16="http://schemas.microsoft.com/office/drawing/2014/main" id="{E32CE9B6-1516-4D77-ABEE-B772B5E5D81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551179" y="5616619"/>
            <a:ext cx="1104713" cy="110471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3DCF825C-0574-4CDC-95F2-B53385BA40B0}"/>
              </a:ext>
            </a:extLst>
          </p:cNvPr>
          <p:cNvSpPr txBox="1"/>
          <p:nvPr/>
        </p:nvSpPr>
        <p:spPr>
          <a:xfrm>
            <a:off x="4753062" y="2290804"/>
            <a:ext cx="6759234" cy="137546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800" dirty="0"/>
              <a:t>What is the </a:t>
            </a:r>
            <a:r>
              <a:rPr lang="en-US" sz="2800" b="1" dirty="0"/>
              <a:t>pathway</a:t>
            </a:r>
            <a:r>
              <a:rPr lang="en-US" sz="2800" dirty="0"/>
              <a:t> through which this occurs?</a:t>
            </a:r>
          </a:p>
          <a:p>
            <a:endParaRPr lang="en-US" sz="2300" dirty="0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F9D7FD71-F33E-4620-8091-135FAE68100F}"/>
              </a:ext>
            </a:extLst>
          </p:cNvPr>
          <p:cNvSpPr txBox="1"/>
          <p:nvPr/>
        </p:nvSpPr>
        <p:spPr>
          <a:xfrm>
            <a:off x="350985" y="5683895"/>
            <a:ext cx="54325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Makikangas</a:t>
            </a:r>
            <a:r>
              <a:rPr lang="en-US" sz="2800" dirty="0"/>
              <a:t> et al. (2013)</a:t>
            </a:r>
          </a:p>
          <a:p>
            <a:r>
              <a:rPr lang="en-US" sz="2800" dirty="0"/>
              <a:t>Bakker et al. (2011)</a:t>
            </a:r>
          </a:p>
        </p:txBody>
      </p:sp>
    </p:spTree>
    <p:extLst>
      <p:ext uri="{BB962C8B-B14F-4D97-AF65-F5344CB8AC3E}">
        <p14:creationId xmlns:p14="http://schemas.microsoft.com/office/powerpoint/2010/main" val="427695353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12"/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>
          <a:xfrm>
            <a:off x="6266810" y="5448626"/>
            <a:ext cx="5925190" cy="1409374"/>
          </a:xfrm>
          <a:custGeom>
            <a:avLst/>
            <a:gdLst>
              <a:gd name="connsiteX0" fmla="*/ 652725 w 5925190"/>
              <a:gd name="connsiteY0" fmla="*/ 0 h 1409374"/>
              <a:gd name="connsiteX1" fmla="*/ 5925190 w 5925190"/>
              <a:gd name="connsiteY1" fmla="*/ 0 h 1409374"/>
              <a:gd name="connsiteX2" fmla="*/ 5925190 w 5925190"/>
              <a:gd name="connsiteY2" fmla="*/ 1409374 h 1409374"/>
              <a:gd name="connsiteX3" fmla="*/ 0 w 5925190"/>
              <a:gd name="connsiteY3" fmla="*/ 1409374 h 140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5190" h="1409374">
                <a:moveTo>
                  <a:pt x="652725" y="0"/>
                </a:moveTo>
                <a:lnTo>
                  <a:pt x="5925190" y="0"/>
                </a:lnTo>
                <a:lnTo>
                  <a:pt x="5925190" y="1409374"/>
                </a:lnTo>
                <a:lnTo>
                  <a:pt x="0" y="140937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Freeform 22"/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>
          <a:xfrm>
            <a:off x="1" y="5448626"/>
            <a:ext cx="6754821" cy="1409374"/>
          </a:xfrm>
          <a:custGeom>
            <a:avLst/>
            <a:gdLst>
              <a:gd name="connsiteX0" fmla="*/ 0 w 6754821"/>
              <a:gd name="connsiteY0" fmla="*/ 0 h 1409374"/>
              <a:gd name="connsiteX1" fmla="*/ 6754821 w 6754821"/>
              <a:gd name="connsiteY1" fmla="*/ 0 h 1409374"/>
              <a:gd name="connsiteX2" fmla="*/ 6102096 w 6754821"/>
              <a:gd name="connsiteY2" fmla="*/ 1409374 h 1409374"/>
              <a:gd name="connsiteX3" fmla="*/ 0 w 6754821"/>
              <a:gd name="connsiteY3" fmla="*/ 1409374 h 140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54821" h="1409374">
                <a:moveTo>
                  <a:pt x="0" y="0"/>
                </a:moveTo>
                <a:lnTo>
                  <a:pt x="6754821" y="0"/>
                </a:lnTo>
                <a:lnTo>
                  <a:pt x="6102096" y="1409374"/>
                </a:lnTo>
                <a:lnTo>
                  <a:pt x="0" y="140937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phic 11" descr="Open Book">
            <a:extLst>
              <a:ext uri="{FF2B5EF4-FFF2-40B4-BE49-F238E27FC236}">
                <a16:creationId xmlns="" xmlns:a16="http://schemas.microsoft.com/office/drawing/2014/main" id="{58DC425B-55D3-421F-9F3F-08887906C9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01134" y="5602706"/>
            <a:ext cx="1096800" cy="1096800"/>
          </a:xfrm>
          <a:prstGeom prst="rect">
            <a:avLst/>
          </a:prstGeom>
        </p:spPr>
      </p:pic>
      <p:pic>
        <p:nvPicPr>
          <p:cNvPr id="13" name="Graphic 12" descr="Ruler">
            <a:extLst>
              <a:ext uri="{FF2B5EF4-FFF2-40B4-BE49-F238E27FC236}">
                <a16:creationId xmlns="" xmlns:a16="http://schemas.microsoft.com/office/drawing/2014/main" id="{A986BEDB-5314-4EC6-A217-583AAE5CB4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963171" y="5583458"/>
            <a:ext cx="1104713" cy="1104713"/>
          </a:xfrm>
          <a:prstGeom prst="rect">
            <a:avLst/>
          </a:prstGeom>
        </p:spPr>
      </p:pic>
      <p:pic>
        <p:nvPicPr>
          <p:cNvPr id="14" name="Graphic 13" descr="Bullseye">
            <a:extLst>
              <a:ext uri="{FF2B5EF4-FFF2-40B4-BE49-F238E27FC236}">
                <a16:creationId xmlns="" xmlns:a16="http://schemas.microsoft.com/office/drawing/2014/main" id="{E32CE9B6-1516-4D77-ABEE-B772B5E5D81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551179" y="5616619"/>
            <a:ext cx="1104713" cy="1104713"/>
          </a:xfrm>
          <a:prstGeom prst="rect">
            <a:avLst/>
          </a:prstGeom>
        </p:spPr>
      </p:pic>
      <p:graphicFrame>
        <p:nvGraphicFramePr>
          <p:cNvPr id="15" name="Diagram 14">
            <a:extLst>
              <a:ext uri="{FF2B5EF4-FFF2-40B4-BE49-F238E27FC236}">
                <a16:creationId xmlns="" xmlns:a16="http://schemas.microsoft.com/office/drawing/2014/main" id="{4825D37C-C773-4F1F-B785-C3D6A180E0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1092078"/>
              </p:ext>
            </p:extLst>
          </p:nvPr>
        </p:nvGraphicFramePr>
        <p:xfrm>
          <a:off x="3033998" y="684814"/>
          <a:ext cx="8399205" cy="5605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21" name="Freeform 20">
            <a:extLst>
              <a:ext uri="{FF2B5EF4-FFF2-40B4-BE49-F238E27FC236}">
                <a16:creationId xmlns="" xmlns:a16="http://schemas.microsoft.com/office/drawing/2014/main" id="{8AA76AE5-9A93-4DAA-B2E8-A273BDA0ABE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>
          <a:xfrm flipV="1">
            <a:off x="0" y="-22758"/>
            <a:ext cx="4522796" cy="2919017"/>
          </a:xfrm>
          <a:custGeom>
            <a:avLst/>
            <a:gdLst>
              <a:gd name="connsiteX0" fmla="*/ 0 w 4522796"/>
              <a:gd name="connsiteY0" fmla="*/ 2919017 h 2919017"/>
              <a:gd name="connsiteX1" fmla="*/ 4522796 w 4522796"/>
              <a:gd name="connsiteY1" fmla="*/ 2919017 h 2919017"/>
              <a:gd name="connsiteX2" fmla="*/ 3170909 w 4522796"/>
              <a:gd name="connsiteY2" fmla="*/ 0 h 2919017"/>
              <a:gd name="connsiteX3" fmla="*/ 0 w 4522796"/>
              <a:gd name="connsiteY3" fmla="*/ 0 h 2919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2796" h="2919017">
                <a:moveTo>
                  <a:pt x="0" y="2919017"/>
                </a:moveTo>
                <a:lnTo>
                  <a:pt x="4522796" y="2919017"/>
                </a:lnTo>
                <a:lnTo>
                  <a:pt x="3170909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1"/>
          </a:p>
        </p:txBody>
      </p:sp>
      <p:sp>
        <p:nvSpPr>
          <p:cNvPr id="22" name="Subtitle 2">
            <a:extLst>
              <a:ext uri="{FF2B5EF4-FFF2-40B4-BE49-F238E27FC236}">
                <a16:creationId xmlns="" xmlns:a16="http://schemas.microsoft.com/office/drawing/2014/main" id="{BDD9E4FE-8092-4FB4-B00F-8E0887ADEA8D}"/>
              </a:ext>
            </a:extLst>
          </p:cNvPr>
          <p:cNvSpPr txBox="1">
            <a:spLocks/>
          </p:cNvSpPr>
          <p:nvPr/>
        </p:nvSpPr>
        <p:spPr>
          <a:xfrm>
            <a:off x="230266" y="292829"/>
            <a:ext cx="3334973" cy="71078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000" b="1" dirty="0"/>
              <a:t>ENGAGEMENT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="" xmlns:a16="http://schemas.microsoft.com/office/drawing/2014/main" id="{383D71FC-D44E-4BBB-B830-1F65FD6F6690}"/>
              </a:ext>
            </a:extLst>
          </p:cNvPr>
          <p:cNvSpPr txBox="1">
            <a:spLocks/>
          </p:cNvSpPr>
          <p:nvPr/>
        </p:nvSpPr>
        <p:spPr>
          <a:xfrm>
            <a:off x="221122" y="684814"/>
            <a:ext cx="3683366" cy="7107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/>
              <a:t>AND THE BIG FIVE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49DFC58F-DBD0-4E71-936F-FC0D27100AE7}"/>
              </a:ext>
            </a:extLst>
          </p:cNvPr>
          <p:cNvSpPr txBox="1"/>
          <p:nvPr/>
        </p:nvSpPr>
        <p:spPr>
          <a:xfrm>
            <a:off x="350986" y="5847520"/>
            <a:ext cx="508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Bakker et al. (2012)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="" xmlns:a16="http://schemas.microsoft.com/office/drawing/2014/main" id="{39AFCD42-42BE-4324-B240-4990102B6B2E}"/>
              </a:ext>
            </a:extLst>
          </p:cNvPr>
          <p:cNvSpPr/>
          <p:nvPr/>
        </p:nvSpPr>
        <p:spPr>
          <a:xfrm rot="10800000">
            <a:off x="7725104" y="3342290"/>
            <a:ext cx="504497" cy="599089"/>
          </a:xfrm>
          <a:prstGeom prst="rightArrow">
            <a:avLst/>
          </a:prstGeom>
          <a:gradFill flip="none" rotWithShape="1">
            <a:gsLst>
              <a:gs pos="800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71507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1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266810" y="5448626"/>
            <a:ext cx="5925190" cy="1409374"/>
          </a:xfrm>
          <a:custGeom>
            <a:avLst/>
            <a:gdLst>
              <a:gd name="connsiteX0" fmla="*/ 652725 w 5925190"/>
              <a:gd name="connsiteY0" fmla="*/ 0 h 1409374"/>
              <a:gd name="connsiteX1" fmla="*/ 5925190 w 5925190"/>
              <a:gd name="connsiteY1" fmla="*/ 0 h 1409374"/>
              <a:gd name="connsiteX2" fmla="*/ 5925190 w 5925190"/>
              <a:gd name="connsiteY2" fmla="*/ 1409374 h 1409374"/>
              <a:gd name="connsiteX3" fmla="*/ 0 w 5925190"/>
              <a:gd name="connsiteY3" fmla="*/ 1409374 h 140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5190" h="1409374">
                <a:moveTo>
                  <a:pt x="652725" y="0"/>
                </a:moveTo>
                <a:lnTo>
                  <a:pt x="5925190" y="0"/>
                </a:lnTo>
                <a:lnTo>
                  <a:pt x="5925190" y="1409374"/>
                </a:lnTo>
                <a:lnTo>
                  <a:pt x="0" y="140937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Freeform 2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0" y="-22758"/>
            <a:ext cx="4522796" cy="2919017"/>
          </a:xfrm>
          <a:custGeom>
            <a:avLst/>
            <a:gdLst>
              <a:gd name="connsiteX0" fmla="*/ 0 w 4522796"/>
              <a:gd name="connsiteY0" fmla="*/ 2919017 h 2919017"/>
              <a:gd name="connsiteX1" fmla="*/ 4522796 w 4522796"/>
              <a:gd name="connsiteY1" fmla="*/ 2919017 h 2919017"/>
              <a:gd name="connsiteX2" fmla="*/ 3170909 w 4522796"/>
              <a:gd name="connsiteY2" fmla="*/ 0 h 2919017"/>
              <a:gd name="connsiteX3" fmla="*/ 0 w 4522796"/>
              <a:gd name="connsiteY3" fmla="*/ 0 h 2919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2796" h="2919017">
                <a:moveTo>
                  <a:pt x="0" y="2919017"/>
                </a:moveTo>
                <a:lnTo>
                  <a:pt x="4522796" y="2919017"/>
                </a:lnTo>
                <a:lnTo>
                  <a:pt x="3170909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1"/>
          </a:p>
        </p:txBody>
      </p:sp>
      <p:sp>
        <p:nvSpPr>
          <p:cNvPr id="28" name="Freeform 2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5448626"/>
            <a:ext cx="6754821" cy="1409374"/>
          </a:xfrm>
          <a:custGeom>
            <a:avLst/>
            <a:gdLst>
              <a:gd name="connsiteX0" fmla="*/ 0 w 6754821"/>
              <a:gd name="connsiteY0" fmla="*/ 0 h 1409374"/>
              <a:gd name="connsiteX1" fmla="*/ 6754821 w 6754821"/>
              <a:gd name="connsiteY1" fmla="*/ 0 h 1409374"/>
              <a:gd name="connsiteX2" fmla="*/ 6102096 w 6754821"/>
              <a:gd name="connsiteY2" fmla="*/ 1409374 h 1409374"/>
              <a:gd name="connsiteX3" fmla="*/ 0 w 6754821"/>
              <a:gd name="connsiteY3" fmla="*/ 1409374 h 140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54821" h="1409374">
                <a:moveTo>
                  <a:pt x="0" y="0"/>
                </a:moveTo>
                <a:lnTo>
                  <a:pt x="6754821" y="0"/>
                </a:lnTo>
                <a:lnTo>
                  <a:pt x="6102096" y="1409374"/>
                </a:lnTo>
                <a:lnTo>
                  <a:pt x="0" y="140937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Graphic 14" descr="Open Book">
            <a:extLst>
              <a:ext uri="{FF2B5EF4-FFF2-40B4-BE49-F238E27FC236}">
                <a16:creationId xmlns="" xmlns:a16="http://schemas.microsoft.com/office/drawing/2014/main" id="{D81295D1-E6D8-4B93-83D0-C7A1E3F7BC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88834" y="591133"/>
            <a:ext cx="1245452" cy="1245452"/>
          </a:xfrm>
          <a:prstGeom prst="rect">
            <a:avLst/>
          </a:prstGeom>
        </p:spPr>
      </p:pic>
      <p:pic>
        <p:nvPicPr>
          <p:cNvPr id="17" name="Graphic 16" descr="Ruler">
            <a:extLst>
              <a:ext uri="{FF2B5EF4-FFF2-40B4-BE49-F238E27FC236}">
                <a16:creationId xmlns="" xmlns:a16="http://schemas.microsoft.com/office/drawing/2014/main" id="{F3C0917B-7894-49A7-BAE9-2D4E34B58FF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09798" y="2069509"/>
            <a:ext cx="1254438" cy="1254438"/>
          </a:xfrm>
          <a:prstGeom prst="rect">
            <a:avLst/>
          </a:prstGeom>
        </p:spPr>
      </p:pic>
      <p:pic>
        <p:nvPicPr>
          <p:cNvPr id="9" name="Picture 2" descr="http://www.ipacweb.org/resources/Pictures/IPAC-logo-2017.png">
            <a:extLst>
              <a:ext uri="{FF2B5EF4-FFF2-40B4-BE49-F238E27FC236}">
                <a16:creationId xmlns="" xmlns:a16="http://schemas.microsoft.com/office/drawing/2014/main" id="{9F14E913-1413-445F-BA18-E64C987DF0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2177" y="5695066"/>
            <a:ext cx="1005440" cy="982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Graphic 18" descr="Bullseye">
            <a:extLst>
              <a:ext uri="{FF2B5EF4-FFF2-40B4-BE49-F238E27FC236}">
                <a16:creationId xmlns="" xmlns:a16="http://schemas.microsoft.com/office/drawing/2014/main" id="{68262AC6-4CD9-4327-B178-0F25757D5F1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084803" y="3620361"/>
            <a:ext cx="1254438" cy="1254438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6F6184F9-0DCF-41BB-9E86-119916666D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6447" y="259033"/>
            <a:ext cx="3334973" cy="886276"/>
          </a:xfrm>
        </p:spPr>
        <p:txBody>
          <a:bodyPr>
            <a:normAutofit/>
          </a:bodyPr>
          <a:lstStyle/>
          <a:p>
            <a:pPr algn="l"/>
            <a:r>
              <a:rPr lang="en-US" sz="4800" b="1" dirty="0"/>
              <a:t>CONTENT</a:t>
            </a:r>
            <a:endParaRPr lang="en-US" sz="4000" b="1" dirty="0"/>
          </a:p>
        </p:txBody>
      </p: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EED0BCE7-753C-4867-96E9-7F50283CBE4B}"/>
              </a:ext>
            </a:extLst>
          </p:cNvPr>
          <p:cNvGrpSpPr/>
          <p:nvPr/>
        </p:nvGrpSpPr>
        <p:grpSpPr>
          <a:xfrm>
            <a:off x="1229316" y="5763844"/>
            <a:ext cx="5189960" cy="886325"/>
            <a:chOff x="1303204" y="7275596"/>
            <a:chExt cx="8579870" cy="1655735"/>
          </a:xfrm>
        </p:grpSpPr>
        <p:sp>
          <p:nvSpPr>
            <p:cNvPr id="27" name="Title 6">
              <a:extLst>
                <a:ext uri="{FF2B5EF4-FFF2-40B4-BE49-F238E27FC236}">
                  <a16:creationId xmlns="" xmlns:a16="http://schemas.microsoft.com/office/drawing/2014/main" id="{8A6652BA-BD9C-4780-9B67-CF938032F71A}"/>
                </a:ext>
              </a:extLst>
            </p:cNvPr>
            <p:cNvSpPr txBox="1">
              <a:spLocks/>
            </p:cNvSpPr>
            <p:nvPr/>
          </p:nvSpPr>
          <p:spPr>
            <a:xfrm>
              <a:off x="1303204" y="7841804"/>
              <a:ext cx="8579870" cy="108952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lnSpcReduction="1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8800" b="1" i="0" kern="1200" spc="100" dirty="0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atin typeface="+mn-lt"/>
                  <a:ea typeface="+mn-ea"/>
                  <a:cs typeface="Segoe UI Semilight" panose="020B0402040204020203" pitchFamily="34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i="0" u="none" strike="noStrike" kern="1200" cap="none" spc="10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Segoe UI"/>
                  <a:ea typeface="+mn-ea"/>
                  <a:cs typeface="Segoe UI Semilight" panose="020B0402040204020203" pitchFamily="34" charset="0"/>
                </a:rPr>
                <a:t>ENGAGEMENT 101</a:t>
              </a:r>
            </a:p>
          </p:txBody>
        </p:sp>
        <p:sp>
          <p:nvSpPr>
            <p:cNvPr id="29" name="Text Placeholder 7">
              <a:extLst>
                <a:ext uri="{FF2B5EF4-FFF2-40B4-BE49-F238E27FC236}">
                  <a16:creationId xmlns="" xmlns:a16="http://schemas.microsoft.com/office/drawing/2014/main" id="{1A98A571-E842-41FA-B572-0157B770DC5C}"/>
                </a:ext>
              </a:extLst>
            </p:cNvPr>
            <p:cNvSpPr txBox="1">
              <a:spLocks/>
            </p:cNvSpPr>
            <p:nvPr/>
          </p:nvSpPr>
          <p:spPr>
            <a:xfrm>
              <a:off x="1557165" y="7275593"/>
              <a:ext cx="4381079" cy="75712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lang="en-US" sz="4800" b="1" i="0" kern="1200" spc="300" dirty="0" smtClean="0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atin typeface="+mn-lt"/>
                  <a:ea typeface="+mn-ea"/>
                  <a:cs typeface="Segoe UI Semilight" panose="020B0402040204020203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2400" b="1" i="0" u="none" strike="noStrike" kern="1200" cap="none" spc="300" normalizeH="0" baseline="0" noProof="0" dirty="0">
                  <a:ln>
                    <a:solidFill>
                      <a:sysClr val="windowText" lastClr="000000"/>
                    </a:solidFill>
                  </a:ln>
                  <a:gradFill>
                    <a:gsLst>
                      <a:gs pos="0">
                        <a:srgbClr val="4472C4">
                          <a:lumMod val="5000"/>
                          <a:lumOff val="95000"/>
                        </a:srgbClr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Segoe UI"/>
                  <a:ea typeface="+mn-ea"/>
                  <a:cs typeface="Segoe UI Semilight" panose="020B0402040204020203" pitchFamily="34" charset="0"/>
                </a:rPr>
                <a:t>EMPLOYEE</a:t>
              </a:r>
              <a:r>
                <a:rPr kumimoji="0" lang="en-US" sz="2400" b="1" i="0" u="none" strike="noStrike" kern="1200" cap="none" spc="300" normalizeH="0" baseline="0" noProof="0" dirty="0">
                  <a:ln>
                    <a:noFill/>
                  </a:ln>
                  <a:gradFill>
                    <a:gsLst>
                      <a:gs pos="0">
                        <a:srgbClr val="4472C4">
                          <a:lumMod val="5000"/>
                          <a:lumOff val="95000"/>
                        </a:srgbClr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Segoe UI"/>
                  <a:ea typeface="+mn-ea"/>
                  <a:cs typeface="Segoe UI Semilight" panose="020B0402040204020203" pitchFamily="34" charset="0"/>
                </a:rPr>
                <a:t> </a:t>
              </a:r>
            </a:p>
          </p:txBody>
        </p:sp>
      </p:grpSp>
      <p:sp>
        <p:nvSpPr>
          <p:cNvPr id="30" name="Subtitle 2">
            <a:extLst>
              <a:ext uri="{FF2B5EF4-FFF2-40B4-BE49-F238E27FC236}">
                <a16:creationId xmlns="" xmlns:a16="http://schemas.microsoft.com/office/drawing/2014/main" id="{09922F57-5DE9-48F2-866D-D2FEF74A86EC}"/>
              </a:ext>
            </a:extLst>
          </p:cNvPr>
          <p:cNvSpPr txBox="1">
            <a:spLocks/>
          </p:cNvSpPr>
          <p:nvPr/>
        </p:nvSpPr>
        <p:spPr>
          <a:xfrm>
            <a:off x="276446" y="763884"/>
            <a:ext cx="3334973" cy="7107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000" b="1" dirty="0"/>
              <a:t>OVERVIEW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D555CCB7-2C34-4CB8-BFAA-D830F11A0B38}"/>
              </a:ext>
            </a:extLst>
          </p:cNvPr>
          <p:cNvSpPr txBox="1"/>
          <p:nvPr/>
        </p:nvSpPr>
        <p:spPr>
          <a:xfrm>
            <a:off x="6530111" y="914405"/>
            <a:ext cx="52647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DEFINING ENGAGEMENT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A746DCCE-EAD1-414F-976B-CAAD5D262479}"/>
              </a:ext>
            </a:extLst>
          </p:cNvPr>
          <p:cNvSpPr txBox="1"/>
          <p:nvPr/>
        </p:nvSpPr>
        <p:spPr>
          <a:xfrm>
            <a:off x="5484111" y="2422812"/>
            <a:ext cx="52647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MEASURING ENGAGEMENT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A16D0A09-46F9-46B3-B14C-99CE0EA4BC1E}"/>
              </a:ext>
            </a:extLst>
          </p:cNvPr>
          <p:cNvSpPr txBox="1"/>
          <p:nvPr/>
        </p:nvSpPr>
        <p:spPr>
          <a:xfrm>
            <a:off x="4470413" y="3982900"/>
            <a:ext cx="53847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ENGAGEMENT &amp; SELECTION</a:t>
            </a:r>
          </a:p>
        </p:txBody>
      </p:sp>
    </p:spTree>
    <p:extLst>
      <p:ext uri="{BB962C8B-B14F-4D97-AF65-F5344CB8AC3E}">
        <p14:creationId xmlns:p14="http://schemas.microsoft.com/office/powerpoint/2010/main" val="40811786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12"/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>
          <a:xfrm>
            <a:off x="6266810" y="5448626"/>
            <a:ext cx="5925190" cy="1409374"/>
          </a:xfrm>
          <a:custGeom>
            <a:avLst/>
            <a:gdLst>
              <a:gd name="connsiteX0" fmla="*/ 652725 w 5925190"/>
              <a:gd name="connsiteY0" fmla="*/ 0 h 1409374"/>
              <a:gd name="connsiteX1" fmla="*/ 5925190 w 5925190"/>
              <a:gd name="connsiteY1" fmla="*/ 0 h 1409374"/>
              <a:gd name="connsiteX2" fmla="*/ 5925190 w 5925190"/>
              <a:gd name="connsiteY2" fmla="*/ 1409374 h 1409374"/>
              <a:gd name="connsiteX3" fmla="*/ 0 w 5925190"/>
              <a:gd name="connsiteY3" fmla="*/ 1409374 h 140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5190" h="1409374">
                <a:moveTo>
                  <a:pt x="652725" y="0"/>
                </a:moveTo>
                <a:lnTo>
                  <a:pt x="5925190" y="0"/>
                </a:lnTo>
                <a:lnTo>
                  <a:pt x="5925190" y="1409374"/>
                </a:lnTo>
                <a:lnTo>
                  <a:pt x="0" y="140937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Freeform 20"/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>
          <a:xfrm flipV="1">
            <a:off x="0" y="-22758"/>
            <a:ext cx="4522796" cy="2919017"/>
          </a:xfrm>
          <a:custGeom>
            <a:avLst/>
            <a:gdLst>
              <a:gd name="connsiteX0" fmla="*/ 0 w 4522796"/>
              <a:gd name="connsiteY0" fmla="*/ 2919017 h 2919017"/>
              <a:gd name="connsiteX1" fmla="*/ 4522796 w 4522796"/>
              <a:gd name="connsiteY1" fmla="*/ 2919017 h 2919017"/>
              <a:gd name="connsiteX2" fmla="*/ 3170909 w 4522796"/>
              <a:gd name="connsiteY2" fmla="*/ 0 h 2919017"/>
              <a:gd name="connsiteX3" fmla="*/ 0 w 4522796"/>
              <a:gd name="connsiteY3" fmla="*/ 0 h 2919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2796" h="2919017">
                <a:moveTo>
                  <a:pt x="0" y="2919017"/>
                </a:moveTo>
                <a:lnTo>
                  <a:pt x="4522796" y="2919017"/>
                </a:lnTo>
                <a:lnTo>
                  <a:pt x="3170909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1"/>
          </a:p>
        </p:txBody>
      </p:sp>
      <p:sp>
        <p:nvSpPr>
          <p:cNvPr id="28" name="Freeform 22"/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>
          <a:xfrm>
            <a:off x="1" y="5448626"/>
            <a:ext cx="6754821" cy="1409374"/>
          </a:xfrm>
          <a:custGeom>
            <a:avLst/>
            <a:gdLst>
              <a:gd name="connsiteX0" fmla="*/ 0 w 6754821"/>
              <a:gd name="connsiteY0" fmla="*/ 0 h 1409374"/>
              <a:gd name="connsiteX1" fmla="*/ 6754821 w 6754821"/>
              <a:gd name="connsiteY1" fmla="*/ 0 h 1409374"/>
              <a:gd name="connsiteX2" fmla="*/ 6102096 w 6754821"/>
              <a:gd name="connsiteY2" fmla="*/ 1409374 h 1409374"/>
              <a:gd name="connsiteX3" fmla="*/ 0 w 6754821"/>
              <a:gd name="connsiteY3" fmla="*/ 1409374 h 140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54821" h="1409374">
                <a:moveTo>
                  <a:pt x="0" y="0"/>
                </a:moveTo>
                <a:lnTo>
                  <a:pt x="6754821" y="0"/>
                </a:lnTo>
                <a:lnTo>
                  <a:pt x="6102096" y="1409374"/>
                </a:lnTo>
                <a:lnTo>
                  <a:pt x="0" y="140937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ubtitle 2">
            <a:extLst>
              <a:ext uri="{FF2B5EF4-FFF2-40B4-BE49-F238E27FC236}">
                <a16:creationId xmlns="" xmlns:a16="http://schemas.microsoft.com/office/drawing/2014/main" id="{09922F57-5DE9-48F2-866D-D2FEF74A86EC}"/>
              </a:ext>
            </a:extLst>
          </p:cNvPr>
          <p:cNvSpPr txBox="1">
            <a:spLocks/>
          </p:cNvSpPr>
          <p:nvPr/>
        </p:nvSpPr>
        <p:spPr>
          <a:xfrm>
            <a:off x="230266" y="292829"/>
            <a:ext cx="3334973" cy="71078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000" b="1" dirty="0"/>
              <a:t>ENGAGEMENT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="" xmlns:a16="http://schemas.microsoft.com/office/drawing/2014/main" id="{2F1087C3-C2D2-428D-9116-864DFBBB8464}"/>
              </a:ext>
            </a:extLst>
          </p:cNvPr>
          <p:cNvSpPr txBox="1">
            <a:spLocks/>
          </p:cNvSpPr>
          <p:nvPr/>
        </p:nvSpPr>
        <p:spPr>
          <a:xfrm>
            <a:off x="221122" y="684814"/>
            <a:ext cx="3683366" cy="71078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/>
              <a:t>AND PERSONALITY OUTCOMES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47FC2CF9-EAF7-455F-A7CF-34DB051476EE}"/>
              </a:ext>
            </a:extLst>
          </p:cNvPr>
          <p:cNvSpPr/>
          <p:nvPr/>
        </p:nvSpPr>
        <p:spPr>
          <a:xfrm>
            <a:off x="4682836" y="1309036"/>
            <a:ext cx="6902612" cy="2772076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752281" y="1753221"/>
            <a:ext cx="6759234" cy="191400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800" dirty="0"/>
              <a:t>Researchers have focused on investigating how certain </a:t>
            </a:r>
            <a:r>
              <a:rPr lang="en-US" sz="2800" b="1" dirty="0"/>
              <a:t>outcomes</a:t>
            </a:r>
            <a:r>
              <a:rPr lang="en-US" sz="2800" dirty="0"/>
              <a:t> of each of the Big Five factors may influence engagement levels.</a:t>
            </a:r>
          </a:p>
          <a:p>
            <a:pPr algn="r"/>
            <a:endParaRPr lang="en-US" sz="2400" dirty="0"/>
          </a:p>
          <a:p>
            <a:pPr algn="r"/>
            <a:endParaRPr lang="en-US" sz="2400" dirty="0"/>
          </a:p>
          <a:p>
            <a:pPr algn="r"/>
            <a:endParaRPr lang="de-DE" sz="2400" dirty="0"/>
          </a:p>
          <a:p>
            <a:endParaRPr lang="en-US" sz="2300" dirty="0"/>
          </a:p>
          <a:p>
            <a:endParaRPr lang="en-US" sz="2300" dirty="0"/>
          </a:p>
        </p:txBody>
      </p:sp>
      <p:pic>
        <p:nvPicPr>
          <p:cNvPr id="12" name="Graphic 11" descr="Open Book">
            <a:extLst>
              <a:ext uri="{FF2B5EF4-FFF2-40B4-BE49-F238E27FC236}">
                <a16:creationId xmlns="" xmlns:a16="http://schemas.microsoft.com/office/drawing/2014/main" id="{4FC164FF-594C-47E9-9831-D5C8E7163F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01134" y="5602706"/>
            <a:ext cx="1096800" cy="1096800"/>
          </a:xfrm>
          <a:prstGeom prst="rect">
            <a:avLst/>
          </a:prstGeom>
        </p:spPr>
      </p:pic>
      <p:pic>
        <p:nvPicPr>
          <p:cNvPr id="13" name="Graphic 12" descr="Ruler">
            <a:extLst>
              <a:ext uri="{FF2B5EF4-FFF2-40B4-BE49-F238E27FC236}">
                <a16:creationId xmlns="" xmlns:a16="http://schemas.microsoft.com/office/drawing/2014/main" id="{50A5AE38-9615-41BB-9F68-3313DDB8647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963171" y="5583458"/>
            <a:ext cx="1104713" cy="1104713"/>
          </a:xfrm>
          <a:prstGeom prst="rect">
            <a:avLst/>
          </a:prstGeom>
        </p:spPr>
      </p:pic>
      <p:pic>
        <p:nvPicPr>
          <p:cNvPr id="14" name="Graphic 13" descr="Bullseye">
            <a:extLst>
              <a:ext uri="{FF2B5EF4-FFF2-40B4-BE49-F238E27FC236}">
                <a16:creationId xmlns="" xmlns:a16="http://schemas.microsoft.com/office/drawing/2014/main" id="{B28E1B41-576F-4BD2-84B3-585E5465893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551179" y="5616619"/>
            <a:ext cx="1104713" cy="110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81672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="" xmlns:a16="http://schemas.microsoft.com/office/drawing/2014/main" id="{5CA05532-ACDB-449B-A4C2-4726E837A1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1977320"/>
              </p:ext>
            </p:extLst>
          </p:nvPr>
        </p:nvGraphicFramePr>
        <p:xfrm>
          <a:off x="4996388" y="684814"/>
          <a:ext cx="6416395" cy="40099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reeform 12">
            <a:extLst>
              <a:ext uri="{FF2B5EF4-FFF2-40B4-BE49-F238E27FC236}">
                <a16:creationId xmlns="" xmlns:a16="http://schemas.microsoft.com/office/drawing/2014/main" id="{ACA7435A-BCAC-4E5E-AB07-698FAED5C2E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>
          <a:xfrm>
            <a:off x="6266810" y="5448626"/>
            <a:ext cx="5925190" cy="1409374"/>
          </a:xfrm>
          <a:custGeom>
            <a:avLst/>
            <a:gdLst>
              <a:gd name="connsiteX0" fmla="*/ 652725 w 5925190"/>
              <a:gd name="connsiteY0" fmla="*/ 0 h 1409374"/>
              <a:gd name="connsiteX1" fmla="*/ 5925190 w 5925190"/>
              <a:gd name="connsiteY1" fmla="*/ 0 h 1409374"/>
              <a:gd name="connsiteX2" fmla="*/ 5925190 w 5925190"/>
              <a:gd name="connsiteY2" fmla="*/ 1409374 h 1409374"/>
              <a:gd name="connsiteX3" fmla="*/ 0 w 5925190"/>
              <a:gd name="connsiteY3" fmla="*/ 1409374 h 140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5190" h="1409374">
                <a:moveTo>
                  <a:pt x="652725" y="0"/>
                </a:moveTo>
                <a:lnTo>
                  <a:pt x="5925190" y="0"/>
                </a:lnTo>
                <a:lnTo>
                  <a:pt x="5925190" y="1409374"/>
                </a:lnTo>
                <a:lnTo>
                  <a:pt x="0" y="140937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Freeform 20">
            <a:extLst>
              <a:ext uri="{FF2B5EF4-FFF2-40B4-BE49-F238E27FC236}">
                <a16:creationId xmlns="" xmlns:a16="http://schemas.microsoft.com/office/drawing/2014/main" id="{FA04DE4F-1CCC-4511-92C3-DF709F4A341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>
          <a:xfrm flipV="1">
            <a:off x="0" y="-22758"/>
            <a:ext cx="4522796" cy="2919017"/>
          </a:xfrm>
          <a:custGeom>
            <a:avLst/>
            <a:gdLst>
              <a:gd name="connsiteX0" fmla="*/ 0 w 4522796"/>
              <a:gd name="connsiteY0" fmla="*/ 2919017 h 2919017"/>
              <a:gd name="connsiteX1" fmla="*/ 4522796 w 4522796"/>
              <a:gd name="connsiteY1" fmla="*/ 2919017 h 2919017"/>
              <a:gd name="connsiteX2" fmla="*/ 3170909 w 4522796"/>
              <a:gd name="connsiteY2" fmla="*/ 0 h 2919017"/>
              <a:gd name="connsiteX3" fmla="*/ 0 w 4522796"/>
              <a:gd name="connsiteY3" fmla="*/ 0 h 2919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2796" h="2919017">
                <a:moveTo>
                  <a:pt x="0" y="2919017"/>
                </a:moveTo>
                <a:lnTo>
                  <a:pt x="4522796" y="2919017"/>
                </a:lnTo>
                <a:lnTo>
                  <a:pt x="3170909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1"/>
          </a:p>
        </p:txBody>
      </p:sp>
      <p:sp>
        <p:nvSpPr>
          <p:cNvPr id="7" name="Freeform 22">
            <a:extLst>
              <a:ext uri="{FF2B5EF4-FFF2-40B4-BE49-F238E27FC236}">
                <a16:creationId xmlns="" xmlns:a16="http://schemas.microsoft.com/office/drawing/2014/main" id="{A86A578C-8306-4524-B8E6-3E98D4FE9C7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>
          <a:xfrm>
            <a:off x="1" y="5448626"/>
            <a:ext cx="6754821" cy="1409374"/>
          </a:xfrm>
          <a:custGeom>
            <a:avLst/>
            <a:gdLst>
              <a:gd name="connsiteX0" fmla="*/ 0 w 6754821"/>
              <a:gd name="connsiteY0" fmla="*/ 0 h 1409374"/>
              <a:gd name="connsiteX1" fmla="*/ 6754821 w 6754821"/>
              <a:gd name="connsiteY1" fmla="*/ 0 h 1409374"/>
              <a:gd name="connsiteX2" fmla="*/ 6102096 w 6754821"/>
              <a:gd name="connsiteY2" fmla="*/ 1409374 h 1409374"/>
              <a:gd name="connsiteX3" fmla="*/ 0 w 6754821"/>
              <a:gd name="connsiteY3" fmla="*/ 1409374 h 140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54821" h="1409374">
                <a:moveTo>
                  <a:pt x="0" y="0"/>
                </a:moveTo>
                <a:lnTo>
                  <a:pt x="6754821" y="0"/>
                </a:lnTo>
                <a:lnTo>
                  <a:pt x="6102096" y="1409374"/>
                </a:lnTo>
                <a:lnTo>
                  <a:pt x="0" y="140937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btitle 2">
            <a:extLst>
              <a:ext uri="{FF2B5EF4-FFF2-40B4-BE49-F238E27FC236}">
                <a16:creationId xmlns="" xmlns:a16="http://schemas.microsoft.com/office/drawing/2014/main" id="{83214BB6-5351-4B89-BD86-748AF253FFB1}"/>
              </a:ext>
            </a:extLst>
          </p:cNvPr>
          <p:cNvSpPr txBox="1">
            <a:spLocks/>
          </p:cNvSpPr>
          <p:nvPr/>
        </p:nvSpPr>
        <p:spPr>
          <a:xfrm>
            <a:off x="230266" y="292829"/>
            <a:ext cx="3334973" cy="71078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000" b="1" dirty="0"/>
              <a:t>ENGAGEMENT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="" xmlns:a16="http://schemas.microsoft.com/office/drawing/2014/main" id="{0D71F2AA-E4EE-4E40-9728-8BF9A13F4553}"/>
              </a:ext>
            </a:extLst>
          </p:cNvPr>
          <p:cNvSpPr txBox="1">
            <a:spLocks/>
          </p:cNvSpPr>
          <p:nvPr/>
        </p:nvSpPr>
        <p:spPr>
          <a:xfrm>
            <a:off x="221122" y="684814"/>
            <a:ext cx="3683366" cy="71078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/>
              <a:t>AND PERSONALITY OUTCOMES</a:t>
            </a:r>
          </a:p>
        </p:txBody>
      </p:sp>
      <p:pic>
        <p:nvPicPr>
          <p:cNvPr id="10" name="Graphic 9" descr="Open Book">
            <a:extLst>
              <a:ext uri="{FF2B5EF4-FFF2-40B4-BE49-F238E27FC236}">
                <a16:creationId xmlns="" xmlns:a16="http://schemas.microsoft.com/office/drawing/2014/main" id="{52D1DA4D-48B2-4B46-A2A0-A51CBFC2EBA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301134" y="5602706"/>
            <a:ext cx="1096800" cy="1096800"/>
          </a:xfrm>
          <a:prstGeom prst="rect">
            <a:avLst/>
          </a:prstGeom>
        </p:spPr>
      </p:pic>
      <p:pic>
        <p:nvPicPr>
          <p:cNvPr id="11" name="Graphic 10" descr="Ruler">
            <a:extLst>
              <a:ext uri="{FF2B5EF4-FFF2-40B4-BE49-F238E27FC236}">
                <a16:creationId xmlns="" xmlns:a16="http://schemas.microsoft.com/office/drawing/2014/main" id="{21F61603-B930-4CC3-8F45-D11E4C91A59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963171" y="5583458"/>
            <a:ext cx="1104713" cy="1104713"/>
          </a:xfrm>
          <a:prstGeom prst="rect">
            <a:avLst/>
          </a:prstGeom>
        </p:spPr>
      </p:pic>
      <p:pic>
        <p:nvPicPr>
          <p:cNvPr id="12" name="Graphic 11" descr="Bullseye">
            <a:extLst>
              <a:ext uri="{FF2B5EF4-FFF2-40B4-BE49-F238E27FC236}">
                <a16:creationId xmlns="" xmlns:a16="http://schemas.microsoft.com/office/drawing/2014/main" id="{E8CBFD99-0F1D-4318-8D28-D4E6DCE4965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551179" y="5616619"/>
            <a:ext cx="1104713" cy="110471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0FCDEE1C-1794-432B-8CCC-60A16CADCBF1}"/>
              </a:ext>
            </a:extLst>
          </p:cNvPr>
          <p:cNvSpPr txBox="1"/>
          <p:nvPr/>
        </p:nvSpPr>
        <p:spPr>
          <a:xfrm>
            <a:off x="350985" y="5683895"/>
            <a:ext cx="54325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Makikangas</a:t>
            </a:r>
            <a:r>
              <a:rPr lang="en-US" sz="2800" dirty="0"/>
              <a:t> et al. (2013)</a:t>
            </a:r>
          </a:p>
          <a:p>
            <a:r>
              <a:rPr lang="en-US" sz="2800" dirty="0" err="1"/>
              <a:t>Xanthopoulou</a:t>
            </a:r>
            <a:r>
              <a:rPr lang="en-US" sz="2800" dirty="0"/>
              <a:t> et al. (2007)</a:t>
            </a:r>
          </a:p>
        </p:txBody>
      </p:sp>
    </p:spTree>
    <p:extLst>
      <p:ext uri="{BB962C8B-B14F-4D97-AF65-F5344CB8AC3E}">
        <p14:creationId xmlns:p14="http://schemas.microsoft.com/office/powerpoint/2010/main" val="102674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12"/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>
          <a:xfrm>
            <a:off x="6266810" y="5448626"/>
            <a:ext cx="5925190" cy="1409374"/>
          </a:xfrm>
          <a:custGeom>
            <a:avLst/>
            <a:gdLst>
              <a:gd name="connsiteX0" fmla="*/ 652725 w 5925190"/>
              <a:gd name="connsiteY0" fmla="*/ 0 h 1409374"/>
              <a:gd name="connsiteX1" fmla="*/ 5925190 w 5925190"/>
              <a:gd name="connsiteY1" fmla="*/ 0 h 1409374"/>
              <a:gd name="connsiteX2" fmla="*/ 5925190 w 5925190"/>
              <a:gd name="connsiteY2" fmla="*/ 1409374 h 1409374"/>
              <a:gd name="connsiteX3" fmla="*/ 0 w 5925190"/>
              <a:gd name="connsiteY3" fmla="*/ 1409374 h 140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5190" h="1409374">
                <a:moveTo>
                  <a:pt x="652725" y="0"/>
                </a:moveTo>
                <a:lnTo>
                  <a:pt x="5925190" y="0"/>
                </a:lnTo>
                <a:lnTo>
                  <a:pt x="5925190" y="1409374"/>
                </a:lnTo>
                <a:lnTo>
                  <a:pt x="0" y="140937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Freeform 20"/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>
          <a:xfrm flipV="1">
            <a:off x="0" y="-22758"/>
            <a:ext cx="4522796" cy="2919017"/>
          </a:xfrm>
          <a:custGeom>
            <a:avLst/>
            <a:gdLst>
              <a:gd name="connsiteX0" fmla="*/ 0 w 4522796"/>
              <a:gd name="connsiteY0" fmla="*/ 2919017 h 2919017"/>
              <a:gd name="connsiteX1" fmla="*/ 4522796 w 4522796"/>
              <a:gd name="connsiteY1" fmla="*/ 2919017 h 2919017"/>
              <a:gd name="connsiteX2" fmla="*/ 3170909 w 4522796"/>
              <a:gd name="connsiteY2" fmla="*/ 0 h 2919017"/>
              <a:gd name="connsiteX3" fmla="*/ 0 w 4522796"/>
              <a:gd name="connsiteY3" fmla="*/ 0 h 2919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2796" h="2919017">
                <a:moveTo>
                  <a:pt x="0" y="2919017"/>
                </a:moveTo>
                <a:lnTo>
                  <a:pt x="4522796" y="2919017"/>
                </a:lnTo>
                <a:lnTo>
                  <a:pt x="3170909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1"/>
          </a:p>
        </p:txBody>
      </p:sp>
      <p:sp>
        <p:nvSpPr>
          <p:cNvPr id="28" name="Freeform 22"/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>
          <a:xfrm>
            <a:off x="1" y="5448626"/>
            <a:ext cx="6754821" cy="1409374"/>
          </a:xfrm>
          <a:custGeom>
            <a:avLst/>
            <a:gdLst>
              <a:gd name="connsiteX0" fmla="*/ 0 w 6754821"/>
              <a:gd name="connsiteY0" fmla="*/ 0 h 1409374"/>
              <a:gd name="connsiteX1" fmla="*/ 6754821 w 6754821"/>
              <a:gd name="connsiteY1" fmla="*/ 0 h 1409374"/>
              <a:gd name="connsiteX2" fmla="*/ 6102096 w 6754821"/>
              <a:gd name="connsiteY2" fmla="*/ 1409374 h 1409374"/>
              <a:gd name="connsiteX3" fmla="*/ 0 w 6754821"/>
              <a:gd name="connsiteY3" fmla="*/ 1409374 h 140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54821" h="1409374">
                <a:moveTo>
                  <a:pt x="0" y="0"/>
                </a:moveTo>
                <a:lnTo>
                  <a:pt x="6754821" y="0"/>
                </a:lnTo>
                <a:lnTo>
                  <a:pt x="6102096" y="1409374"/>
                </a:lnTo>
                <a:lnTo>
                  <a:pt x="0" y="140937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ubtitle 2">
            <a:extLst>
              <a:ext uri="{FF2B5EF4-FFF2-40B4-BE49-F238E27FC236}">
                <a16:creationId xmlns="" xmlns:a16="http://schemas.microsoft.com/office/drawing/2014/main" id="{09922F57-5DE9-48F2-866D-D2FEF74A86EC}"/>
              </a:ext>
            </a:extLst>
          </p:cNvPr>
          <p:cNvSpPr txBox="1">
            <a:spLocks/>
          </p:cNvSpPr>
          <p:nvPr/>
        </p:nvSpPr>
        <p:spPr>
          <a:xfrm>
            <a:off x="230266" y="292829"/>
            <a:ext cx="3334973" cy="71078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000" b="1" dirty="0"/>
              <a:t>ENGAGEMENT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="" xmlns:a16="http://schemas.microsoft.com/office/drawing/2014/main" id="{2F1087C3-C2D2-428D-9116-864DFBBB8464}"/>
              </a:ext>
            </a:extLst>
          </p:cNvPr>
          <p:cNvSpPr txBox="1">
            <a:spLocks/>
          </p:cNvSpPr>
          <p:nvPr/>
        </p:nvSpPr>
        <p:spPr>
          <a:xfrm>
            <a:off x="221122" y="684814"/>
            <a:ext cx="3683366" cy="7107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/>
              <a:t>FUTURE DIRECTIONS</a:t>
            </a:r>
          </a:p>
        </p:txBody>
      </p:sp>
      <p:pic>
        <p:nvPicPr>
          <p:cNvPr id="12" name="Graphic 11" descr="Open Book">
            <a:extLst>
              <a:ext uri="{FF2B5EF4-FFF2-40B4-BE49-F238E27FC236}">
                <a16:creationId xmlns="" xmlns:a16="http://schemas.microsoft.com/office/drawing/2014/main" id="{04B22C26-2005-48D8-BAE4-6B55AE089F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01134" y="5602706"/>
            <a:ext cx="1096800" cy="1096800"/>
          </a:xfrm>
          <a:prstGeom prst="rect">
            <a:avLst/>
          </a:prstGeom>
        </p:spPr>
      </p:pic>
      <p:pic>
        <p:nvPicPr>
          <p:cNvPr id="13" name="Graphic 12" descr="Ruler">
            <a:extLst>
              <a:ext uri="{FF2B5EF4-FFF2-40B4-BE49-F238E27FC236}">
                <a16:creationId xmlns="" xmlns:a16="http://schemas.microsoft.com/office/drawing/2014/main" id="{8AB862EF-A0C8-484D-BDC4-AB9C1F68E7E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963171" y="5583458"/>
            <a:ext cx="1104713" cy="1104713"/>
          </a:xfrm>
          <a:prstGeom prst="rect">
            <a:avLst/>
          </a:prstGeom>
        </p:spPr>
      </p:pic>
      <p:pic>
        <p:nvPicPr>
          <p:cNvPr id="14" name="Graphic 13" descr="Bullseye">
            <a:extLst>
              <a:ext uri="{FF2B5EF4-FFF2-40B4-BE49-F238E27FC236}">
                <a16:creationId xmlns="" xmlns:a16="http://schemas.microsoft.com/office/drawing/2014/main" id="{001D0B78-9B8A-40D4-A245-7BFCF7F15D2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551179" y="5616619"/>
            <a:ext cx="1104713" cy="110471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6FFBFC5-E77A-4879-AD40-957FFABC34A6}"/>
              </a:ext>
            </a:extLst>
          </p:cNvPr>
          <p:cNvSpPr txBox="1"/>
          <p:nvPr/>
        </p:nvSpPr>
        <p:spPr>
          <a:xfrm>
            <a:off x="350986" y="5847520"/>
            <a:ext cx="508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Woods &amp; </a:t>
            </a:r>
            <a:r>
              <a:rPr lang="en-US" sz="3200" dirty="0" err="1"/>
              <a:t>Sofat</a:t>
            </a:r>
            <a:r>
              <a:rPr lang="en-US" sz="3200" dirty="0"/>
              <a:t> (2013)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="" xmlns:a16="http://schemas.microsoft.com/office/drawing/2014/main" id="{F5143857-E844-4881-9495-3BC06A718D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97673205"/>
              </p:ext>
            </p:extLst>
          </p:nvPr>
        </p:nvGraphicFramePr>
        <p:xfrm>
          <a:off x="3890354" y="-2963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214714082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12"/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>
          <a:xfrm>
            <a:off x="6266810" y="5448626"/>
            <a:ext cx="5925190" cy="1409374"/>
          </a:xfrm>
          <a:custGeom>
            <a:avLst/>
            <a:gdLst>
              <a:gd name="connsiteX0" fmla="*/ 652725 w 5925190"/>
              <a:gd name="connsiteY0" fmla="*/ 0 h 1409374"/>
              <a:gd name="connsiteX1" fmla="*/ 5925190 w 5925190"/>
              <a:gd name="connsiteY1" fmla="*/ 0 h 1409374"/>
              <a:gd name="connsiteX2" fmla="*/ 5925190 w 5925190"/>
              <a:gd name="connsiteY2" fmla="*/ 1409374 h 1409374"/>
              <a:gd name="connsiteX3" fmla="*/ 0 w 5925190"/>
              <a:gd name="connsiteY3" fmla="*/ 1409374 h 140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5190" h="1409374">
                <a:moveTo>
                  <a:pt x="652725" y="0"/>
                </a:moveTo>
                <a:lnTo>
                  <a:pt x="5925190" y="0"/>
                </a:lnTo>
                <a:lnTo>
                  <a:pt x="5925190" y="1409374"/>
                </a:lnTo>
                <a:lnTo>
                  <a:pt x="0" y="140937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Freeform 20"/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>
          <a:xfrm flipV="1">
            <a:off x="0" y="-22758"/>
            <a:ext cx="4522796" cy="2919017"/>
          </a:xfrm>
          <a:custGeom>
            <a:avLst/>
            <a:gdLst>
              <a:gd name="connsiteX0" fmla="*/ 0 w 4522796"/>
              <a:gd name="connsiteY0" fmla="*/ 2919017 h 2919017"/>
              <a:gd name="connsiteX1" fmla="*/ 4522796 w 4522796"/>
              <a:gd name="connsiteY1" fmla="*/ 2919017 h 2919017"/>
              <a:gd name="connsiteX2" fmla="*/ 3170909 w 4522796"/>
              <a:gd name="connsiteY2" fmla="*/ 0 h 2919017"/>
              <a:gd name="connsiteX3" fmla="*/ 0 w 4522796"/>
              <a:gd name="connsiteY3" fmla="*/ 0 h 2919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2796" h="2919017">
                <a:moveTo>
                  <a:pt x="0" y="2919017"/>
                </a:moveTo>
                <a:lnTo>
                  <a:pt x="4522796" y="2919017"/>
                </a:lnTo>
                <a:lnTo>
                  <a:pt x="3170909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1"/>
          </a:p>
        </p:txBody>
      </p:sp>
      <p:sp>
        <p:nvSpPr>
          <p:cNvPr id="28" name="Freeform 22"/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>
          <a:xfrm>
            <a:off x="1" y="5448626"/>
            <a:ext cx="6754821" cy="1409374"/>
          </a:xfrm>
          <a:custGeom>
            <a:avLst/>
            <a:gdLst>
              <a:gd name="connsiteX0" fmla="*/ 0 w 6754821"/>
              <a:gd name="connsiteY0" fmla="*/ 0 h 1409374"/>
              <a:gd name="connsiteX1" fmla="*/ 6754821 w 6754821"/>
              <a:gd name="connsiteY1" fmla="*/ 0 h 1409374"/>
              <a:gd name="connsiteX2" fmla="*/ 6102096 w 6754821"/>
              <a:gd name="connsiteY2" fmla="*/ 1409374 h 1409374"/>
              <a:gd name="connsiteX3" fmla="*/ 0 w 6754821"/>
              <a:gd name="connsiteY3" fmla="*/ 1409374 h 140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54821" h="1409374">
                <a:moveTo>
                  <a:pt x="0" y="0"/>
                </a:moveTo>
                <a:lnTo>
                  <a:pt x="6754821" y="0"/>
                </a:lnTo>
                <a:lnTo>
                  <a:pt x="6102096" y="1409374"/>
                </a:lnTo>
                <a:lnTo>
                  <a:pt x="0" y="140937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ubtitle 2">
            <a:extLst>
              <a:ext uri="{FF2B5EF4-FFF2-40B4-BE49-F238E27FC236}">
                <a16:creationId xmlns="" xmlns:a16="http://schemas.microsoft.com/office/drawing/2014/main" id="{09922F57-5DE9-48F2-866D-D2FEF74A86EC}"/>
              </a:ext>
            </a:extLst>
          </p:cNvPr>
          <p:cNvSpPr txBox="1">
            <a:spLocks/>
          </p:cNvSpPr>
          <p:nvPr/>
        </p:nvSpPr>
        <p:spPr>
          <a:xfrm>
            <a:off x="230266" y="292829"/>
            <a:ext cx="3408083" cy="7107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000" b="1" dirty="0"/>
              <a:t>ENGAGEMENT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="" xmlns:a16="http://schemas.microsoft.com/office/drawing/2014/main" id="{2F1087C3-C2D2-428D-9116-864DFBBB8464}"/>
              </a:ext>
            </a:extLst>
          </p:cNvPr>
          <p:cNvSpPr txBox="1">
            <a:spLocks/>
          </p:cNvSpPr>
          <p:nvPr/>
        </p:nvSpPr>
        <p:spPr>
          <a:xfrm>
            <a:off x="221122" y="742564"/>
            <a:ext cx="3683366" cy="71078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800" b="1" dirty="0"/>
              <a:t>SUMMARY</a:t>
            </a:r>
          </a:p>
        </p:txBody>
      </p:sp>
      <p:pic>
        <p:nvPicPr>
          <p:cNvPr id="15" name="Picture 2" descr="http://www.ipacweb.org/resources/Pictures/IPAC-logo-2017.png">
            <a:extLst>
              <a:ext uri="{FF2B5EF4-FFF2-40B4-BE49-F238E27FC236}">
                <a16:creationId xmlns="" xmlns:a16="http://schemas.microsoft.com/office/drawing/2014/main" id="{8248FC99-78DA-4AC0-BC7E-2989913765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2177" y="5695066"/>
            <a:ext cx="1005440" cy="982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A8E1F073-D9C9-4BBF-8A60-1E4FD843CE40}"/>
              </a:ext>
            </a:extLst>
          </p:cNvPr>
          <p:cNvGrpSpPr/>
          <p:nvPr/>
        </p:nvGrpSpPr>
        <p:grpSpPr>
          <a:xfrm>
            <a:off x="1229316" y="5763844"/>
            <a:ext cx="5189960" cy="886325"/>
            <a:chOff x="1303204" y="7275596"/>
            <a:chExt cx="8579870" cy="1655735"/>
          </a:xfrm>
        </p:grpSpPr>
        <p:sp>
          <p:nvSpPr>
            <p:cNvPr id="18" name="Title 6">
              <a:extLst>
                <a:ext uri="{FF2B5EF4-FFF2-40B4-BE49-F238E27FC236}">
                  <a16:creationId xmlns="" xmlns:a16="http://schemas.microsoft.com/office/drawing/2014/main" id="{CAACC823-6484-4C4D-87AA-7D8DD05B9ECB}"/>
                </a:ext>
              </a:extLst>
            </p:cNvPr>
            <p:cNvSpPr txBox="1">
              <a:spLocks/>
            </p:cNvSpPr>
            <p:nvPr/>
          </p:nvSpPr>
          <p:spPr>
            <a:xfrm>
              <a:off x="1303204" y="7841804"/>
              <a:ext cx="8579870" cy="108952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lnSpcReduction="1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8800" b="1" i="0" kern="1200" spc="100" dirty="0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atin typeface="+mn-lt"/>
                  <a:ea typeface="+mn-ea"/>
                  <a:cs typeface="Segoe UI Semilight" panose="020B0402040204020203" pitchFamily="34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i="0" u="none" strike="noStrike" kern="1200" cap="none" spc="10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Segoe UI"/>
                  <a:ea typeface="+mn-ea"/>
                  <a:cs typeface="Segoe UI Semilight" panose="020B0402040204020203" pitchFamily="34" charset="0"/>
                </a:rPr>
                <a:t>ENGAGEMENT 101</a:t>
              </a:r>
            </a:p>
          </p:txBody>
        </p:sp>
        <p:sp>
          <p:nvSpPr>
            <p:cNvPr id="19" name="Text Placeholder 7">
              <a:extLst>
                <a:ext uri="{FF2B5EF4-FFF2-40B4-BE49-F238E27FC236}">
                  <a16:creationId xmlns="" xmlns:a16="http://schemas.microsoft.com/office/drawing/2014/main" id="{542E057F-17A0-4995-9F2C-C864497BB5D7}"/>
                </a:ext>
              </a:extLst>
            </p:cNvPr>
            <p:cNvSpPr txBox="1">
              <a:spLocks/>
            </p:cNvSpPr>
            <p:nvPr/>
          </p:nvSpPr>
          <p:spPr>
            <a:xfrm>
              <a:off x="1557165" y="7275593"/>
              <a:ext cx="4381079" cy="75712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lang="en-US" sz="4800" b="1" i="0" kern="1200" spc="300" dirty="0" smtClean="0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atin typeface="+mn-lt"/>
                  <a:ea typeface="+mn-ea"/>
                  <a:cs typeface="Segoe UI Semilight" panose="020B0402040204020203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2400" b="1" i="0" u="none" strike="noStrike" kern="1200" cap="none" spc="300" normalizeH="0" baseline="0" noProof="0" dirty="0">
                  <a:ln>
                    <a:solidFill>
                      <a:sysClr val="windowText" lastClr="000000"/>
                    </a:solidFill>
                  </a:ln>
                  <a:gradFill>
                    <a:gsLst>
                      <a:gs pos="0">
                        <a:srgbClr val="4472C4">
                          <a:lumMod val="5000"/>
                          <a:lumOff val="95000"/>
                        </a:srgbClr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Segoe UI"/>
                  <a:ea typeface="+mn-ea"/>
                  <a:cs typeface="Segoe UI Semilight" panose="020B0402040204020203" pitchFamily="34" charset="0"/>
                </a:rPr>
                <a:t>EMPLOYEE</a:t>
              </a:r>
              <a:r>
                <a:rPr kumimoji="0" lang="en-US" sz="2400" b="1" i="0" u="none" strike="noStrike" kern="1200" cap="none" spc="300" normalizeH="0" baseline="0" noProof="0" dirty="0">
                  <a:ln>
                    <a:noFill/>
                  </a:ln>
                  <a:gradFill>
                    <a:gsLst>
                      <a:gs pos="0">
                        <a:srgbClr val="4472C4">
                          <a:lumMod val="5000"/>
                          <a:lumOff val="95000"/>
                        </a:srgbClr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Segoe UI"/>
                  <a:ea typeface="+mn-ea"/>
                  <a:cs typeface="Segoe UI Semilight" panose="020B0402040204020203" pitchFamily="34" charset="0"/>
                </a:rPr>
                <a:t> </a:t>
              </a:r>
            </a:p>
          </p:txBody>
        </p:sp>
      </p:grpSp>
      <p:graphicFrame>
        <p:nvGraphicFramePr>
          <p:cNvPr id="2" name="Diagram 1">
            <a:extLst>
              <a:ext uri="{FF2B5EF4-FFF2-40B4-BE49-F238E27FC236}">
                <a16:creationId xmlns="" xmlns:a16="http://schemas.microsoft.com/office/drawing/2014/main" id="{7D9A2AA2-0828-485B-B2FF-3CD96B0412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69782627"/>
              </p:ext>
            </p:extLst>
          </p:nvPr>
        </p:nvGraphicFramePr>
        <p:xfrm>
          <a:off x="3807498" y="655075"/>
          <a:ext cx="7763309" cy="41358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16344358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12"/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>
          <a:xfrm>
            <a:off x="6266810" y="5448626"/>
            <a:ext cx="5925190" cy="1409374"/>
          </a:xfrm>
          <a:custGeom>
            <a:avLst/>
            <a:gdLst>
              <a:gd name="connsiteX0" fmla="*/ 652725 w 5925190"/>
              <a:gd name="connsiteY0" fmla="*/ 0 h 1409374"/>
              <a:gd name="connsiteX1" fmla="*/ 5925190 w 5925190"/>
              <a:gd name="connsiteY1" fmla="*/ 0 h 1409374"/>
              <a:gd name="connsiteX2" fmla="*/ 5925190 w 5925190"/>
              <a:gd name="connsiteY2" fmla="*/ 1409374 h 1409374"/>
              <a:gd name="connsiteX3" fmla="*/ 0 w 5925190"/>
              <a:gd name="connsiteY3" fmla="*/ 1409374 h 140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5190" h="1409374">
                <a:moveTo>
                  <a:pt x="652725" y="0"/>
                </a:moveTo>
                <a:lnTo>
                  <a:pt x="5925190" y="0"/>
                </a:lnTo>
                <a:lnTo>
                  <a:pt x="5925190" y="1409374"/>
                </a:lnTo>
                <a:lnTo>
                  <a:pt x="0" y="140937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Freeform 20"/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>
          <a:xfrm flipV="1">
            <a:off x="0" y="-22758"/>
            <a:ext cx="4522796" cy="2919017"/>
          </a:xfrm>
          <a:custGeom>
            <a:avLst/>
            <a:gdLst>
              <a:gd name="connsiteX0" fmla="*/ 0 w 4522796"/>
              <a:gd name="connsiteY0" fmla="*/ 2919017 h 2919017"/>
              <a:gd name="connsiteX1" fmla="*/ 4522796 w 4522796"/>
              <a:gd name="connsiteY1" fmla="*/ 2919017 h 2919017"/>
              <a:gd name="connsiteX2" fmla="*/ 3170909 w 4522796"/>
              <a:gd name="connsiteY2" fmla="*/ 0 h 2919017"/>
              <a:gd name="connsiteX3" fmla="*/ 0 w 4522796"/>
              <a:gd name="connsiteY3" fmla="*/ 0 h 2919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2796" h="2919017">
                <a:moveTo>
                  <a:pt x="0" y="2919017"/>
                </a:moveTo>
                <a:lnTo>
                  <a:pt x="4522796" y="2919017"/>
                </a:lnTo>
                <a:lnTo>
                  <a:pt x="3170909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1"/>
          </a:p>
        </p:txBody>
      </p:sp>
      <p:sp>
        <p:nvSpPr>
          <p:cNvPr id="28" name="Freeform 22"/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>
          <a:xfrm>
            <a:off x="1" y="5448626"/>
            <a:ext cx="6754821" cy="1409374"/>
          </a:xfrm>
          <a:custGeom>
            <a:avLst/>
            <a:gdLst>
              <a:gd name="connsiteX0" fmla="*/ 0 w 6754821"/>
              <a:gd name="connsiteY0" fmla="*/ 0 h 1409374"/>
              <a:gd name="connsiteX1" fmla="*/ 6754821 w 6754821"/>
              <a:gd name="connsiteY1" fmla="*/ 0 h 1409374"/>
              <a:gd name="connsiteX2" fmla="*/ 6102096 w 6754821"/>
              <a:gd name="connsiteY2" fmla="*/ 1409374 h 1409374"/>
              <a:gd name="connsiteX3" fmla="*/ 0 w 6754821"/>
              <a:gd name="connsiteY3" fmla="*/ 1409374 h 140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54821" h="1409374">
                <a:moveTo>
                  <a:pt x="0" y="0"/>
                </a:moveTo>
                <a:lnTo>
                  <a:pt x="6754821" y="0"/>
                </a:lnTo>
                <a:lnTo>
                  <a:pt x="6102096" y="1409374"/>
                </a:lnTo>
                <a:lnTo>
                  <a:pt x="0" y="140937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ubtitle 2">
            <a:extLst>
              <a:ext uri="{FF2B5EF4-FFF2-40B4-BE49-F238E27FC236}">
                <a16:creationId xmlns="" xmlns:a16="http://schemas.microsoft.com/office/drawing/2014/main" id="{09922F57-5DE9-48F2-866D-D2FEF74A86EC}"/>
              </a:ext>
            </a:extLst>
          </p:cNvPr>
          <p:cNvSpPr txBox="1">
            <a:spLocks/>
          </p:cNvSpPr>
          <p:nvPr/>
        </p:nvSpPr>
        <p:spPr>
          <a:xfrm>
            <a:off x="230266" y="292829"/>
            <a:ext cx="3334973" cy="7107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000" b="1" dirty="0"/>
              <a:t>ADDITIONAL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="" xmlns:a16="http://schemas.microsoft.com/office/drawing/2014/main" id="{2F1087C3-C2D2-428D-9116-864DFBBB8464}"/>
              </a:ext>
            </a:extLst>
          </p:cNvPr>
          <p:cNvSpPr txBox="1">
            <a:spLocks/>
          </p:cNvSpPr>
          <p:nvPr/>
        </p:nvSpPr>
        <p:spPr>
          <a:xfrm>
            <a:off x="221122" y="771439"/>
            <a:ext cx="3683366" cy="71078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800" b="1" dirty="0"/>
              <a:t>READINGS</a:t>
            </a:r>
          </a:p>
        </p:txBody>
      </p:sp>
      <p:pic>
        <p:nvPicPr>
          <p:cNvPr id="15" name="Picture 2" descr="http://www.ipacweb.org/resources/Pictures/IPAC-logo-2017.png">
            <a:extLst>
              <a:ext uri="{FF2B5EF4-FFF2-40B4-BE49-F238E27FC236}">
                <a16:creationId xmlns="" xmlns:a16="http://schemas.microsoft.com/office/drawing/2014/main" id="{8248FC99-78DA-4AC0-BC7E-2989913765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2177" y="5695066"/>
            <a:ext cx="1005440" cy="982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A8E1F073-D9C9-4BBF-8A60-1E4FD843CE40}"/>
              </a:ext>
            </a:extLst>
          </p:cNvPr>
          <p:cNvGrpSpPr/>
          <p:nvPr/>
        </p:nvGrpSpPr>
        <p:grpSpPr>
          <a:xfrm>
            <a:off x="1229316" y="5763844"/>
            <a:ext cx="5189960" cy="886325"/>
            <a:chOff x="1303204" y="7275596"/>
            <a:chExt cx="8579870" cy="1655735"/>
          </a:xfrm>
        </p:grpSpPr>
        <p:sp>
          <p:nvSpPr>
            <p:cNvPr id="18" name="Title 6">
              <a:extLst>
                <a:ext uri="{FF2B5EF4-FFF2-40B4-BE49-F238E27FC236}">
                  <a16:creationId xmlns="" xmlns:a16="http://schemas.microsoft.com/office/drawing/2014/main" id="{CAACC823-6484-4C4D-87AA-7D8DD05B9ECB}"/>
                </a:ext>
              </a:extLst>
            </p:cNvPr>
            <p:cNvSpPr txBox="1">
              <a:spLocks/>
            </p:cNvSpPr>
            <p:nvPr/>
          </p:nvSpPr>
          <p:spPr>
            <a:xfrm>
              <a:off x="1303204" y="7841804"/>
              <a:ext cx="8579870" cy="108952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lnSpcReduction="1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US" sz="8800" b="1" i="0" kern="1200" spc="100" dirty="0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atin typeface="+mn-lt"/>
                  <a:ea typeface="+mn-ea"/>
                  <a:cs typeface="Segoe UI Semilight" panose="020B0402040204020203" pitchFamily="34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i="0" u="none" strike="noStrike" kern="1200" cap="none" spc="10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Segoe UI"/>
                  <a:ea typeface="+mn-ea"/>
                  <a:cs typeface="Segoe UI Semilight" panose="020B0402040204020203" pitchFamily="34" charset="0"/>
                </a:rPr>
                <a:t>ENGAGEMENT 101</a:t>
              </a:r>
            </a:p>
          </p:txBody>
        </p:sp>
        <p:sp>
          <p:nvSpPr>
            <p:cNvPr id="19" name="Text Placeholder 7">
              <a:extLst>
                <a:ext uri="{FF2B5EF4-FFF2-40B4-BE49-F238E27FC236}">
                  <a16:creationId xmlns="" xmlns:a16="http://schemas.microsoft.com/office/drawing/2014/main" id="{542E057F-17A0-4995-9F2C-C864497BB5D7}"/>
                </a:ext>
              </a:extLst>
            </p:cNvPr>
            <p:cNvSpPr txBox="1">
              <a:spLocks/>
            </p:cNvSpPr>
            <p:nvPr/>
          </p:nvSpPr>
          <p:spPr>
            <a:xfrm>
              <a:off x="1557165" y="7275593"/>
              <a:ext cx="4381079" cy="75712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lang="en-US" sz="4800" b="1" i="0" kern="1200" spc="300" dirty="0" smtClean="0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latin typeface="+mn-lt"/>
                  <a:ea typeface="+mn-ea"/>
                  <a:cs typeface="Segoe UI Semilight" panose="020B0402040204020203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2400" b="1" i="0" u="none" strike="noStrike" kern="1200" cap="none" spc="300" normalizeH="0" baseline="0" noProof="0" dirty="0">
                  <a:ln>
                    <a:solidFill>
                      <a:sysClr val="windowText" lastClr="000000"/>
                    </a:solidFill>
                  </a:ln>
                  <a:gradFill>
                    <a:gsLst>
                      <a:gs pos="0">
                        <a:srgbClr val="4472C4">
                          <a:lumMod val="5000"/>
                          <a:lumOff val="95000"/>
                        </a:srgbClr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Segoe UI"/>
                  <a:ea typeface="+mn-ea"/>
                  <a:cs typeface="Segoe UI Semilight" panose="020B0402040204020203" pitchFamily="34" charset="0"/>
                </a:rPr>
                <a:t>EMPLOYEE</a:t>
              </a:r>
              <a:r>
                <a:rPr kumimoji="0" lang="en-US" sz="2400" b="1" i="0" u="none" strike="noStrike" kern="1200" cap="none" spc="300" normalizeH="0" baseline="0" noProof="0" dirty="0">
                  <a:ln>
                    <a:noFill/>
                  </a:ln>
                  <a:gradFill>
                    <a:gsLst>
                      <a:gs pos="0">
                        <a:srgbClr val="4472C4">
                          <a:lumMod val="5000"/>
                          <a:lumOff val="95000"/>
                        </a:srgbClr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Segoe UI"/>
                  <a:ea typeface="+mn-ea"/>
                  <a:cs typeface="Segoe UI Semilight" panose="020B0402040204020203" pitchFamily="34" charset="0"/>
                </a:rPr>
                <a:t> 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43785D9B-C690-4CEA-BBBA-4AC5FD154E8E}"/>
              </a:ext>
            </a:extLst>
          </p:cNvPr>
          <p:cNvSpPr txBox="1"/>
          <p:nvPr/>
        </p:nvSpPr>
        <p:spPr>
          <a:xfrm>
            <a:off x="4630952" y="224037"/>
            <a:ext cx="737402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914400"/>
            <a:r>
              <a:rPr lang="en-US" sz="1600" dirty="0"/>
              <a:t>Bakker, A. B., &amp; </a:t>
            </a:r>
            <a:r>
              <a:rPr lang="en-US" sz="1600" dirty="0" err="1"/>
              <a:t>Demerouti</a:t>
            </a:r>
            <a:r>
              <a:rPr lang="en-US" sz="1600" dirty="0"/>
              <a:t>, E. (2008). Towards a model of work engagement. 	</a:t>
            </a:r>
            <a:r>
              <a:rPr lang="en-US" sz="1600" i="1" dirty="0"/>
              <a:t>Career Development International, 13</a:t>
            </a:r>
            <a:r>
              <a:rPr lang="en-US" sz="1600" dirty="0"/>
              <a:t>(3), 209-223. 	doi:10.1108/13620430810870476</a:t>
            </a:r>
          </a:p>
          <a:p>
            <a:pPr indent="-914400"/>
            <a:endParaRPr lang="en-US" sz="1600" dirty="0"/>
          </a:p>
          <a:p>
            <a:pPr indent="-914400"/>
            <a:r>
              <a:rPr lang="en-US" sz="1600" dirty="0"/>
              <a:t>Byrne, Z. (2015). </a:t>
            </a:r>
            <a:r>
              <a:rPr lang="en-US" sz="1600" i="1" dirty="0"/>
              <a:t>Understanding employee engagement: Theory, research, and 	practice</a:t>
            </a:r>
            <a:r>
              <a:rPr lang="en-US" sz="1600" dirty="0"/>
              <a:t>. New York: Routledge.</a:t>
            </a:r>
          </a:p>
          <a:p>
            <a:pPr indent="-914400"/>
            <a:endParaRPr lang="en-US" sz="1600" dirty="0"/>
          </a:p>
          <a:p>
            <a:pPr indent="-914400"/>
            <a:r>
              <a:rPr lang="en-US" sz="1600" dirty="0"/>
              <a:t>Byrne, Z., Peters, J. M., &amp; Weston, J. W. (2016). The struggle with employee 	engagement: Measures and construct clarification using five samples.  	</a:t>
            </a:r>
            <a:r>
              <a:rPr lang="en-US" sz="1600" i="1" dirty="0"/>
              <a:t>Journal of Applied Psychology, 101(9</a:t>
            </a:r>
            <a:r>
              <a:rPr lang="en-US" sz="1600" dirty="0"/>
              <a:t>), 1201-1227. 	doi:10.1037/ap10000124</a:t>
            </a:r>
          </a:p>
          <a:p>
            <a:pPr indent="-914400"/>
            <a:endParaRPr lang="en-US" sz="1600" dirty="0"/>
          </a:p>
          <a:p>
            <a:pPr indent="-914400"/>
            <a:r>
              <a:rPr lang="en-US" sz="1600" dirty="0" err="1"/>
              <a:t>Dalal</a:t>
            </a:r>
            <a:r>
              <a:rPr lang="en-US" sz="1600" dirty="0"/>
              <a:t>, R. S., </a:t>
            </a:r>
            <a:r>
              <a:rPr lang="en-US" sz="1600" dirty="0" err="1"/>
              <a:t>Baysinger</a:t>
            </a:r>
            <a:r>
              <a:rPr lang="en-US" sz="1600" dirty="0"/>
              <a:t>, M., Brummel, B. J., &amp; </a:t>
            </a:r>
            <a:r>
              <a:rPr lang="en-US" sz="1600" dirty="0" err="1"/>
              <a:t>LeBreton</a:t>
            </a:r>
            <a:r>
              <a:rPr lang="en-US" sz="1600" dirty="0"/>
              <a:t>, J. M. (2012). The relative 	importance of employee engagement, other job attitudes, and trait 	affect as predictors of job performance. </a:t>
            </a:r>
            <a:r>
              <a:rPr lang="en-US" sz="1600" i="1" dirty="0"/>
              <a:t>Journal of Applied Social 	Psychology, 42</a:t>
            </a:r>
            <a:r>
              <a:rPr lang="en-US" sz="1600" dirty="0"/>
              <a:t>(1), E295-E325. doi:10.1111/j.1559-1816.2012.01017</a:t>
            </a:r>
          </a:p>
          <a:p>
            <a:pPr indent="-914400"/>
            <a:endParaRPr lang="en-US" sz="1600" dirty="0"/>
          </a:p>
          <a:p>
            <a:pPr indent="-914400"/>
            <a:r>
              <a:rPr lang="en-US" sz="1600" dirty="0"/>
              <a:t>Saks, A. M., &amp; </a:t>
            </a:r>
            <a:r>
              <a:rPr lang="en-US" sz="1600" dirty="0" err="1"/>
              <a:t>Gruman</a:t>
            </a:r>
            <a:r>
              <a:rPr lang="en-US" sz="1600" dirty="0"/>
              <a:t>, J. A. (2014). What do we really know about employee 	engagement?  </a:t>
            </a:r>
            <a:r>
              <a:rPr lang="en-US" sz="1600" i="1" dirty="0"/>
              <a:t>Human Resource Development Quarterly, 25</a:t>
            </a:r>
            <a:r>
              <a:rPr lang="en-US" sz="1600" dirty="0"/>
              <a:t>(2), 155-	182. </a:t>
            </a:r>
            <a:r>
              <a:rPr lang="en-US" sz="1600" dirty="0" err="1"/>
              <a:t>doi</a:t>
            </a:r>
            <a:r>
              <a:rPr lang="en-US" sz="1600" dirty="0"/>
              <a:t>: 10.1002/hrdq.21187</a:t>
            </a:r>
          </a:p>
        </p:txBody>
      </p:sp>
    </p:spTree>
    <p:extLst>
      <p:ext uri="{BB962C8B-B14F-4D97-AF65-F5344CB8AC3E}">
        <p14:creationId xmlns:p14="http://schemas.microsoft.com/office/powerpoint/2010/main" val="390885235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22" name="Freeform 1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1"/>
            <a:ext cx="5920619" cy="2130951"/>
          </a:xfrm>
          <a:custGeom>
            <a:avLst/>
            <a:gdLst>
              <a:gd name="connsiteX0" fmla="*/ 0 w 5920619"/>
              <a:gd name="connsiteY0" fmla="*/ 0 h 2130951"/>
              <a:gd name="connsiteX1" fmla="*/ 3191370 w 5920619"/>
              <a:gd name="connsiteY1" fmla="*/ 0 h 2130951"/>
              <a:gd name="connsiteX2" fmla="*/ 3346315 w 5920619"/>
              <a:gd name="connsiteY2" fmla="*/ 0 h 2130951"/>
              <a:gd name="connsiteX3" fmla="*/ 5920619 w 5920619"/>
              <a:gd name="connsiteY3" fmla="*/ 0 h 2130951"/>
              <a:gd name="connsiteX4" fmla="*/ 4936971 w 5920619"/>
              <a:gd name="connsiteY4" fmla="*/ 2130951 h 2130951"/>
              <a:gd name="connsiteX5" fmla="*/ 0 w 5920619"/>
              <a:gd name="connsiteY5" fmla="*/ 2130951 h 213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20619" h="2130951">
                <a:moveTo>
                  <a:pt x="0" y="0"/>
                </a:moveTo>
                <a:lnTo>
                  <a:pt x="3191370" y="0"/>
                </a:lnTo>
                <a:lnTo>
                  <a:pt x="3346315" y="0"/>
                </a:lnTo>
                <a:lnTo>
                  <a:pt x="5920619" y="0"/>
                </a:lnTo>
                <a:lnTo>
                  <a:pt x="4936971" y="2130951"/>
                </a:lnTo>
                <a:lnTo>
                  <a:pt x="0" y="2130951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4" name="Freeform: Shape 2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6149721" y="4682920"/>
            <a:ext cx="4522796" cy="2175080"/>
          </a:xfrm>
          <a:custGeom>
            <a:avLst/>
            <a:gdLst>
              <a:gd name="connsiteX0" fmla="*/ 3515449 w 4522796"/>
              <a:gd name="connsiteY0" fmla="*/ 0 h 2175080"/>
              <a:gd name="connsiteX1" fmla="*/ 0 w 4522796"/>
              <a:gd name="connsiteY1" fmla="*/ 0 h 2175080"/>
              <a:gd name="connsiteX2" fmla="*/ 0 w 4522796"/>
              <a:gd name="connsiteY2" fmla="*/ 2175080 h 2175080"/>
              <a:gd name="connsiteX3" fmla="*/ 4522796 w 4522796"/>
              <a:gd name="connsiteY3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2796" h="2175080">
                <a:moveTo>
                  <a:pt x="3515449" y="0"/>
                </a:moveTo>
                <a:lnTo>
                  <a:pt x="0" y="0"/>
                </a:lnTo>
                <a:lnTo>
                  <a:pt x="0" y="2175080"/>
                </a:lnTo>
                <a:lnTo>
                  <a:pt x="4522796" y="217508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1"/>
          </a:p>
        </p:txBody>
      </p:sp>
      <p:sp>
        <p:nvSpPr>
          <p:cNvPr id="26" name="Freeform 2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266810" y="4682920"/>
            <a:ext cx="5925190" cy="2175080"/>
          </a:xfrm>
          <a:custGeom>
            <a:avLst/>
            <a:gdLst>
              <a:gd name="connsiteX0" fmla="*/ 1007347 w 5925190"/>
              <a:gd name="connsiteY0" fmla="*/ 0 h 2175080"/>
              <a:gd name="connsiteX1" fmla="*/ 5925190 w 5925190"/>
              <a:gd name="connsiteY1" fmla="*/ 0 h 2175080"/>
              <a:gd name="connsiteX2" fmla="*/ 5925190 w 5925190"/>
              <a:gd name="connsiteY2" fmla="*/ 2175080 h 2175080"/>
              <a:gd name="connsiteX3" fmla="*/ 0 w 5925190"/>
              <a:gd name="connsiteY3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5190" h="2175080">
                <a:moveTo>
                  <a:pt x="1007347" y="0"/>
                </a:moveTo>
                <a:lnTo>
                  <a:pt x="5925190" y="0"/>
                </a:lnTo>
                <a:lnTo>
                  <a:pt x="5925190" y="2175080"/>
                </a:lnTo>
                <a:lnTo>
                  <a:pt x="0" y="217508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Freeform 2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097839" y="0"/>
            <a:ext cx="7094160" cy="2130952"/>
          </a:xfrm>
          <a:custGeom>
            <a:avLst/>
            <a:gdLst>
              <a:gd name="connsiteX0" fmla="*/ 4417853 w 7094160"/>
              <a:gd name="connsiteY0" fmla="*/ 0 h 2130952"/>
              <a:gd name="connsiteX1" fmla="*/ 7094160 w 7094160"/>
              <a:gd name="connsiteY1" fmla="*/ 0 h 2130952"/>
              <a:gd name="connsiteX2" fmla="*/ 7094160 w 7094160"/>
              <a:gd name="connsiteY2" fmla="*/ 2130552 h 2130952"/>
              <a:gd name="connsiteX3" fmla="*/ 5920619 w 7094160"/>
              <a:gd name="connsiteY3" fmla="*/ 2130552 h 2130952"/>
              <a:gd name="connsiteX4" fmla="*/ 5920619 w 7094160"/>
              <a:gd name="connsiteY4" fmla="*/ 2130952 h 2130952"/>
              <a:gd name="connsiteX5" fmla="*/ 2729249 w 7094160"/>
              <a:gd name="connsiteY5" fmla="*/ 2130952 h 2130952"/>
              <a:gd name="connsiteX6" fmla="*/ 2574304 w 7094160"/>
              <a:gd name="connsiteY6" fmla="*/ 2130952 h 2130952"/>
              <a:gd name="connsiteX7" fmla="*/ 0 w 7094160"/>
              <a:gd name="connsiteY7" fmla="*/ 2130952 h 2130952"/>
              <a:gd name="connsiteX8" fmla="*/ 983648 w 7094160"/>
              <a:gd name="connsiteY8" fmla="*/ 1 h 2130952"/>
              <a:gd name="connsiteX9" fmla="*/ 4417853 w 7094160"/>
              <a:gd name="connsiteY9" fmla="*/ 1 h 2130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094160" h="2130952">
                <a:moveTo>
                  <a:pt x="4417853" y="0"/>
                </a:moveTo>
                <a:lnTo>
                  <a:pt x="7094160" y="0"/>
                </a:lnTo>
                <a:lnTo>
                  <a:pt x="7094160" y="2130552"/>
                </a:lnTo>
                <a:lnTo>
                  <a:pt x="5920619" y="2130552"/>
                </a:lnTo>
                <a:lnTo>
                  <a:pt x="5920619" y="2130952"/>
                </a:lnTo>
                <a:lnTo>
                  <a:pt x="2729249" y="2130952"/>
                </a:lnTo>
                <a:lnTo>
                  <a:pt x="2574304" y="2130952"/>
                </a:lnTo>
                <a:lnTo>
                  <a:pt x="0" y="2130952"/>
                </a:lnTo>
                <a:lnTo>
                  <a:pt x="983648" y="1"/>
                </a:lnTo>
                <a:lnTo>
                  <a:pt x="4417853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4682920"/>
            <a:ext cx="7114535" cy="2175080"/>
          </a:xfrm>
          <a:custGeom>
            <a:avLst/>
            <a:gdLst>
              <a:gd name="connsiteX0" fmla="*/ 0 w 7114535"/>
              <a:gd name="connsiteY0" fmla="*/ 0 h 2175080"/>
              <a:gd name="connsiteX1" fmla="*/ 1189345 w 7114535"/>
              <a:gd name="connsiteY1" fmla="*/ 0 h 2175080"/>
              <a:gd name="connsiteX2" fmla="*/ 7114535 w 7114535"/>
              <a:gd name="connsiteY2" fmla="*/ 0 h 2175080"/>
              <a:gd name="connsiteX3" fmla="*/ 6107188 w 7114535"/>
              <a:gd name="connsiteY3" fmla="*/ 2175080 h 2175080"/>
              <a:gd name="connsiteX4" fmla="*/ 1189345 w 7114535"/>
              <a:gd name="connsiteY4" fmla="*/ 2175080 h 2175080"/>
              <a:gd name="connsiteX5" fmla="*/ 0 w 7114535"/>
              <a:gd name="connsiteY5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4535" h="2175080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107188" y="2175080"/>
                </a:lnTo>
                <a:lnTo>
                  <a:pt x="1189345" y="2175080"/>
                </a:lnTo>
                <a:lnTo>
                  <a:pt x="0" y="217508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clipart&#10;&#10;Description generated with high confidence">
            <a:extLst>
              <a:ext uri="{FF2B5EF4-FFF2-40B4-BE49-F238E27FC236}">
                <a16:creationId xmlns="" xmlns:a16="http://schemas.microsoft.com/office/drawing/2014/main" id="{B7DD7B84-CA69-4308-9792-B8E662B049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268" y="2466226"/>
            <a:ext cx="3918822" cy="188141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5252976-8E91-4704-ACC7-8A2981118F40}"/>
              </a:ext>
            </a:extLst>
          </p:cNvPr>
          <p:cNvSpPr txBox="1"/>
          <p:nvPr/>
        </p:nvSpPr>
        <p:spPr>
          <a:xfrm>
            <a:off x="7013272" y="2413337"/>
            <a:ext cx="296812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Jose Valadez</a:t>
            </a:r>
          </a:p>
          <a:p>
            <a:r>
              <a:rPr lang="en-US" dirty="0"/>
              <a:t>mail.jjv@gmail.com</a:t>
            </a:r>
          </a:p>
          <a:p>
            <a:endParaRPr lang="en-US" dirty="0"/>
          </a:p>
          <a:p>
            <a:r>
              <a:rPr lang="en-US" b="1" dirty="0"/>
              <a:t>Frank Igou</a:t>
            </a:r>
          </a:p>
          <a:p>
            <a:r>
              <a:rPr lang="en-US" dirty="0"/>
              <a:t>Associate Professor</a:t>
            </a:r>
          </a:p>
          <a:p>
            <a:r>
              <a:rPr lang="en-US" dirty="0"/>
              <a:t>Louisiana Tech University</a:t>
            </a:r>
          </a:p>
          <a:p>
            <a:r>
              <a:rPr lang="en-US" dirty="0"/>
              <a:t>figou@latech.edu</a:t>
            </a:r>
          </a:p>
        </p:txBody>
      </p:sp>
    </p:spTree>
    <p:extLst>
      <p:ext uri="{BB962C8B-B14F-4D97-AF65-F5344CB8AC3E}">
        <p14:creationId xmlns:p14="http://schemas.microsoft.com/office/powerpoint/2010/main" val="172100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1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266810" y="5448626"/>
            <a:ext cx="5925190" cy="1409374"/>
          </a:xfrm>
          <a:custGeom>
            <a:avLst/>
            <a:gdLst>
              <a:gd name="connsiteX0" fmla="*/ 652725 w 5925190"/>
              <a:gd name="connsiteY0" fmla="*/ 0 h 1409374"/>
              <a:gd name="connsiteX1" fmla="*/ 5925190 w 5925190"/>
              <a:gd name="connsiteY1" fmla="*/ 0 h 1409374"/>
              <a:gd name="connsiteX2" fmla="*/ 5925190 w 5925190"/>
              <a:gd name="connsiteY2" fmla="*/ 1409374 h 1409374"/>
              <a:gd name="connsiteX3" fmla="*/ 0 w 5925190"/>
              <a:gd name="connsiteY3" fmla="*/ 1409374 h 140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5190" h="1409374">
                <a:moveTo>
                  <a:pt x="652725" y="0"/>
                </a:moveTo>
                <a:lnTo>
                  <a:pt x="5925190" y="0"/>
                </a:lnTo>
                <a:lnTo>
                  <a:pt x="5925190" y="1409374"/>
                </a:lnTo>
                <a:lnTo>
                  <a:pt x="0" y="140937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Freeform 2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0" y="-22758"/>
            <a:ext cx="4522796" cy="2919017"/>
          </a:xfrm>
          <a:custGeom>
            <a:avLst/>
            <a:gdLst>
              <a:gd name="connsiteX0" fmla="*/ 0 w 4522796"/>
              <a:gd name="connsiteY0" fmla="*/ 2919017 h 2919017"/>
              <a:gd name="connsiteX1" fmla="*/ 4522796 w 4522796"/>
              <a:gd name="connsiteY1" fmla="*/ 2919017 h 2919017"/>
              <a:gd name="connsiteX2" fmla="*/ 3170909 w 4522796"/>
              <a:gd name="connsiteY2" fmla="*/ 0 h 2919017"/>
              <a:gd name="connsiteX3" fmla="*/ 0 w 4522796"/>
              <a:gd name="connsiteY3" fmla="*/ 0 h 2919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2796" h="2919017">
                <a:moveTo>
                  <a:pt x="0" y="2919017"/>
                </a:moveTo>
                <a:lnTo>
                  <a:pt x="4522796" y="2919017"/>
                </a:lnTo>
                <a:lnTo>
                  <a:pt x="3170909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1"/>
          </a:p>
        </p:txBody>
      </p:sp>
      <p:sp>
        <p:nvSpPr>
          <p:cNvPr id="28" name="Freeform 2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5448626"/>
            <a:ext cx="6754821" cy="1409374"/>
          </a:xfrm>
          <a:custGeom>
            <a:avLst/>
            <a:gdLst>
              <a:gd name="connsiteX0" fmla="*/ 0 w 6754821"/>
              <a:gd name="connsiteY0" fmla="*/ 0 h 1409374"/>
              <a:gd name="connsiteX1" fmla="*/ 6754821 w 6754821"/>
              <a:gd name="connsiteY1" fmla="*/ 0 h 1409374"/>
              <a:gd name="connsiteX2" fmla="*/ 6102096 w 6754821"/>
              <a:gd name="connsiteY2" fmla="*/ 1409374 h 1409374"/>
              <a:gd name="connsiteX3" fmla="*/ 0 w 6754821"/>
              <a:gd name="connsiteY3" fmla="*/ 1409374 h 140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54821" h="1409374">
                <a:moveTo>
                  <a:pt x="0" y="0"/>
                </a:moveTo>
                <a:lnTo>
                  <a:pt x="6754821" y="0"/>
                </a:lnTo>
                <a:lnTo>
                  <a:pt x="6102096" y="1409374"/>
                </a:lnTo>
                <a:lnTo>
                  <a:pt x="0" y="140937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Graphic 14" descr="Open Book">
            <a:extLst>
              <a:ext uri="{FF2B5EF4-FFF2-40B4-BE49-F238E27FC236}">
                <a16:creationId xmlns="" xmlns:a16="http://schemas.microsoft.com/office/drawing/2014/main" id="{D81295D1-E6D8-4B93-83D0-C7A1E3F7BC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01134" y="5602706"/>
            <a:ext cx="1096800" cy="1096800"/>
          </a:xfrm>
          <a:prstGeom prst="rect">
            <a:avLst/>
          </a:prstGeom>
        </p:spPr>
      </p:pic>
      <p:pic>
        <p:nvPicPr>
          <p:cNvPr id="17" name="Graphic 16" descr="Ruler">
            <a:extLst>
              <a:ext uri="{FF2B5EF4-FFF2-40B4-BE49-F238E27FC236}">
                <a16:creationId xmlns="" xmlns:a16="http://schemas.microsoft.com/office/drawing/2014/main" id="{F3C0917B-7894-49A7-BAE9-2D4E34B58FF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963171" y="5583458"/>
            <a:ext cx="1104713" cy="1104713"/>
          </a:xfrm>
          <a:prstGeom prst="rect">
            <a:avLst/>
          </a:prstGeom>
        </p:spPr>
      </p:pic>
      <p:pic>
        <p:nvPicPr>
          <p:cNvPr id="19" name="Graphic 18" descr="Bullseye">
            <a:extLst>
              <a:ext uri="{FF2B5EF4-FFF2-40B4-BE49-F238E27FC236}">
                <a16:creationId xmlns="" xmlns:a16="http://schemas.microsoft.com/office/drawing/2014/main" id="{68262AC6-4CD9-4327-B178-0F25757D5F1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551179" y="5616619"/>
            <a:ext cx="1104713" cy="1104713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6F6184F9-0DCF-41BB-9E86-119916666D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6447" y="259033"/>
            <a:ext cx="3473517" cy="923222"/>
          </a:xfrm>
        </p:spPr>
        <p:txBody>
          <a:bodyPr>
            <a:normAutofit/>
          </a:bodyPr>
          <a:lstStyle/>
          <a:p>
            <a:pPr algn="l"/>
            <a:r>
              <a:rPr lang="en-US" sz="4800" b="1" dirty="0"/>
              <a:t>DEFINING</a:t>
            </a:r>
            <a:endParaRPr lang="en-US" sz="4000" b="1" dirty="0"/>
          </a:p>
        </p:txBody>
      </p:sp>
      <p:sp>
        <p:nvSpPr>
          <p:cNvPr id="30" name="Subtitle 2">
            <a:extLst>
              <a:ext uri="{FF2B5EF4-FFF2-40B4-BE49-F238E27FC236}">
                <a16:creationId xmlns="" xmlns:a16="http://schemas.microsoft.com/office/drawing/2014/main" id="{09922F57-5DE9-48F2-866D-D2FEF74A86EC}"/>
              </a:ext>
            </a:extLst>
          </p:cNvPr>
          <p:cNvSpPr txBox="1">
            <a:spLocks/>
          </p:cNvSpPr>
          <p:nvPr/>
        </p:nvSpPr>
        <p:spPr>
          <a:xfrm>
            <a:off x="276446" y="837772"/>
            <a:ext cx="3334973" cy="71078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000" b="1" dirty="0"/>
              <a:t>ENGAGEMENT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7FC2CF9-EAF7-455F-A7CF-34DB051476EE}"/>
              </a:ext>
            </a:extLst>
          </p:cNvPr>
          <p:cNvSpPr/>
          <p:nvPr/>
        </p:nvSpPr>
        <p:spPr>
          <a:xfrm>
            <a:off x="4682836" y="554182"/>
            <a:ext cx="3325091" cy="436880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00A17500-2C04-4E91-973E-160F27F7DDAB}"/>
              </a:ext>
            </a:extLst>
          </p:cNvPr>
          <p:cNvSpPr/>
          <p:nvPr/>
        </p:nvSpPr>
        <p:spPr>
          <a:xfrm>
            <a:off x="8260327" y="554182"/>
            <a:ext cx="3325091" cy="436880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8397BD0-02CA-4F3E-A172-DBDC1EDD1AF5}"/>
              </a:ext>
            </a:extLst>
          </p:cNvPr>
          <p:cNvSpPr txBox="1"/>
          <p:nvPr/>
        </p:nvSpPr>
        <p:spPr>
          <a:xfrm>
            <a:off x="4775200" y="757377"/>
            <a:ext cx="313112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B0540"/>
                </a:solidFill>
              </a:rPr>
              <a:t>Academic</a:t>
            </a:r>
            <a:endParaRPr lang="en-US" b="1" dirty="0">
              <a:solidFill>
                <a:srgbClr val="0B0540"/>
              </a:solidFill>
            </a:endParaRPr>
          </a:p>
          <a:p>
            <a:pPr algn="ctr"/>
            <a:r>
              <a:rPr lang="en-US" dirty="0"/>
              <a:t>_________________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Engagement as role-expression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Engagement as the opposite-of-burnout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Engagement as a process</a:t>
            </a:r>
          </a:p>
          <a:p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59BE247F-C6D3-4CB5-8CEE-192ECE6F1BC0}"/>
              </a:ext>
            </a:extLst>
          </p:cNvPr>
          <p:cNvSpPr txBox="1"/>
          <p:nvPr/>
        </p:nvSpPr>
        <p:spPr>
          <a:xfrm>
            <a:off x="8357308" y="757377"/>
            <a:ext cx="313112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B0540"/>
                </a:solidFill>
              </a:rPr>
              <a:t>Applied</a:t>
            </a:r>
            <a:endParaRPr lang="en-US" b="1" dirty="0">
              <a:solidFill>
                <a:srgbClr val="0B0540"/>
              </a:solidFill>
            </a:endParaRPr>
          </a:p>
          <a:p>
            <a:pPr algn="ctr"/>
            <a:r>
              <a:rPr lang="en-US" dirty="0"/>
              <a:t>_________________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Engagement as everything </a:t>
            </a:r>
            <a:r>
              <a:rPr lang="en-US" i="1" dirty="0"/>
              <a:t>BUT</a:t>
            </a:r>
            <a:r>
              <a:rPr lang="en-US" dirty="0"/>
              <a:t> engagement.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81708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1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266810" y="5448626"/>
            <a:ext cx="5925190" cy="1409374"/>
          </a:xfrm>
          <a:custGeom>
            <a:avLst/>
            <a:gdLst>
              <a:gd name="connsiteX0" fmla="*/ 652725 w 5925190"/>
              <a:gd name="connsiteY0" fmla="*/ 0 h 1409374"/>
              <a:gd name="connsiteX1" fmla="*/ 5925190 w 5925190"/>
              <a:gd name="connsiteY1" fmla="*/ 0 h 1409374"/>
              <a:gd name="connsiteX2" fmla="*/ 5925190 w 5925190"/>
              <a:gd name="connsiteY2" fmla="*/ 1409374 h 1409374"/>
              <a:gd name="connsiteX3" fmla="*/ 0 w 5925190"/>
              <a:gd name="connsiteY3" fmla="*/ 1409374 h 140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5190" h="1409374">
                <a:moveTo>
                  <a:pt x="652725" y="0"/>
                </a:moveTo>
                <a:lnTo>
                  <a:pt x="5925190" y="0"/>
                </a:lnTo>
                <a:lnTo>
                  <a:pt x="5925190" y="1409374"/>
                </a:lnTo>
                <a:lnTo>
                  <a:pt x="0" y="140937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Freeform 2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0" y="-22758"/>
            <a:ext cx="4522796" cy="2919017"/>
          </a:xfrm>
          <a:custGeom>
            <a:avLst/>
            <a:gdLst>
              <a:gd name="connsiteX0" fmla="*/ 0 w 4522796"/>
              <a:gd name="connsiteY0" fmla="*/ 2919017 h 2919017"/>
              <a:gd name="connsiteX1" fmla="*/ 4522796 w 4522796"/>
              <a:gd name="connsiteY1" fmla="*/ 2919017 h 2919017"/>
              <a:gd name="connsiteX2" fmla="*/ 3170909 w 4522796"/>
              <a:gd name="connsiteY2" fmla="*/ 0 h 2919017"/>
              <a:gd name="connsiteX3" fmla="*/ 0 w 4522796"/>
              <a:gd name="connsiteY3" fmla="*/ 0 h 2919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2796" h="2919017">
                <a:moveTo>
                  <a:pt x="0" y="2919017"/>
                </a:moveTo>
                <a:lnTo>
                  <a:pt x="4522796" y="2919017"/>
                </a:lnTo>
                <a:lnTo>
                  <a:pt x="3170909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1"/>
          </a:p>
        </p:txBody>
      </p:sp>
      <p:sp>
        <p:nvSpPr>
          <p:cNvPr id="28" name="Freeform 2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5448626"/>
            <a:ext cx="6754821" cy="1409374"/>
          </a:xfrm>
          <a:custGeom>
            <a:avLst/>
            <a:gdLst>
              <a:gd name="connsiteX0" fmla="*/ 0 w 6754821"/>
              <a:gd name="connsiteY0" fmla="*/ 0 h 1409374"/>
              <a:gd name="connsiteX1" fmla="*/ 6754821 w 6754821"/>
              <a:gd name="connsiteY1" fmla="*/ 0 h 1409374"/>
              <a:gd name="connsiteX2" fmla="*/ 6102096 w 6754821"/>
              <a:gd name="connsiteY2" fmla="*/ 1409374 h 1409374"/>
              <a:gd name="connsiteX3" fmla="*/ 0 w 6754821"/>
              <a:gd name="connsiteY3" fmla="*/ 1409374 h 140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54821" h="1409374">
                <a:moveTo>
                  <a:pt x="0" y="0"/>
                </a:moveTo>
                <a:lnTo>
                  <a:pt x="6754821" y="0"/>
                </a:lnTo>
                <a:lnTo>
                  <a:pt x="6102096" y="1409374"/>
                </a:lnTo>
                <a:lnTo>
                  <a:pt x="0" y="140937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Graphic 14" descr="Open Book">
            <a:extLst>
              <a:ext uri="{FF2B5EF4-FFF2-40B4-BE49-F238E27FC236}">
                <a16:creationId xmlns="" xmlns:a16="http://schemas.microsoft.com/office/drawing/2014/main" id="{D81295D1-E6D8-4B93-83D0-C7A1E3F7BC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01134" y="5602706"/>
            <a:ext cx="1096800" cy="1096800"/>
          </a:xfrm>
          <a:prstGeom prst="rect">
            <a:avLst/>
          </a:prstGeom>
        </p:spPr>
      </p:pic>
      <p:pic>
        <p:nvPicPr>
          <p:cNvPr id="17" name="Graphic 16" descr="Ruler">
            <a:extLst>
              <a:ext uri="{FF2B5EF4-FFF2-40B4-BE49-F238E27FC236}">
                <a16:creationId xmlns="" xmlns:a16="http://schemas.microsoft.com/office/drawing/2014/main" id="{F3C0917B-7894-49A7-BAE9-2D4E34B58FF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963171" y="5583458"/>
            <a:ext cx="1104713" cy="1104713"/>
          </a:xfrm>
          <a:prstGeom prst="rect">
            <a:avLst/>
          </a:prstGeom>
        </p:spPr>
      </p:pic>
      <p:pic>
        <p:nvPicPr>
          <p:cNvPr id="19" name="Graphic 18" descr="Bullseye">
            <a:extLst>
              <a:ext uri="{FF2B5EF4-FFF2-40B4-BE49-F238E27FC236}">
                <a16:creationId xmlns="" xmlns:a16="http://schemas.microsoft.com/office/drawing/2014/main" id="{68262AC6-4CD9-4327-B178-0F25757D5F1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551179" y="5616619"/>
            <a:ext cx="1104713" cy="1104713"/>
          </a:xfrm>
          <a:prstGeom prst="rect">
            <a:avLst/>
          </a:prstGeom>
        </p:spPr>
      </p:pic>
      <p:sp>
        <p:nvSpPr>
          <p:cNvPr id="30" name="Subtitle 2">
            <a:extLst>
              <a:ext uri="{FF2B5EF4-FFF2-40B4-BE49-F238E27FC236}">
                <a16:creationId xmlns="" xmlns:a16="http://schemas.microsoft.com/office/drawing/2014/main" id="{09922F57-5DE9-48F2-866D-D2FEF74A86EC}"/>
              </a:ext>
            </a:extLst>
          </p:cNvPr>
          <p:cNvSpPr txBox="1">
            <a:spLocks/>
          </p:cNvSpPr>
          <p:nvPr/>
        </p:nvSpPr>
        <p:spPr>
          <a:xfrm>
            <a:off x="230266" y="292829"/>
            <a:ext cx="3334973" cy="71078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000" b="1" dirty="0"/>
              <a:t>ENGAGEMENT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="" xmlns:a16="http://schemas.microsoft.com/office/drawing/2014/main" id="{2F1087C3-C2D2-428D-9116-864DFBBB8464}"/>
              </a:ext>
            </a:extLst>
          </p:cNvPr>
          <p:cNvSpPr txBox="1">
            <a:spLocks/>
          </p:cNvSpPr>
          <p:nvPr/>
        </p:nvSpPr>
        <p:spPr>
          <a:xfrm>
            <a:off x="230266" y="629950"/>
            <a:ext cx="3547407" cy="7107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/>
              <a:t>AS ROLE-EXPRESSION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90F98F4-91FD-4469-82EF-3B78B83A21E4}"/>
              </a:ext>
            </a:extLst>
          </p:cNvPr>
          <p:cNvSpPr txBox="1"/>
          <p:nvPr/>
        </p:nvSpPr>
        <p:spPr>
          <a:xfrm>
            <a:off x="350986" y="5838283"/>
            <a:ext cx="508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William Kahn (1990)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EAB4ECF-9B4B-45C5-BEBD-D41EF58A1A12}"/>
              </a:ext>
            </a:extLst>
          </p:cNvPr>
          <p:cNvSpPr txBox="1">
            <a:spLocks/>
          </p:cNvSpPr>
          <p:nvPr/>
        </p:nvSpPr>
        <p:spPr>
          <a:xfrm>
            <a:off x="4613897" y="522356"/>
            <a:ext cx="7128922" cy="48039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400" dirty="0"/>
              <a:t>A function of what aspects of the personal self people bring to work</a:t>
            </a:r>
          </a:p>
          <a:p>
            <a:pPr algn="ctr"/>
            <a:r>
              <a:rPr lang="en-US" sz="2400" dirty="0"/>
              <a:t>__________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Harnessing this expression of a person’s physical, cognitive, and emotional selves during work role performance</a:t>
            </a:r>
          </a:p>
          <a:p>
            <a:pPr algn="ctr"/>
            <a:r>
              <a:rPr lang="en-US" sz="2400" dirty="0"/>
              <a:t>__________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Simultaneous expression and use of preferred self connects people to their work and to their coworkers</a:t>
            </a:r>
          </a:p>
          <a:p>
            <a:endParaRPr lang="en-US" sz="2400" dirty="0"/>
          </a:p>
          <a:p>
            <a:pPr algn="ctr"/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37981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1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266810" y="5448626"/>
            <a:ext cx="5925190" cy="1409374"/>
          </a:xfrm>
          <a:custGeom>
            <a:avLst/>
            <a:gdLst>
              <a:gd name="connsiteX0" fmla="*/ 652725 w 5925190"/>
              <a:gd name="connsiteY0" fmla="*/ 0 h 1409374"/>
              <a:gd name="connsiteX1" fmla="*/ 5925190 w 5925190"/>
              <a:gd name="connsiteY1" fmla="*/ 0 h 1409374"/>
              <a:gd name="connsiteX2" fmla="*/ 5925190 w 5925190"/>
              <a:gd name="connsiteY2" fmla="*/ 1409374 h 1409374"/>
              <a:gd name="connsiteX3" fmla="*/ 0 w 5925190"/>
              <a:gd name="connsiteY3" fmla="*/ 1409374 h 140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5190" h="1409374">
                <a:moveTo>
                  <a:pt x="652725" y="0"/>
                </a:moveTo>
                <a:lnTo>
                  <a:pt x="5925190" y="0"/>
                </a:lnTo>
                <a:lnTo>
                  <a:pt x="5925190" y="1409374"/>
                </a:lnTo>
                <a:lnTo>
                  <a:pt x="0" y="140937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Freeform 2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0" y="-22758"/>
            <a:ext cx="4522796" cy="2919017"/>
          </a:xfrm>
          <a:custGeom>
            <a:avLst/>
            <a:gdLst>
              <a:gd name="connsiteX0" fmla="*/ 0 w 4522796"/>
              <a:gd name="connsiteY0" fmla="*/ 2919017 h 2919017"/>
              <a:gd name="connsiteX1" fmla="*/ 4522796 w 4522796"/>
              <a:gd name="connsiteY1" fmla="*/ 2919017 h 2919017"/>
              <a:gd name="connsiteX2" fmla="*/ 3170909 w 4522796"/>
              <a:gd name="connsiteY2" fmla="*/ 0 h 2919017"/>
              <a:gd name="connsiteX3" fmla="*/ 0 w 4522796"/>
              <a:gd name="connsiteY3" fmla="*/ 0 h 2919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2796" h="2919017">
                <a:moveTo>
                  <a:pt x="0" y="2919017"/>
                </a:moveTo>
                <a:lnTo>
                  <a:pt x="4522796" y="2919017"/>
                </a:lnTo>
                <a:lnTo>
                  <a:pt x="3170909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1"/>
          </a:p>
        </p:txBody>
      </p:sp>
      <p:sp>
        <p:nvSpPr>
          <p:cNvPr id="28" name="Freeform 2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5448626"/>
            <a:ext cx="6754821" cy="1409374"/>
          </a:xfrm>
          <a:custGeom>
            <a:avLst/>
            <a:gdLst>
              <a:gd name="connsiteX0" fmla="*/ 0 w 6754821"/>
              <a:gd name="connsiteY0" fmla="*/ 0 h 1409374"/>
              <a:gd name="connsiteX1" fmla="*/ 6754821 w 6754821"/>
              <a:gd name="connsiteY1" fmla="*/ 0 h 1409374"/>
              <a:gd name="connsiteX2" fmla="*/ 6102096 w 6754821"/>
              <a:gd name="connsiteY2" fmla="*/ 1409374 h 1409374"/>
              <a:gd name="connsiteX3" fmla="*/ 0 w 6754821"/>
              <a:gd name="connsiteY3" fmla="*/ 1409374 h 140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54821" h="1409374">
                <a:moveTo>
                  <a:pt x="0" y="0"/>
                </a:moveTo>
                <a:lnTo>
                  <a:pt x="6754821" y="0"/>
                </a:lnTo>
                <a:lnTo>
                  <a:pt x="6102096" y="1409374"/>
                </a:lnTo>
                <a:lnTo>
                  <a:pt x="0" y="140937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Graphic 14" descr="Open Book">
            <a:extLst>
              <a:ext uri="{FF2B5EF4-FFF2-40B4-BE49-F238E27FC236}">
                <a16:creationId xmlns="" xmlns:a16="http://schemas.microsoft.com/office/drawing/2014/main" id="{D81295D1-E6D8-4B93-83D0-C7A1E3F7BC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01134" y="5602706"/>
            <a:ext cx="1096800" cy="1096800"/>
          </a:xfrm>
          <a:prstGeom prst="rect">
            <a:avLst/>
          </a:prstGeom>
        </p:spPr>
      </p:pic>
      <p:pic>
        <p:nvPicPr>
          <p:cNvPr id="17" name="Graphic 16" descr="Ruler">
            <a:extLst>
              <a:ext uri="{FF2B5EF4-FFF2-40B4-BE49-F238E27FC236}">
                <a16:creationId xmlns="" xmlns:a16="http://schemas.microsoft.com/office/drawing/2014/main" id="{F3C0917B-7894-49A7-BAE9-2D4E34B58FF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963171" y="5583458"/>
            <a:ext cx="1104713" cy="1104713"/>
          </a:xfrm>
          <a:prstGeom prst="rect">
            <a:avLst/>
          </a:prstGeom>
        </p:spPr>
      </p:pic>
      <p:pic>
        <p:nvPicPr>
          <p:cNvPr id="19" name="Graphic 18" descr="Bullseye">
            <a:extLst>
              <a:ext uri="{FF2B5EF4-FFF2-40B4-BE49-F238E27FC236}">
                <a16:creationId xmlns="" xmlns:a16="http://schemas.microsoft.com/office/drawing/2014/main" id="{68262AC6-4CD9-4327-B178-0F25757D5F1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551179" y="5616619"/>
            <a:ext cx="1104713" cy="1104713"/>
          </a:xfrm>
          <a:prstGeom prst="rect">
            <a:avLst/>
          </a:prstGeom>
        </p:spPr>
      </p:pic>
      <p:sp>
        <p:nvSpPr>
          <p:cNvPr id="30" name="Subtitle 2">
            <a:extLst>
              <a:ext uri="{FF2B5EF4-FFF2-40B4-BE49-F238E27FC236}">
                <a16:creationId xmlns="" xmlns:a16="http://schemas.microsoft.com/office/drawing/2014/main" id="{09922F57-5DE9-48F2-866D-D2FEF74A86EC}"/>
              </a:ext>
            </a:extLst>
          </p:cNvPr>
          <p:cNvSpPr txBox="1">
            <a:spLocks/>
          </p:cNvSpPr>
          <p:nvPr/>
        </p:nvSpPr>
        <p:spPr>
          <a:xfrm>
            <a:off x="230266" y="292829"/>
            <a:ext cx="3334973" cy="71078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000" b="1" dirty="0"/>
              <a:t>ENGAGEMENT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="" xmlns:a16="http://schemas.microsoft.com/office/drawing/2014/main" id="{2F1087C3-C2D2-428D-9116-864DFBBB8464}"/>
              </a:ext>
            </a:extLst>
          </p:cNvPr>
          <p:cNvSpPr txBox="1">
            <a:spLocks/>
          </p:cNvSpPr>
          <p:nvPr/>
        </p:nvSpPr>
        <p:spPr>
          <a:xfrm>
            <a:off x="230266" y="629950"/>
            <a:ext cx="3547407" cy="7107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/>
              <a:t>AS THE OPPOSITE OF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0DCC4236-9D57-4E6A-88AE-F978BB47888E}"/>
              </a:ext>
            </a:extLst>
          </p:cNvPr>
          <p:cNvSpPr/>
          <p:nvPr/>
        </p:nvSpPr>
        <p:spPr>
          <a:xfrm>
            <a:off x="4555116" y="911256"/>
            <a:ext cx="3325091" cy="3586019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D4BD6C38-60CE-456C-8036-A190FF080F5E}"/>
              </a:ext>
            </a:extLst>
          </p:cNvPr>
          <p:cNvSpPr/>
          <p:nvPr/>
        </p:nvSpPr>
        <p:spPr>
          <a:xfrm>
            <a:off x="8132607" y="911257"/>
            <a:ext cx="3325091" cy="3586018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7D2703D-006B-4A3A-B785-182172C8FB83}"/>
              </a:ext>
            </a:extLst>
          </p:cNvPr>
          <p:cNvSpPr txBox="1"/>
          <p:nvPr/>
        </p:nvSpPr>
        <p:spPr>
          <a:xfrm>
            <a:off x="4647480" y="1080956"/>
            <a:ext cx="313112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B0540"/>
                </a:solidFill>
              </a:rPr>
              <a:t>Job </a:t>
            </a:r>
          </a:p>
          <a:p>
            <a:pPr algn="ctr"/>
            <a:r>
              <a:rPr lang="en-US" sz="3600" b="1" dirty="0">
                <a:solidFill>
                  <a:srgbClr val="0B0540"/>
                </a:solidFill>
              </a:rPr>
              <a:t>Demands</a:t>
            </a:r>
            <a:endParaRPr lang="en-US" b="1" dirty="0">
              <a:solidFill>
                <a:srgbClr val="0B0540"/>
              </a:solidFill>
            </a:endParaRPr>
          </a:p>
          <a:p>
            <a:pPr algn="ctr"/>
            <a:r>
              <a:rPr lang="en-US" dirty="0"/>
              <a:t>_________________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Aspects of work that incur physical, psychological, physiological, and/or mental costs</a:t>
            </a:r>
          </a:p>
          <a:p>
            <a:pPr algn="ctr"/>
            <a:endParaRPr lang="en-US" dirty="0"/>
          </a:p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012D4907-7828-41C6-B921-CABF982F9280}"/>
              </a:ext>
            </a:extLst>
          </p:cNvPr>
          <p:cNvSpPr txBox="1"/>
          <p:nvPr/>
        </p:nvSpPr>
        <p:spPr>
          <a:xfrm>
            <a:off x="8229588" y="1071719"/>
            <a:ext cx="313112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B0540"/>
                </a:solidFill>
              </a:rPr>
              <a:t>Job Resources</a:t>
            </a:r>
            <a:endParaRPr lang="en-US" b="1" dirty="0">
              <a:solidFill>
                <a:srgbClr val="0B0540"/>
              </a:solidFill>
            </a:endParaRPr>
          </a:p>
          <a:p>
            <a:pPr algn="ctr"/>
            <a:r>
              <a:rPr lang="en-US" dirty="0"/>
              <a:t>_________________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Aspects of work that support development, growth, goal attainment and reduce the cost of job demands. </a:t>
            </a:r>
          </a:p>
          <a:p>
            <a:endParaRPr lang="en-US" dirty="0"/>
          </a:p>
        </p:txBody>
      </p:sp>
      <p:sp>
        <p:nvSpPr>
          <p:cNvPr id="18" name="Subtitle 2">
            <a:extLst>
              <a:ext uri="{FF2B5EF4-FFF2-40B4-BE49-F238E27FC236}">
                <a16:creationId xmlns="" xmlns:a16="http://schemas.microsoft.com/office/drawing/2014/main" id="{DF69DA7B-D776-491D-9541-99C9D068FF2E}"/>
              </a:ext>
            </a:extLst>
          </p:cNvPr>
          <p:cNvSpPr txBox="1">
            <a:spLocks/>
          </p:cNvSpPr>
          <p:nvPr/>
        </p:nvSpPr>
        <p:spPr>
          <a:xfrm>
            <a:off x="197946" y="851629"/>
            <a:ext cx="3334973" cy="794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800" b="1" dirty="0"/>
              <a:t>BURNOUT</a:t>
            </a:r>
            <a:endParaRPr lang="en-US" sz="4000" b="1" dirty="0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FBF902E3-BBF0-4A92-8700-F17EFC10B5C8}"/>
              </a:ext>
            </a:extLst>
          </p:cNvPr>
          <p:cNvSpPr txBox="1"/>
          <p:nvPr/>
        </p:nvSpPr>
        <p:spPr>
          <a:xfrm>
            <a:off x="350986" y="5847520"/>
            <a:ext cx="508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Schaufeli &amp; Bakker (2004)</a:t>
            </a:r>
          </a:p>
        </p:txBody>
      </p:sp>
    </p:spTree>
    <p:extLst>
      <p:ext uri="{BB962C8B-B14F-4D97-AF65-F5344CB8AC3E}">
        <p14:creationId xmlns:p14="http://schemas.microsoft.com/office/powerpoint/2010/main" val="256561008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1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266810" y="5448626"/>
            <a:ext cx="5925190" cy="1409374"/>
          </a:xfrm>
          <a:custGeom>
            <a:avLst/>
            <a:gdLst>
              <a:gd name="connsiteX0" fmla="*/ 652725 w 5925190"/>
              <a:gd name="connsiteY0" fmla="*/ 0 h 1409374"/>
              <a:gd name="connsiteX1" fmla="*/ 5925190 w 5925190"/>
              <a:gd name="connsiteY1" fmla="*/ 0 h 1409374"/>
              <a:gd name="connsiteX2" fmla="*/ 5925190 w 5925190"/>
              <a:gd name="connsiteY2" fmla="*/ 1409374 h 1409374"/>
              <a:gd name="connsiteX3" fmla="*/ 0 w 5925190"/>
              <a:gd name="connsiteY3" fmla="*/ 1409374 h 140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5190" h="1409374">
                <a:moveTo>
                  <a:pt x="652725" y="0"/>
                </a:moveTo>
                <a:lnTo>
                  <a:pt x="5925190" y="0"/>
                </a:lnTo>
                <a:lnTo>
                  <a:pt x="5925190" y="1409374"/>
                </a:lnTo>
                <a:lnTo>
                  <a:pt x="0" y="140937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Freeform 2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0" y="-22758"/>
            <a:ext cx="4522796" cy="2919017"/>
          </a:xfrm>
          <a:custGeom>
            <a:avLst/>
            <a:gdLst>
              <a:gd name="connsiteX0" fmla="*/ 0 w 4522796"/>
              <a:gd name="connsiteY0" fmla="*/ 2919017 h 2919017"/>
              <a:gd name="connsiteX1" fmla="*/ 4522796 w 4522796"/>
              <a:gd name="connsiteY1" fmla="*/ 2919017 h 2919017"/>
              <a:gd name="connsiteX2" fmla="*/ 3170909 w 4522796"/>
              <a:gd name="connsiteY2" fmla="*/ 0 h 2919017"/>
              <a:gd name="connsiteX3" fmla="*/ 0 w 4522796"/>
              <a:gd name="connsiteY3" fmla="*/ 0 h 2919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2796" h="2919017">
                <a:moveTo>
                  <a:pt x="0" y="2919017"/>
                </a:moveTo>
                <a:lnTo>
                  <a:pt x="4522796" y="2919017"/>
                </a:lnTo>
                <a:lnTo>
                  <a:pt x="3170909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1"/>
          </a:p>
        </p:txBody>
      </p:sp>
      <p:sp>
        <p:nvSpPr>
          <p:cNvPr id="28" name="Freeform 2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5448626"/>
            <a:ext cx="6754821" cy="1409374"/>
          </a:xfrm>
          <a:custGeom>
            <a:avLst/>
            <a:gdLst>
              <a:gd name="connsiteX0" fmla="*/ 0 w 6754821"/>
              <a:gd name="connsiteY0" fmla="*/ 0 h 1409374"/>
              <a:gd name="connsiteX1" fmla="*/ 6754821 w 6754821"/>
              <a:gd name="connsiteY1" fmla="*/ 0 h 1409374"/>
              <a:gd name="connsiteX2" fmla="*/ 6102096 w 6754821"/>
              <a:gd name="connsiteY2" fmla="*/ 1409374 h 1409374"/>
              <a:gd name="connsiteX3" fmla="*/ 0 w 6754821"/>
              <a:gd name="connsiteY3" fmla="*/ 1409374 h 140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54821" h="1409374">
                <a:moveTo>
                  <a:pt x="0" y="0"/>
                </a:moveTo>
                <a:lnTo>
                  <a:pt x="6754821" y="0"/>
                </a:lnTo>
                <a:lnTo>
                  <a:pt x="6102096" y="1409374"/>
                </a:lnTo>
                <a:lnTo>
                  <a:pt x="0" y="140937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Graphic 14" descr="Open Book">
            <a:extLst>
              <a:ext uri="{FF2B5EF4-FFF2-40B4-BE49-F238E27FC236}">
                <a16:creationId xmlns="" xmlns:a16="http://schemas.microsoft.com/office/drawing/2014/main" id="{D81295D1-E6D8-4B93-83D0-C7A1E3F7BC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01134" y="5602706"/>
            <a:ext cx="1096800" cy="1096800"/>
          </a:xfrm>
          <a:prstGeom prst="rect">
            <a:avLst/>
          </a:prstGeom>
        </p:spPr>
      </p:pic>
      <p:pic>
        <p:nvPicPr>
          <p:cNvPr id="17" name="Graphic 16" descr="Ruler">
            <a:extLst>
              <a:ext uri="{FF2B5EF4-FFF2-40B4-BE49-F238E27FC236}">
                <a16:creationId xmlns="" xmlns:a16="http://schemas.microsoft.com/office/drawing/2014/main" id="{F3C0917B-7894-49A7-BAE9-2D4E34B58FF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963171" y="5583458"/>
            <a:ext cx="1104713" cy="1104713"/>
          </a:xfrm>
          <a:prstGeom prst="rect">
            <a:avLst/>
          </a:prstGeom>
        </p:spPr>
      </p:pic>
      <p:pic>
        <p:nvPicPr>
          <p:cNvPr id="19" name="Graphic 18" descr="Bullseye">
            <a:extLst>
              <a:ext uri="{FF2B5EF4-FFF2-40B4-BE49-F238E27FC236}">
                <a16:creationId xmlns="" xmlns:a16="http://schemas.microsoft.com/office/drawing/2014/main" id="{68262AC6-4CD9-4327-B178-0F25757D5F1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551179" y="5616619"/>
            <a:ext cx="1104713" cy="1104713"/>
          </a:xfrm>
          <a:prstGeom prst="rect">
            <a:avLst/>
          </a:prstGeom>
        </p:spPr>
      </p:pic>
      <p:sp>
        <p:nvSpPr>
          <p:cNvPr id="30" name="Subtitle 2">
            <a:extLst>
              <a:ext uri="{FF2B5EF4-FFF2-40B4-BE49-F238E27FC236}">
                <a16:creationId xmlns="" xmlns:a16="http://schemas.microsoft.com/office/drawing/2014/main" id="{09922F57-5DE9-48F2-866D-D2FEF74A86EC}"/>
              </a:ext>
            </a:extLst>
          </p:cNvPr>
          <p:cNvSpPr txBox="1">
            <a:spLocks/>
          </p:cNvSpPr>
          <p:nvPr/>
        </p:nvSpPr>
        <p:spPr>
          <a:xfrm>
            <a:off x="230266" y="292829"/>
            <a:ext cx="3334973" cy="71078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000" b="1" dirty="0"/>
              <a:t>ENGAGEMENT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="" xmlns:a16="http://schemas.microsoft.com/office/drawing/2014/main" id="{2F1087C3-C2D2-428D-9116-864DFBBB8464}"/>
              </a:ext>
            </a:extLst>
          </p:cNvPr>
          <p:cNvSpPr txBox="1">
            <a:spLocks/>
          </p:cNvSpPr>
          <p:nvPr/>
        </p:nvSpPr>
        <p:spPr>
          <a:xfrm>
            <a:off x="230266" y="620714"/>
            <a:ext cx="3547407" cy="7107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/>
              <a:t>AS A PROCESS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FDF059B8-9C7A-4B49-BE0E-1A8677C28A6A}"/>
              </a:ext>
            </a:extLst>
          </p:cNvPr>
          <p:cNvSpPr txBox="1"/>
          <p:nvPr/>
        </p:nvSpPr>
        <p:spPr>
          <a:xfrm>
            <a:off x="350986" y="5847520"/>
            <a:ext cx="508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Zinta</a:t>
            </a:r>
            <a:r>
              <a:rPr lang="en-US" sz="3200" dirty="0"/>
              <a:t> Byrne (2015)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="" xmlns:a16="http://schemas.microsoft.com/office/drawing/2014/main" id="{49B2829B-5623-4151-ABAB-13E4C98AC0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2750229"/>
              </p:ext>
            </p:extLst>
          </p:nvPr>
        </p:nvGraphicFramePr>
        <p:xfrm>
          <a:off x="4190770" y="122069"/>
          <a:ext cx="7749310" cy="5494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15AE84D-170B-4E07-BC8B-6DBD2F352142}"/>
              </a:ext>
            </a:extLst>
          </p:cNvPr>
          <p:cNvSpPr txBox="1"/>
          <p:nvPr/>
        </p:nvSpPr>
        <p:spPr>
          <a:xfrm>
            <a:off x="824988" y="3803110"/>
            <a:ext cx="45105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/>
              <a:t>Note</a:t>
            </a:r>
            <a:r>
              <a:rPr lang="en-US" sz="1400" dirty="0"/>
              <a:t>. Adapted from Byrne, Z. (2015). </a:t>
            </a:r>
            <a:r>
              <a:rPr lang="en-US" sz="1400" i="1" dirty="0"/>
              <a:t>Understanding Employee Engagement: Theory, Research, and Practice </a:t>
            </a:r>
            <a:r>
              <a:rPr lang="en-US" sz="1400" dirty="0"/>
              <a:t>(p. 240), New York.</a:t>
            </a:r>
          </a:p>
        </p:txBody>
      </p:sp>
    </p:spTree>
    <p:extLst>
      <p:ext uri="{BB962C8B-B14F-4D97-AF65-F5344CB8AC3E}">
        <p14:creationId xmlns:p14="http://schemas.microsoft.com/office/powerpoint/2010/main" val="411465907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1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266810" y="5448626"/>
            <a:ext cx="5925190" cy="1409374"/>
          </a:xfrm>
          <a:custGeom>
            <a:avLst/>
            <a:gdLst>
              <a:gd name="connsiteX0" fmla="*/ 652725 w 5925190"/>
              <a:gd name="connsiteY0" fmla="*/ 0 h 1409374"/>
              <a:gd name="connsiteX1" fmla="*/ 5925190 w 5925190"/>
              <a:gd name="connsiteY1" fmla="*/ 0 h 1409374"/>
              <a:gd name="connsiteX2" fmla="*/ 5925190 w 5925190"/>
              <a:gd name="connsiteY2" fmla="*/ 1409374 h 1409374"/>
              <a:gd name="connsiteX3" fmla="*/ 0 w 5925190"/>
              <a:gd name="connsiteY3" fmla="*/ 1409374 h 140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5190" h="1409374">
                <a:moveTo>
                  <a:pt x="652725" y="0"/>
                </a:moveTo>
                <a:lnTo>
                  <a:pt x="5925190" y="0"/>
                </a:lnTo>
                <a:lnTo>
                  <a:pt x="5925190" y="1409374"/>
                </a:lnTo>
                <a:lnTo>
                  <a:pt x="0" y="140937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Freeform 2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0" y="-22758"/>
            <a:ext cx="4522796" cy="2919017"/>
          </a:xfrm>
          <a:custGeom>
            <a:avLst/>
            <a:gdLst>
              <a:gd name="connsiteX0" fmla="*/ 0 w 4522796"/>
              <a:gd name="connsiteY0" fmla="*/ 2919017 h 2919017"/>
              <a:gd name="connsiteX1" fmla="*/ 4522796 w 4522796"/>
              <a:gd name="connsiteY1" fmla="*/ 2919017 h 2919017"/>
              <a:gd name="connsiteX2" fmla="*/ 3170909 w 4522796"/>
              <a:gd name="connsiteY2" fmla="*/ 0 h 2919017"/>
              <a:gd name="connsiteX3" fmla="*/ 0 w 4522796"/>
              <a:gd name="connsiteY3" fmla="*/ 0 h 2919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2796" h="2919017">
                <a:moveTo>
                  <a:pt x="0" y="2919017"/>
                </a:moveTo>
                <a:lnTo>
                  <a:pt x="4522796" y="2919017"/>
                </a:lnTo>
                <a:lnTo>
                  <a:pt x="3170909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1"/>
          </a:p>
        </p:txBody>
      </p:sp>
      <p:sp>
        <p:nvSpPr>
          <p:cNvPr id="28" name="Freeform 2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5448626"/>
            <a:ext cx="6754821" cy="1409374"/>
          </a:xfrm>
          <a:custGeom>
            <a:avLst/>
            <a:gdLst>
              <a:gd name="connsiteX0" fmla="*/ 0 w 6754821"/>
              <a:gd name="connsiteY0" fmla="*/ 0 h 1409374"/>
              <a:gd name="connsiteX1" fmla="*/ 6754821 w 6754821"/>
              <a:gd name="connsiteY1" fmla="*/ 0 h 1409374"/>
              <a:gd name="connsiteX2" fmla="*/ 6102096 w 6754821"/>
              <a:gd name="connsiteY2" fmla="*/ 1409374 h 1409374"/>
              <a:gd name="connsiteX3" fmla="*/ 0 w 6754821"/>
              <a:gd name="connsiteY3" fmla="*/ 1409374 h 140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54821" h="1409374">
                <a:moveTo>
                  <a:pt x="0" y="0"/>
                </a:moveTo>
                <a:lnTo>
                  <a:pt x="6754821" y="0"/>
                </a:lnTo>
                <a:lnTo>
                  <a:pt x="6102096" y="1409374"/>
                </a:lnTo>
                <a:lnTo>
                  <a:pt x="0" y="140937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Graphic 14" descr="Open Book">
            <a:extLst>
              <a:ext uri="{FF2B5EF4-FFF2-40B4-BE49-F238E27FC236}">
                <a16:creationId xmlns="" xmlns:a16="http://schemas.microsoft.com/office/drawing/2014/main" id="{D81295D1-E6D8-4B93-83D0-C7A1E3F7BC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01134" y="5602706"/>
            <a:ext cx="1096800" cy="1096800"/>
          </a:xfrm>
          <a:prstGeom prst="rect">
            <a:avLst/>
          </a:prstGeom>
        </p:spPr>
      </p:pic>
      <p:pic>
        <p:nvPicPr>
          <p:cNvPr id="17" name="Graphic 16" descr="Ruler">
            <a:extLst>
              <a:ext uri="{FF2B5EF4-FFF2-40B4-BE49-F238E27FC236}">
                <a16:creationId xmlns="" xmlns:a16="http://schemas.microsoft.com/office/drawing/2014/main" id="{F3C0917B-7894-49A7-BAE9-2D4E34B58FF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963171" y="5583458"/>
            <a:ext cx="1104713" cy="1104713"/>
          </a:xfrm>
          <a:prstGeom prst="rect">
            <a:avLst/>
          </a:prstGeom>
        </p:spPr>
      </p:pic>
      <p:pic>
        <p:nvPicPr>
          <p:cNvPr id="19" name="Graphic 18" descr="Bullseye">
            <a:extLst>
              <a:ext uri="{FF2B5EF4-FFF2-40B4-BE49-F238E27FC236}">
                <a16:creationId xmlns="" xmlns:a16="http://schemas.microsoft.com/office/drawing/2014/main" id="{68262AC6-4CD9-4327-B178-0F25757D5F1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551179" y="5616619"/>
            <a:ext cx="1104713" cy="1104713"/>
          </a:xfrm>
          <a:prstGeom prst="rect">
            <a:avLst/>
          </a:prstGeom>
        </p:spPr>
      </p:pic>
      <p:sp>
        <p:nvSpPr>
          <p:cNvPr id="30" name="Subtitle 2">
            <a:extLst>
              <a:ext uri="{FF2B5EF4-FFF2-40B4-BE49-F238E27FC236}">
                <a16:creationId xmlns="" xmlns:a16="http://schemas.microsoft.com/office/drawing/2014/main" id="{09922F57-5DE9-48F2-866D-D2FEF74A86EC}"/>
              </a:ext>
            </a:extLst>
          </p:cNvPr>
          <p:cNvSpPr txBox="1">
            <a:spLocks/>
          </p:cNvSpPr>
          <p:nvPr/>
        </p:nvSpPr>
        <p:spPr>
          <a:xfrm>
            <a:off x="230266" y="292829"/>
            <a:ext cx="3334973" cy="71078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000" b="1" dirty="0"/>
              <a:t>ENGAGEMENT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="" xmlns:a16="http://schemas.microsoft.com/office/drawing/2014/main" id="{2F1087C3-C2D2-428D-9116-864DFBBB8464}"/>
              </a:ext>
            </a:extLst>
          </p:cNvPr>
          <p:cNvSpPr txBox="1">
            <a:spLocks/>
          </p:cNvSpPr>
          <p:nvPr/>
        </p:nvSpPr>
        <p:spPr>
          <a:xfrm>
            <a:off x="230266" y="593006"/>
            <a:ext cx="3547407" cy="7107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400" b="1" dirty="0"/>
              <a:t>APPLIED</a:t>
            </a:r>
            <a:endParaRPr lang="en-US" sz="2800" b="1" dirty="0"/>
          </a:p>
        </p:txBody>
      </p:sp>
      <p:pic>
        <p:nvPicPr>
          <p:cNvPr id="1026" name="Picture 2" descr=" - Dilbert by Scott Adams">
            <a:extLst>
              <a:ext uri="{FF2B5EF4-FFF2-40B4-BE49-F238E27FC236}">
                <a16:creationId xmlns="" xmlns:a16="http://schemas.microsoft.com/office/drawing/2014/main" id="{DFF9B153-1562-444D-A9B8-EE797D6B95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982" y="1650915"/>
            <a:ext cx="10034553" cy="3121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840976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1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266810" y="5448626"/>
            <a:ext cx="5925190" cy="1409374"/>
          </a:xfrm>
          <a:custGeom>
            <a:avLst/>
            <a:gdLst>
              <a:gd name="connsiteX0" fmla="*/ 652725 w 5925190"/>
              <a:gd name="connsiteY0" fmla="*/ 0 h 1409374"/>
              <a:gd name="connsiteX1" fmla="*/ 5925190 w 5925190"/>
              <a:gd name="connsiteY1" fmla="*/ 0 h 1409374"/>
              <a:gd name="connsiteX2" fmla="*/ 5925190 w 5925190"/>
              <a:gd name="connsiteY2" fmla="*/ 1409374 h 1409374"/>
              <a:gd name="connsiteX3" fmla="*/ 0 w 5925190"/>
              <a:gd name="connsiteY3" fmla="*/ 1409374 h 140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5190" h="1409374">
                <a:moveTo>
                  <a:pt x="652725" y="0"/>
                </a:moveTo>
                <a:lnTo>
                  <a:pt x="5925190" y="0"/>
                </a:lnTo>
                <a:lnTo>
                  <a:pt x="5925190" y="1409374"/>
                </a:lnTo>
                <a:lnTo>
                  <a:pt x="0" y="140937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Freeform 2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0" y="-22758"/>
            <a:ext cx="4522796" cy="2919017"/>
          </a:xfrm>
          <a:custGeom>
            <a:avLst/>
            <a:gdLst>
              <a:gd name="connsiteX0" fmla="*/ 0 w 4522796"/>
              <a:gd name="connsiteY0" fmla="*/ 2919017 h 2919017"/>
              <a:gd name="connsiteX1" fmla="*/ 4522796 w 4522796"/>
              <a:gd name="connsiteY1" fmla="*/ 2919017 h 2919017"/>
              <a:gd name="connsiteX2" fmla="*/ 3170909 w 4522796"/>
              <a:gd name="connsiteY2" fmla="*/ 0 h 2919017"/>
              <a:gd name="connsiteX3" fmla="*/ 0 w 4522796"/>
              <a:gd name="connsiteY3" fmla="*/ 0 h 2919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2796" h="2919017">
                <a:moveTo>
                  <a:pt x="0" y="2919017"/>
                </a:moveTo>
                <a:lnTo>
                  <a:pt x="4522796" y="2919017"/>
                </a:lnTo>
                <a:lnTo>
                  <a:pt x="3170909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1"/>
          </a:p>
        </p:txBody>
      </p:sp>
      <p:sp>
        <p:nvSpPr>
          <p:cNvPr id="28" name="Freeform 2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5448626"/>
            <a:ext cx="6754821" cy="1409374"/>
          </a:xfrm>
          <a:custGeom>
            <a:avLst/>
            <a:gdLst>
              <a:gd name="connsiteX0" fmla="*/ 0 w 6754821"/>
              <a:gd name="connsiteY0" fmla="*/ 0 h 1409374"/>
              <a:gd name="connsiteX1" fmla="*/ 6754821 w 6754821"/>
              <a:gd name="connsiteY1" fmla="*/ 0 h 1409374"/>
              <a:gd name="connsiteX2" fmla="*/ 6102096 w 6754821"/>
              <a:gd name="connsiteY2" fmla="*/ 1409374 h 1409374"/>
              <a:gd name="connsiteX3" fmla="*/ 0 w 6754821"/>
              <a:gd name="connsiteY3" fmla="*/ 1409374 h 140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54821" h="1409374">
                <a:moveTo>
                  <a:pt x="0" y="0"/>
                </a:moveTo>
                <a:lnTo>
                  <a:pt x="6754821" y="0"/>
                </a:lnTo>
                <a:lnTo>
                  <a:pt x="6102096" y="1409374"/>
                </a:lnTo>
                <a:lnTo>
                  <a:pt x="0" y="140937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Graphic 14" descr="Open Book">
            <a:extLst>
              <a:ext uri="{FF2B5EF4-FFF2-40B4-BE49-F238E27FC236}">
                <a16:creationId xmlns="" xmlns:a16="http://schemas.microsoft.com/office/drawing/2014/main" id="{D81295D1-E6D8-4B93-83D0-C7A1E3F7BC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01134" y="5602706"/>
            <a:ext cx="1096800" cy="1096800"/>
          </a:xfrm>
          <a:prstGeom prst="rect">
            <a:avLst/>
          </a:prstGeom>
        </p:spPr>
      </p:pic>
      <p:pic>
        <p:nvPicPr>
          <p:cNvPr id="17" name="Graphic 16" descr="Ruler">
            <a:extLst>
              <a:ext uri="{FF2B5EF4-FFF2-40B4-BE49-F238E27FC236}">
                <a16:creationId xmlns="" xmlns:a16="http://schemas.microsoft.com/office/drawing/2014/main" id="{F3C0917B-7894-49A7-BAE9-2D4E34B58FF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963171" y="5583458"/>
            <a:ext cx="1104713" cy="1104713"/>
          </a:xfrm>
          <a:prstGeom prst="rect">
            <a:avLst/>
          </a:prstGeom>
        </p:spPr>
      </p:pic>
      <p:pic>
        <p:nvPicPr>
          <p:cNvPr id="19" name="Graphic 18" descr="Bullseye">
            <a:extLst>
              <a:ext uri="{FF2B5EF4-FFF2-40B4-BE49-F238E27FC236}">
                <a16:creationId xmlns="" xmlns:a16="http://schemas.microsoft.com/office/drawing/2014/main" id="{68262AC6-4CD9-4327-B178-0F25757D5F1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551179" y="5616619"/>
            <a:ext cx="1104713" cy="1104713"/>
          </a:xfrm>
          <a:prstGeom prst="rect">
            <a:avLst/>
          </a:prstGeom>
        </p:spPr>
      </p:pic>
      <p:sp>
        <p:nvSpPr>
          <p:cNvPr id="30" name="Subtitle 2">
            <a:extLst>
              <a:ext uri="{FF2B5EF4-FFF2-40B4-BE49-F238E27FC236}">
                <a16:creationId xmlns="" xmlns:a16="http://schemas.microsoft.com/office/drawing/2014/main" id="{09922F57-5DE9-48F2-866D-D2FEF74A86EC}"/>
              </a:ext>
            </a:extLst>
          </p:cNvPr>
          <p:cNvSpPr txBox="1">
            <a:spLocks/>
          </p:cNvSpPr>
          <p:nvPr/>
        </p:nvSpPr>
        <p:spPr>
          <a:xfrm>
            <a:off x="230266" y="292829"/>
            <a:ext cx="3334973" cy="71078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000" b="1" dirty="0"/>
              <a:t>ENGAGEMENT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="" xmlns:a16="http://schemas.microsoft.com/office/drawing/2014/main" id="{2F1087C3-C2D2-428D-9116-864DFBBB8464}"/>
              </a:ext>
            </a:extLst>
          </p:cNvPr>
          <p:cNvSpPr txBox="1">
            <a:spLocks/>
          </p:cNvSpPr>
          <p:nvPr/>
        </p:nvSpPr>
        <p:spPr>
          <a:xfrm>
            <a:off x="230266" y="593006"/>
            <a:ext cx="3547407" cy="7107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400" b="1" dirty="0"/>
              <a:t>APPLIED</a:t>
            </a:r>
            <a:endParaRPr lang="en-US" sz="2800" b="1" dirty="0"/>
          </a:p>
        </p:txBody>
      </p:sp>
      <p:sp>
        <p:nvSpPr>
          <p:cNvPr id="2" name="AutoShape 2" descr="https://www.shrm.org/_layouts/15/SHRM.Core/design/images/SHRMLogo.svg">
            <a:extLst>
              <a:ext uri="{FF2B5EF4-FFF2-40B4-BE49-F238E27FC236}">
                <a16:creationId xmlns="" xmlns:a16="http://schemas.microsoft.com/office/drawing/2014/main" id="{E4848054-D0B1-4A28-8D43-BBC3011DE05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2536276" cy="253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2122E0C0-A95B-41AF-BB13-B2630653D40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638" y="65252"/>
            <a:ext cx="3698151" cy="170854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2311EA28-6AF3-4468-9E8B-8C9388CF8907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55404" t="8865" r="14154" b="30363"/>
          <a:stretch/>
        </p:blipFill>
        <p:spPr>
          <a:xfrm>
            <a:off x="5168767" y="1602116"/>
            <a:ext cx="5855894" cy="3842096"/>
          </a:xfrm>
          <a:prstGeom prst="rect">
            <a:avLst/>
          </a:prstGeom>
        </p:spPr>
      </p:pic>
      <p:sp>
        <p:nvSpPr>
          <p:cNvPr id="27" name="Subtitle 2">
            <a:extLst>
              <a:ext uri="{FF2B5EF4-FFF2-40B4-BE49-F238E27FC236}">
                <a16:creationId xmlns="" xmlns:a16="http://schemas.microsoft.com/office/drawing/2014/main" id="{F6AE1D92-337C-4935-A8DF-A792DC78A2B3}"/>
              </a:ext>
            </a:extLst>
          </p:cNvPr>
          <p:cNvSpPr txBox="1">
            <a:spLocks/>
          </p:cNvSpPr>
          <p:nvPr/>
        </p:nvSpPr>
        <p:spPr>
          <a:xfrm>
            <a:off x="191766" y="1043469"/>
            <a:ext cx="3547407" cy="885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5400" b="1" dirty="0"/>
              <a:t>EXAMPLE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23751834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1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266810" y="5448626"/>
            <a:ext cx="5925190" cy="1409374"/>
          </a:xfrm>
          <a:custGeom>
            <a:avLst/>
            <a:gdLst>
              <a:gd name="connsiteX0" fmla="*/ 652725 w 5925190"/>
              <a:gd name="connsiteY0" fmla="*/ 0 h 1409374"/>
              <a:gd name="connsiteX1" fmla="*/ 5925190 w 5925190"/>
              <a:gd name="connsiteY1" fmla="*/ 0 h 1409374"/>
              <a:gd name="connsiteX2" fmla="*/ 5925190 w 5925190"/>
              <a:gd name="connsiteY2" fmla="*/ 1409374 h 1409374"/>
              <a:gd name="connsiteX3" fmla="*/ 0 w 5925190"/>
              <a:gd name="connsiteY3" fmla="*/ 1409374 h 140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5190" h="1409374">
                <a:moveTo>
                  <a:pt x="652725" y="0"/>
                </a:moveTo>
                <a:lnTo>
                  <a:pt x="5925190" y="0"/>
                </a:lnTo>
                <a:lnTo>
                  <a:pt x="5925190" y="1409374"/>
                </a:lnTo>
                <a:lnTo>
                  <a:pt x="0" y="140937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Freeform 2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0" y="-22758"/>
            <a:ext cx="4522796" cy="2919017"/>
          </a:xfrm>
          <a:custGeom>
            <a:avLst/>
            <a:gdLst>
              <a:gd name="connsiteX0" fmla="*/ 0 w 4522796"/>
              <a:gd name="connsiteY0" fmla="*/ 2919017 h 2919017"/>
              <a:gd name="connsiteX1" fmla="*/ 4522796 w 4522796"/>
              <a:gd name="connsiteY1" fmla="*/ 2919017 h 2919017"/>
              <a:gd name="connsiteX2" fmla="*/ 3170909 w 4522796"/>
              <a:gd name="connsiteY2" fmla="*/ 0 h 2919017"/>
              <a:gd name="connsiteX3" fmla="*/ 0 w 4522796"/>
              <a:gd name="connsiteY3" fmla="*/ 0 h 2919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2796" h="2919017">
                <a:moveTo>
                  <a:pt x="0" y="2919017"/>
                </a:moveTo>
                <a:lnTo>
                  <a:pt x="4522796" y="2919017"/>
                </a:lnTo>
                <a:lnTo>
                  <a:pt x="3170909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1"/>
          </a:p>
        </p:txBody>
      </p:sp>
      <p:sp>
        <p:nvSpPr>
          <p:cNvPr id="28" name="Freeform 2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5448626"/>
            <a:ext cx="6754821" cy="1409374"/>
          </a:xfrm>
          <a:custGeom>
            <a:avLst/>
            <a:gdLst>
              <a:gd name="connsiteX0" fmla="*/ 0 w 6754821"/>
              <a:gd name="connsiteY0" fmla="*/ 0 h 1409374"/>
              <a:gd name="connsiteX1" fmla="*/ 6754821 w 6754821"/>
              <a:gd name="connsiteY1" fmla="*/ 0 h 1409374"/>
              <a:gd name="connsiteX2" fmla="*/ 6102096 w 6754821"/>
              <a:gd name="connsiteY2" fmla="*/ 1409374 h 1409374"/>
              <a:gd name="connsiteX3" fmla="*/ 0 w 6754821"/>
              <a:gd name="connsiteY3" fmla="*/ 1409374 h 140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54821" h="1409374">
                <a:moveTo>
                  <a:pt x="0" y="0"/>
                </a:moveTo>
                <a:lnTo>
                  <a:pt x="6754821" y="0"/>
                </a:lnTo>
                <a:lnTo>
                  <a:pt x="6102096" y="1409374"/>
                </a:lnTo>
                <a:lnTo>
                  <a:pt x="0" y="140937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Graphic 14" descr="Open Book">
            <a:extLst>
              <a:ext uri="{FF2B5EF4-FFF2-40B4-BE49-F238E27FC236}">
                <a16:creationId xmlns="" xmlns:a16="http://schemas.microsoft.com/office/drawing/2014/main" id="{D81295D1-E6D8-4B93-83D0-C7A1E3F7BC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01134" y="5602706"/>
            <a:ext cx="1096800" cy="1096800"/>
          </a:xfrm>
          <a:prstGeom prst="rect">
            <a:avLst/>
          </a:prstGeom>
        </p:spPr>
      </p:pic>
      <p:pic>
        <p:nvPicPr>
          <p:cNvPr id="17" name="Graphic 16" descr="Ruler">
            <a:extLst>
              <a:ext uri="{FF2B5EF4-FFF2-40B4-BE49-F238E27FC236}">
                <a16:creationId xmlns="" xmlns:a16="http://schemas.microsoft.com/office/drawing/2014/main" id="{F3C0917B-7894-49A7-BAE9-2D4E34B58FF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963171" y="5583458"/>
            <a:ext cx="1104713" cy="1104713"/>
          </a:xfrm>
          <a:prstGeom prst="rect">
            <a:avLst/>
          </a:prstGeom>
        </p:spPr>
      </p:pic>
      <p:pic>
        <p:nvPicPr>
          <p:cNvPr id="19" name="Graphic 18" descr="Bullseye">
            <a:extLst>
              <a:ext uri="{FF2B5EF4-FFF2-40B4-BE49-F238E27FC236}">
                <a16:creationId xmlns="" xmlns:a16="http://schemas.microsoft.com/office/drawing/2014/main" id="{68262AC6-4CD9-4327-B178-0F25757D5F1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551179" y="5616619"/>
            <a:ext cx="1104713" cy="1104713"/>
          </a:xfrm>
          <a:prstGeom prst="rect">
            <a:avLst/>
          </a:prstGeom>
        </p:spPr>
      </p:pic>
      <p:sp>
        <p:nvSpPr>
          <p:cNvPr id="30" name="Subtitle 2">
            <a:extLst>
              <a:ext uri="{FF2B5EF4-FFF2-40B4-BE49-F238E27FC236}">
                <a16:creationId xmlns="" xmlns:a16="http://schemas.microsoft.com/office/drawing/2014/main" id="{09922F57-5DE9-48F2-866D-D2FEF74A86EC}"/>
              </a:ext>
            </a:extLst>
          </p:cNvPr>
          <p:cNvSpPr txBox="1">
            <a:spLocks/>
          </p:cNvSpPr>
          <p:nvPr/>
        </p:nvSpPr>
        <p:spPr>
          <a:xfrm>
            <a:off x="230266" y="292829"/>
            <a:ext cx="3334973" cy="71078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000" b="1" dirty="0"/>
              <a:t>ENGAGEMENT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="" xmlns:a16="http://schemas.microsoft.com/office/drawing/2014/main" id="{2F1087C3-C2D2-428D-9116-864DFBBB8464}"/>
              </a:ext>
            </a:extLst>
          </p:cNvPr>
          <p:cNvSpPr txBox="1">
            <a:spLocks/>
          </p:cNvSpPr>
          <p:nvPr/>
        </p:nvSpPr>
        <p:spPr>
          <a:xfrm>
            <a:off x="220641" y="593005"/>
            <a:ext cx="3547407" cy="936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800" b="1" dirty="0"/>
              <a:t>MEASURED</a:t>
            </a:r>
            <a:endParaRPr lang="en-US" sz="3200" b="1" dirty="0"/>
          </a:p>
        </p:txBody>
      </p:sp>
      <p:sp>
        <p:nvSpPr>
          <p:cNvPr id="2" name="AutoShape 2" descr="https://www.shrm.org/_layouts/15/SHRM.Core/design/images/SHRMLogo.svg">
            <a:extLst>
              <a:ext uri="{FF2B5EF4-FFF2-40B4-BE49-F238E27FC236}">
                <a16:creationId xmlns="" xmlns:a16="http://schemas.microsoft.com/office/drawing/2014/main" id="{E4848054-D0B1-4A28-8D43-BBC3011DE05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2536276" cy="253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ABF969D3-9834-4FB4-9149-982DF39BF73B}"/>
              </a:ext>
            </a:extLst>
          </p:cNvPr>
          <p:cNvSpPr/>
          <p:nvPr/>
        </p:nvSpPr>
        <p:spPr>
          <a:xfrm>
            <a:off x="4682836" y="554182"/>
            <a:ext cx="3325091" cy="436880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33AED2A5-3209-46BC-8CFD-6CDD0C3C907F}"/>
              </a:ext>
            </a:extLst>
          </p:cNvPr>
          <p:cNvSpPr/>
          <p:nvPr/>
        </p:nvSpPr>
        <p:spPr>
          <a:xfrm>
            <a:off x="8260327" y="554182"/>
            <a:ext cx="3325091" cy="436880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28588BAB-F1E2-49AF-8785-B36C69B45D53}"/>
              </a:ext>
            </a:extLst>
          </p:cNvPr>
          <p:cNvSpPr txBox="1"/>
          <p:nvPr/>
        </p:nvSpPr>
        <p:spPr>
          <a:xfrm>
            <a:off x="4775200" y="757377"/>
            <a:ext cx="313112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B0540"/>
                </a:solidFill>
              </a:rPr>
              <a:t>Academic</a:t>
            </a:r>
            <a:endParaRPr lang="en-US" b="1" dirty="0">
              <a:solidFill>
                <a:srgbClr val="0B0540"/>
              </a:solidFill>
            </a:endParaRPr>
          </a:p>
          <a:p>
            <a:pPr algn="ctr"/>
            <a:r>
              <a:rPr lang="en-US" dirty="0"/>
              <a:t>_________________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Utrecht Work Engagement Scale (UWES)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Job Engagement Scale (JES)</a:t>
            </a:r>
          </a:p>
          <a:p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F17ABE9F-CB01-4661-A2E8-5F486B2A4063}"/>
              </a:ext>
            </a:extLst>
          </p:cNvPr>
          <p:cNvSpPr txBox="1"/>
          <p:nvPr/>
        </p:nvSpPr>
        <p:spPr>
          <a:xfrm>
            <a:off x="8357308" y="757377"/>
            <a:ext cx="313112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B0540"/>
                </a:solidFill>
              </a:rPr>
              <a:t>Applied</a:t>
            </a:r>
            <a:endParaRPr lang="en-US" b="1" dirty="0">
              <a:solidFill>
                <a:srgbClr val="0B0540"/>
              </a:solidFill>
            </a:endParaRPr>
          </a:p>
          <a:p>
            <a:pPr algn="ctr"/>
            <a:r>
              <a:rPr lang="en-US" dirty="0"/>
              <a:t>_________________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Gallup Q</a:t>
            </a:r>
            <a:r>
              <a:rPr lang="en-US" baseline="30000" dirty="0"/>
              <a:t>12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Glint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SHRM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Aon Hewitt</a:t>
            </a:r>
          </a:p>
        </p:txBody>
      </p:sp>
    </p:spTree>
    <p:extLst>
      <p:ext uri="{BB962C8B-B14F-4D97-AF65-F5344CB8AC3E}">
        <p14:creationId xmlns:p14="http://schemas.microsoft.com/office/powerpoint/2010/main" val="12772246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IPAC1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9A50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Theme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5412</TotalTime>
  <Words>2281</Words>
  <Application>Microsoft Office PowerPoint</Application>
  <PresentationFormat>Widescreen</PresentationFormat>
  <Paragraphs>349</Paragraphs>
  <Slides>25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Wingdings</vt:lpstr>
      <vt:lpstr>Segoe UI</vt:lpstr>
      <vt:lpstr>Calibri</vt:lpstr>
      <vt:lpstr>Segoe UI Semilight</vt:lpstr>
      <vt:lpstr>Office Theme</vt:lpstr>
      <vt:lpstr>ENGAGEMENT 101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ENGAGEMENT 101</dc:title>
  <dc:creator>Jose Valadez</dc:creator>
  <cp:lastModifiedBy>Ben Porr</cp:lastModifiedBy>
  <cp:revision>94</cp:revision>
  <dcterms:created xsi:type="dcterms:W3CDTF">2017-06-23T21:37:32Z</dcterms:created>
  <dcterms:modified xsi:type="dcterms:W3CDTF">2017-09-19T18:55:32Z</dcterms:modified>
</cp:coreProperties>
</file>