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</p:sldMasterIdLst>
  <p:notesMasterIdLst>
    <p:notesMasterId r:id="rId27"/>
  </p:notesMasterIdLst>
  <p:handoutMasterIdLst>
    <p:handoutMasterId r:id="rId28"/>
  </p:handoutMasterIdLst>
  <p:sldIdLst>
    <p:sldId id="260" r:id="rId2"/>
    <p:sldId id="280" r:id="rId3"/>
    <p:sldId id="303" r:id="rId4"/>
    <p:sldId id="304" r:id="rId5"/>
    <p:sldId id="317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20" r:id="rId14"/>
    <p:sldId id="299" r:id="rId15"/>
    <p:sldId id="312" r:id="rId16"/>
    <p:sldId id="316" r:id="rId17"/>
    <p:sldId id="318" r:id="rId18"/>
    <p:sldId id="313" r:id="rId19"/>
    <p:sldId id="319" r:id="rId20"/>
    <p:sldId id="314" r:id="rId21"/>
    <p:sldId id="315" r:id="rId22"/>
    <p:sldId id="301" r:id="rId23"/>
    <p:sldId id="321" r:id="rId24"/>
    <p:sldId id="322" r:id="rId25"/>
    <p:sldId id="264" r:id="rId26"/>
  </p:sldIdLst>
  <p:sldSz cx="9144000" cy="6858000" type="screen4x3"/>
  <p:notesSz cx="68580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8D"/>
    <a:srgbClr val="FFCC66"/>
    <a:srgbClr val="E31B23"/>
    <a:srgbClr val="00539B"/>
    <a:srgbClr val="90A2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 snapToObjects="1">
      <p:cViewPr varScale="1">
        <p:scale>
          <a:sx n="110" d="100"/>
          <a:sy n="110" d="100"/>
        </p:scale>
        <p:origin x="164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47" d="100"/>
          <a:sy n="47" d="100"/>
        </p:scale>
        <p:origin x="1906" y="43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C3C749FF-2333-4C6E-A4F5-95C9F167FDC1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0839D521-DC03-4300-8AF4-1B917D9EA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441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C9C7AFFB-89B3-4D89-8B71-AA16660AA979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0609AB3D-3EEC-4E41-B94F-B13651E36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82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9AB3D-3EEC-4E41-B94F-B13651E36C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6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9AB3D-3EEC-4E41-B94F-B13651E36CE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258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9AB3D-3EEC-4E41-B94F-B13651E36C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73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9AB3D-3EEC-4E41-B94F-B13651E36C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73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9AB3D-3EEC-4E41-B94F-B13651E36C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15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9AB3D-3EEC-4E41-B94F-B13651E36C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37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9AB3D-3EEC-4E41-B94F-B13651E36C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34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9AB3D-3EEC-4E41-B94F-B13651E36C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99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9AB3D-3EEC-4E41-B94F-B13651E36C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46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9AB3D-3EEC-4E41-B94F-B13651E36C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26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with_imag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38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188" y="5561295"/>
            <a:ext cx="2116137" cy="61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84188" y="871538"/>
            <a:ext cx="7599362" cy="1533525"/>
          </a:xfrm>
        </p:spPr>
        <p:txBody>
          <a:bodyPr/>
          <a:lstStyle>
            <a:lvl1pPr>
              <a:buNone/>
              <a:defRPr sz="4400">
                <a:solidFill>
                  <a:schemeClr val="bg1"/>
                </a:solidFill>
              </a:defRPr>
            </a:lvl1pPr>
            <a:lvl2pPr>
              <a:buNone/>
              <a:defRPr sz="2600">
                <a:solidFill>
                  <a:srgbClr val="90A2CD"/>
                </a:solidFill>
              </a:defRPr>
            </a:lvl2pPr>
          </a:lstStyle>
          <a:p>
            <a:pPr lvl="0"/>
            <a:r>
              <a:rPr lang="en-US" dirty="0" smtClean="0"/>
              <a:t>Title</a:t>
            </a:r>
          </a:p>
          <a:p>
            <a:pPr lvl="1"/>
            <a:r>
              <a:rPr lang="en-US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986134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47FD56-D7E6-4560-8433-9C6FD0605803}" type="datetimeFigureOut">
              <a:rPr lang="en-US" smtClean="0">
                <a:solidFill>
                  <a:prstClr val="black"/>
                </a:solidFill>
              </a:rPr>
              <a:pPr/>
              <a:t>9/19/2017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69247F5-6A52-428C-A430-738F539034B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674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B56608-490A-47F1-A028-7845994ACAD9}" type="datetimeFigureOut">
              <a:rPr lang="en-US" smtClean="0">
                <a:solidFill>
                  <a:prstClr val="black"/>
                </a:solidFill>
              </a:rPr>
              <a:pPr/>
              <a:t>9/19/2017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263E529-9C19-41A5-BEEF-184FA4EEBC6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420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BCABF49-9CEB-491B-A00E-1D7E08FCB295}" type="datetimeFigureOut">
              <a:rPr lang="en-US">
                <a:solidFill>
                  <a:prstClr val="black"/>
                </a:solidFill>
              </a:rPr>
              <a:pPr/>
              <a:t>9/19/2017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A59E6BF-FAEC-4FD0-94C5-C292CFE9358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070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894B136-A9FB-441E-9B1A-2C2C27028901}" type="datetimeFigureOut">
              <a:rPr lang="en-US">
                <a:solidFill>
                  <a:prstClr val="black"/>
                </a:solidFill>
              </a:rPr>
              <a:pPr/>
              <a:t>9/19/2017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ED160AB-544A-44DB-B0F5-2788D63B8ED6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442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slide3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14288"/>
            <a:ext cx="916305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576943"/>
            <a:ext cx="8294914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39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16705"/>
            <a:ext cx="8294914" cy="4422095"/>
          </a:xfrm>
        </p:spPr>
        <p:txBody>
          <a:bodyPr/>
          <a:lstStyle>
            <a:lvl1pPr>
              <a:defRPr sz="2000" baseline="0"/>
            </a:lvl1pPr>
            <a:lvl2pPr>
              <a:defRPr sz="1800" baseline="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Picture 5" descr="COC Logo_RGB_Solid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457200" y="5841294"/>
            <a:ext cx="1273627" cy="70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slide3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14288"/>
            <a:ext cx="916305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7694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39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16705"/>
            <a:ext cx="4040188" cy="4422095"/>
          </a:xfrm>
        </p:spPr>
        <p:txBody>
          <a:bodyPr/>
          <a:lstStyle>
            <a:lvl1pPr>
              <a:defRPr sz="2000" baseline="0"/>
            </a:lvl1pPr>
            <a:lvl2pPr>
              <a:defRPr sz="1800" baseline="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57694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39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216705"/>
            <a:ext cx="4041775" cy="4422095"/>
          </a:xfrm>
        </p:spPr>
        <p:txBody>
          <a:bodyPr/>
          <a:lstStyle>
            <a:lvl1pPr>
              <a:defRPr sz="2000" baseline="0"/>
            </a:lvl1pPr>
            <a:lvl2pPr>
              <a:defRPr sz="1800" baseline="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COC Logo_RGB_Solid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457200" y="5852180"/>
            <a:ext cx="1273627" cy="70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lide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3688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188" y="5561295"/>
            <a:ext cx="2116137" cy="61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871538"/>
            <a:ext cx="7599362" cy="1533525"/>
          </a:xfrm>
        </p:spPr>
        <p:txBody>
          <a:bodyPr/>
          <a:lstStyle>
            <a:lvl1pPr>
              <a:buNone/>
              <a:defRPr sz="4400">
                <a:solidFill>
                  <a:schemeClr val="bg1"/>
                </a:solidFill>
              </a:defRPr>
            </a:lvl1pPr>
            <a:lvl2pPr>
              <a:buNone/>
              <a:defRPr sz="2600">
                <a:solidFill>
                  <a:srgbClr val="90A2CD"/>
                </a:solidFill>
              </a:defRPr>
            </a:lvl2pPr>
          </a:lstStyle>
          <a:p>
            <a:pPr lvl="0"/>
            <a:r>
              <a:rPr lang="en-US" dirty="0" smtClean="0"/>
              <a:t>Title</a:t>
            </a:r>
          </a:p>
          <a:p>
            <a:pPr lvl="1"/>
            <a:r>
              <a:rPr lang="en-US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630281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654300" y="4595813"/>
            <a:ext cx="6489700" cy="1547812"/>
          </a:xfrm>
          <a:prstGeom prst="rect">
            <a:avLst/>
          </a:prstGeom>
          <a:solidFill>
            <a:srgbClr val="00438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025" y="5189560"/>
            <a:ext cx="1755775" cy="507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03998_h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7388" y="825500"/>
            <a:ext cx="1512887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02800_h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67388" y="2520950"/>
            <a:ext cx="3373437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 descr="01358_hr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825500"/>
            <a:ext cx="265430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 descr="Fire Engine"/>
          <p:cNvPicPr>
            <a:picLocks noChangeAspect="1" noChangeArrowheads="1"/>
          </p:cNvPicPr>
          <p:nvPr/>
        </p:nvPicPr>
        <p:blipFill>
          <a:blip r:embed="rId6"/>
          <a:srcRect t="21677" r="18457"/>
          <a:stretch>
            <a:fillRect/>
          </a:stretch>
        </p:blipFill>
        <p:spPr bwMode="auto">
          <a:xfrm>
            <a:off x="2527300" y="825500"/>
            <a:ext cx="3240088" cy="3768725"/>
          </a:xfrm>
          <a:prstGeom prst="rect">
            <a:avLst/>
          </a:prstGeom>
          <a:noFill/>
        </p:spPr>
      </p:pic>
      <p:pic>
        <p:nvPicPr>
          <p:cNvPr id="14" name="Picture 12" descr="patchi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80275" y="825500"/>
            <a:ext cx="1863725" cy="1695450"/>
          </a:xfrm>
          <a:prstGeom prst="rect">
            <a:avLst/>
          </a:prstGeom>
          <a:noFill/>
        </p:spPr>
      </p:pic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2914197" y="4985657"/>
            <a:ext cx="5565774" cy="914400"/>
          </a:xfrm>
        </p:spPr>
        <p:txBody>
          <a:bodyPr/>
          <a:lstStyle>
            <a:lvl1pPr>
              <a:buNone/>
              <a:defRPr sz="30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75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slide3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14288"/>
            <a:ext cx="916305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313" y="5891604"/>
            <a:ext cx="1676400" cy="484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576943"/>
            <a:ext cx="8294914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39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16705"/>
            <a:ext cx="8294914" cy="4422095"/>
          </a:xfrm>
        </p:spPr>
        <p:txBody>
          <a:bodyPr/>
          <a:lstStyle>
            <a:lvl1pPr>
              <a:defRPr sz="2000" baseline="0"/>
            </a:lvl1pPr>
            <a:lvl2pPr>
              <a:defRPr sz="1800" baseline="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189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slide3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14288"/>
            <a:ext cx="916305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313" y="5891604"/>
            <a:ext cx="1676400" cy="484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7694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39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16705"/>
            <a:ext cx="4040188" cy="4422095"/>
          </a:xfrm>
        </p:spPr>
        <p:txBody>
          <a:bodyPr/>
          <a:lstStyle>
            <a:lvl1pPr>
              <a:defRPr sz="2000" baseline="0"/>
            </a:lvl1pPr>
            <a:lvl2pPr>
              <a:defRPr sz="1800" baseline="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57694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39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216705"/>
            <a:ext cx="4041775" cy="4422095"/>
          </a:xfrm>
        </p:spPr>
        <p:txBody>
          <a:bodyPr/>
          <a:lstStyle>
            <a:lvl1pPr>
              <a:defRPr sz="2000" baseline="0"/>
            </a:lvl1pPr>
            <a:lvl2pPr>
              <a:defRPr sz="1800" baseline="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151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620B5A5-29DD-40EF-A409-BD509275F86A}" type="datetimeFigureOut">
              <a:rPr lang="en-US" smtClean="0">
                <a:solidFill>
                  <a:prstClr val="black"/>
                </a:solidFill>
              </a:rPr>
              <a:pPr/>
              <a:t>9/19/2017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3953893-CB39-4169-9818-86DD03FEBEF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439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56D636B-631D-406F-BDC2-3F39DB41A820}" type="datetimeFigureOut">
              <a:rPr lang="en-US" smtClean="0">
                <a:solidFill>
                  <a:prstClr val="black"/>
                </a:solidFill>
              </a:rPr>
              <a:pPr/>
              <a:t>9/19/2017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90AC549-2E54-4B39-AA7F-2A963E885DB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540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069A00C-2DB2-4C77-B375-8F23A7E0F94E}" type="datetimeFigureOut">
              <a:rPr lang="en-US" smtClean="0">
                <a:solidFill>
                  <a:prstClr val="black"/>
                </a:solidFill>
              </a:rPr>
              <a:pPr/>
              <a:t>9/19/2017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7A7D4CA-6C83-4D61-AFB4-AC902312C23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286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85D61D-46F9-4E87-A865-5CFEF1456F65}" type="datetimeFigureOut">
              <a:rPr lang="en-US" smtClean="0">
                <a:solidFill>
                  <a:prstClr val="black"/>
                </a:solidFill>
              </a:rPr>
              <a:pPr/>
              <a:t>9/19/2017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3008A62-B6EE-4C8D-9D78-F5C004ADE16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129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5788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68" r:id="rId14"/>
    <p:sldLayoutId id="2147483680" r:id="rId15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 baseline="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 baseline="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 baseline="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 baseline="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 baseline="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 baseline="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03128" y="511515"/>
            <a:ext cx="7735193" cy="1533525"/>
          </a:xfrm>
        </p:spPr>
        <p:txBody>
          <a:bodyPr/>
          <a:lstStyle/>
          <a:p>
            <a:pPr algn="ctr"/>
            <a:r>
              <a:rPr lang="en-US" dirty="0" smtClean="0"/>
              <a:t>City of Columbus </a:t>
            </a:r>
          </a:p>
          <a:p>
            <a:pPr algn="ctr"/>
            <a:r>
              <a:rPr lang="en-US" dirty="0" smtClean="0"/>
              <a:t>Civil Service Commission</a:t>
            </a:r>
          </a:p>
          <a:p>
            <a:pPr algn="ctr"/>
            <a:r>
              <a:rPr lang="en-US" sz="3600" dirty="0" smtClean="0"/>
              <a:t>A Journey Through the Development of a Video-Based SJT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3200400" y="5494799"/>
            <a:ext cx="55460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Elizabeth A. Reed</a:t>
            </a:r>
          </a:p>
          <a:p>
            <a:pPr algn="ctr"/>
            <a:r>
              <a:rPr lang="en-US" sz="1600" dirty="0" smtClean="0"/>
              <a:t>Public  Safety Test Manager</a:t>
            </a:r>
            <a:endParaRPr lang="en-US" sz="1600" dirty="0"/>
          </a:p>
          <a:p>
            <a:pPr algn="ctr"/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04773" y="591319"/>
            <a:ext cx="7599362" cy="837992"/>
          </a:xfrm>
        </p:spPr>
        <p:txBody>
          <a:bodyPr/>
          <a:lstStyle/>
          <a:p>
            <a:r>
              <a:rPr lang="en-US" dirty="0" smtClean="0"/>
              <a:t>Scenario Development Process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4684" y="1452550"/>
            <a:ext cx="7964129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fontAlgn="auto">
              <a:spcAft>
                <a:spcPts val="0"/>
              </a:spcAft>
              <a:buAutoNum type="arabicParenR"/>
              <a:defRPr/>
            </a:pPr>
            <a:r>
              <a:rPr lang="en-US" sz="3400" dirty="0" smtClean="0">
                <a:solidFill>
                  <a:schemeClr val="bg1"/>
                </a:solidFill>
              </a:rPr>
              <a:t>Focus on What is to be Measured</a:t>
            </a:r>
          </a:p>
          <a:p>
            <a:pPr marL="742950" indent="-742950" fontAlgn="auto">
              <a:spcAft>
                <a:spcPts val="0"/>
              </a:spcAft>
              <a:buAutoNum type="arabicParenR"/>
              <a:defRPr/>
            </a:pPr>
            <a:r>
              <a:rPr lang="en-US" sz="3400" dirty="0" smtClean="0">
                <a:solidFill>
                  <a:schemeClr val="bg1"/>
                </a:solidFill>
              </a:rPr>
              <a:t>Create Scenario Seeds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3400" dirty="0" smtClean="0">
                <a:solidFill>
                  <a:schemeClr val="bg1"/>
                </a:solidFill>
              </a:rPr>
              <a:t>-Decision: Which seeds to grow?</a:t>
            </a:r>
          </a:p>
          <a:p>
            <a:pPr marL="742950" indent="-742950" fontAlgn="auto">
              <a:spcAft>
                <a:spcPts val="0"/>
              </a:spcAft>
              <a:buAutoNum type="arabicParenR"/>
              <a:defRPr/>
            </a:pPr>
            <a:r>
              <a:rPr lang="en-US" sz="3400" dirty="0" smtClean="0">
                <a:solidFill>
                  <a:schemeClr val="bg1"/>
                </a:solidFill>
              </a:rPr>
              <a:t>Script Scenarios and Responses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3400" dirty="0" smtClean="0">
                <a:solidFill>
                  <a:schemeClr val="bg1"/>
                </a:solidFill>
              </a:rPr>
              <a:t>-Decision: Which responses to record?</a:t>
            </a:r>
          </a:p>
          <a:p>
            <a:pPr marL="742950" indent="-742950" fontAlgn="auto">
              <a:spcAft>
                <a:spcPts val="0"/>
              </a:spcAft>
              <a:buAutoNum type="arabicParenR"/>
              <a:defRPr/>
            </a:pPr>
            <a:r>
              <a:rPr lang="en-US" sz="3400" dirty="0" smtClean="0">
                <a:solidFill>
                  <a:schemeClr val="bg1"/>
                </a:solidFill>
              </a:rPr>
              <a:t>Determine Setting(s)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400" dirty="0" smtClean="0">
                <a:solidFill>
                  <a:schemeClr val="bg1"/>
                </a:solidFill>
              </a:rPr>
              <a:t> </a:t>
            </a:r>
            <a:endParaRPr lang="en-US" altLang="en-US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91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04863" y="871539"/>
            <a:ext cx="7599362" cy="837992"/>
          </a:xfrm>
        </p:spPr>
        <p:txBody>
          <a:bodyPr/>
          <a:lstStyle/>
          <a:p>
            <a:r>
              <a:rPr lang="en-US" dirty="0" smtClean="0"/>
              <a:t>Scenario Development Process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4684" y="1925781"/>
            <a:ext cx="779954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fontAlgn="auto">
              <a:spcAft>
                <a:spcPts val="0"/>
              </a:spcAft>
              <a:buFont typeface="+mj-lt"/>
              <a:buAutoNum type="arabicParenR" startAt="5"/>
              <a:defRPr/>
            </a:pPr>
            <a:r>
              <a:rPr lang="en-US" sz="3400" dirty="0" smtClean="0">
                <a:solidFill>
                  <a:schemeClr val="bg1"/>
                </a:solidFill>
              </a:rPr>
              <a:t>Obtain Actors/Role-Players</a:t>
            </a:r>
          </a:p>
          <a:p>
            <a:pPr marL="742950" indent="-742950" fontAlgn="auto">
              <a:spcAft>
                <a:spcPts val="0"/>
              </a:spcAft>
              <a:buAutoNum type="arabicParenR" startAt="4"/>
              <a:defRPr/>
            </a:pPr>
            <a:r>
              <a:rPr lang="en-US" sz="3400" dirty="0" smtClean="0">
                <a:solidFill>
                  <a:schemeClr val="bg1"/>
                </a:solidFill>
              </a:rPr>
              <a:t>Secure Props and Locations</a:t>
            </a:r>
          </a:p>
          <a:p>
            <a:pPr marL="742950" indent="-742950" fontAlgn="auto">
              <a:spcAft>
                <a:spcPts val="0"/>
              </a:spcAft>
              <a:buAutoNum type="arabicParenR" startAt="4"/>
              <a:defRPr/>
            </a:pPr>
            <a:r>
              <a:rPr lang="en-US" sz="3400" dirty="0" smtClean="0">
                <a:solidFill>
                  <a:schemeClr val="bg1"/>
                </a:solidFill>
              </a:rPr>
              <a:t>Schedule Video Shoots</a:t>
            </a:r>
          </a:p>
          <a:p>
            <a:pPr marL="742950" indent="-742950" fontAlgn="auto">
              <a:spcAft>
                <a:spcPts val="0"/>
              </a:spcAft>
              <a:buAutoNum type="arabicParenR" startAt="4"/>
              <a:defRPr/>
            </a:pPr>
            <a:r>
              <a:rPr lang="en-US" sz="3400" dirty="0" smtClean="0">
                <a:solidFill>
                  <a:schemeClr val="bg1"/>
                </a:solidFill>
              </a:rPr>
              <a:t>Edit Videos/Response Times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3400" dirty="0" smtClean="0">
                <a:solidFill>
                  <a:schemeClr val="bg1"/>
                </a:solidFill>
              </a:rPr>
              <a:t>Decision: Which takes to use?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400" dirty="0" smtClean="0">
                <a:solidFill>
                  <a:schemeClr val="bg1"/>
                </a:solidFill>
              </a:rPr>
              <a:t> </a:t>
            </a:r>
            <a:endParaRPr lang="en-US" altLang="en-US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09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04863" y="871539"/>
            <a:ext cx="7599362" cy="837992"/>
          </a:xfrm>
        </p:spPr>
        <p:txBody>
          <a:bodyPr/>
          <a:lstStyle/>
          <a:p>
            <a:r>
              <a:rPr lang="en-US" dirty="0" smtClean="0"/>
              <a:t>Scenario Development Process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4684" y="1925781"/>
            <a:ext cx="779954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fontAlgn="auto">
              <a:spcAft>
                <a:spcPts val="0"/>
              </a:spcAft>
              <a:buFont typeface="+mj-lt"/>
              <a:buAutoNum type="arabicParenR" startAt="9"/>
              <a:defRPr/>
            </a:pPr>
            <a:r>
              <a:rPr lang="en-US" sz="3400" dirty="0" smtClean="0">
                <a:solidFill>
                  <a:schemeClr val="bg1"/>
                </a:solidFill>
              </a:rPr>
              <a:t>Organize Scenarios/Responses</a:t>
            </a:r>
          </a:p>
          <a:p>
            <a:pPr marL="742950" indent="-742950" fontAlgn="auto">
              <a:spcAft>
                <a:spcPts val="0"/>
              </a:spcAft>
              <a:buFont typeface="+mj-lt"/>
              <a:buAutoNum type="arabicParenR" startAt="9"/>
              <a:defRPr/>
            </a:pPr>
            <a:r>
              <a:rPr lang="en-US" sz="3400" dirty="0" smtClean="0">
                <a:solidFill>
                  <a:schemeClr val="bg1"/>
                </a:solidFill>
              </a:rPr>
              <a:t>Draft Candidate Instructions</a:t>
            </a:r>
          </a:p>
          <a:p>
            <a:pPr marL="742950" indent="-742950" fontAlgn="auto">
              <a:spcAft>
                <a:spcPts val="0"/>
              </a:spcAft>
              <a:buFont typeface="+mj-lt"/>
              <a:buAutoNum type="arabicParenR" startAt="9"/>
              <a:defRPr/>
            </a:pPr>
            <a:r>
              <a:rPr lang="en-US" sz="3400" dirty="0" smtClean="0">
                <a:solidFill>
                  <a:schemeClr val="bg1"/>
                </a:solidFill>
              </a:rPr>
              <a:t>Pilot Test and Obtain Linkages</a:t>
            </a:r>
          </a:p>
          <a:p>
            <a:pPr marL="742950" indent="-742950" fontAlgn="auto">
              <a:spcAft>
                <a:spcPts val="0"/>
              </a:spcAft>
              <a:buFont typeface="+mj-lt"/>
              <a:buAutoNum type="arabicParenR" startAt="9"/>
              <a:defRPr/>
            </a:pPr>
            <a:r>
              <a:rPr lang="en-US" sz="3400" dirty="0" smtClean="0">
                <a:solidFill>
                  <a:schemeClr val="bg1"/>
                </a:solidFill>
              </a:rPr>
              <a:t>Collect Responses for Key</a:t>
            </a:r>
          </a:p>
          <a:p>
            <a:pPr fontAlgn="auto">
              <a:spcAft>
                <a:spcPts val="0"/>
              </a:spcAft>
              <a:defRPr/>
            </a:pPr>
            <a:endParaRPr lang="en-US" sz="4000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alt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66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04863" y="280761"/>
            <a:ext cx="7599362" cy="1105588"/>
          </a:xfrm>
        </p:spPr>
        <p:txBody>
          <a:bodyPr/>
          <a:lstStyle/>
          <a:p>
            <a:pPr marL="0" algn="ctr">
              <a:spcBef>
                <a:spcPts val="0"/>
              </a:spcBef>
            </a:pPr>
            <a:r>
              <a:rPr lang="en-US" dirty="0" smtClean="0"/>
              <a:t>Decision Points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04684" y="1925781"/>
            <a:ext cx="77995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fontAlgn="auto">
              <a:spcAft>
                <a:spcPts val="0"/>
              </a:spcAft>
              <a:buAutoNum type="arabicParenR"/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How do you get response data?</a:t>
            </a:r>
          </a:p>
          <a:p>
            <a:pPr marL="742950" indent="-742950" fontAlgn="auto">
              <a:spcAft>
                <a:spcPts val="0"/>
              </a:spcAft>
              <a:buAutoNum type="arabicParenR"/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How do you get enough data?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 </a:t>
            </a:r>
            <a:endParaRPr lang="en-US" alt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08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04863" y="313386"/>
            <a:ext cx="7599362" cy="821338"/>
          </a:xfrm>
        </p:spPr>
        <p:txBody>
          <a:bodyPr/>
          <a:lstStyle/>
          <a:p>
            <a:pPr algn="ctr"/>
            <a:r>
              <a:rPr lang="en-US" dirty="0" smtClean="0"/>
              <a:t>Pilot During 2014 Firefighter Test Administration(s)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8153" y="1797528"/>
            <a:ext cx="737278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3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Scenarios-Piloted 10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 sz="3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to 24 Responses per Scenario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 sz="3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3000 Firefighter Candidates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 sz="3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Weeks of Testing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 sz="3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Subtest of Multiple-Choice Exam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 sz="3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200-300 Responses to 10 Scenarios</a:t>
            </a:r>
          </a:p>
          <a:p>
            <a:pPr fontAlgn="auto">
              <a:spcAft>
                <a:spcPts val="0"/>
              </a:spcAft>
              <a:defRPr/>
            </a:pPr>
            <a:endPara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27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04863" y="460870"/>
            <a:ext cx="7599362" cy="821338"/>
          </a:xfrm>
        </p:spPr>
        <p:txBody>
          <a:bodyPr/>
          <a:lstStyle/>
          <a:p>
            <a:pPr algn="ctr"/>
            <a:r>
              <a:rPr lang="en-US" dirty="0" smtClean="0"/>
              <a:t>Evaluating Candidate Responses</a:t>
            </a:r>
          </a:p>
          <a:p>
            <a:pPr algn="ctr"/>
            <a:endParaRPr lang="en-US" sz="3200" dirty="0" smtClean="0"/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Initial Candidate Reaction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Item Analysis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McDaniel’s Method for Key</a:t>
            </a:r>
          </a:p>
        </p:txBody>
      </p:sp>
    </p:spTree>
    <p:extLst>
      <p:ext uri="{BB962C8B-B14F-4D97-AF65-F5344CB8AC3E}">
        <p14:creationId xmlns:p14="http://schemas.microsoft.com/office/powerpoint/2010/main" val="273745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04863" y="313386"/>
            <a:ext cx="7599362" cy="821338"/>
          </a:xfrm>
        </p:spPr>
        <p:txBody>
          <a:bodyPr/>
          <a:lstStyle/>
          <a:p>
            <a:pPr algn="ctr"/>
            <a:r>
              <a:rPr lang="en-US" dirty="0" smtClean="0"/>
              <a:t>Creating the Key</a:t>
            </a:r>
          </a:p>
        </p:txBody>
      </p:sp>
      <p:sp>
        <p:nvSpPr>
          <p:cNvPr id="3" name="Rectangle 2"/>
          <p:cNvSpPr/>
          <p:nvPr/>
        </p:nvSpPr>
        <p:spPr>
          <a:xfrm>
            <a:off x="604684" y="1320195"/>
            <a:ext cx="779954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“. . . different </a:t>
            </a:r>
            <a:r>
              <a:rPr lang="en-US" sz="3200" dirty="0">
                <a:solidFill>
                  <a:schemeClr val="bg1"/>
                </a:solidFill>
              </a:rPr>
              <a:t>scoring keys can lead to an SJT assessing different constructs. Currently, there is </a:t>
            </a:r>
            <a:r>
              <a:rPr lang="en-US" sz="3200" dirty="0" smtClean="0">
                <a:solidFill>
                  <a:schemeClr val="bg1"/>
                </a:solidFill>
              </a:rPr>
              <a:t>insufficient research </a:t>
            </a:r>
            <a:r>
              <a:rPr lang="en-US" sz="3200" dirty="0">
                <a:solidFill>
                  <a:schemeClr val="bg1"/>
                </a:solidFill>
              </a:rPr>
              <a:t>to judge one scoring strategy to be substantially better than other. More research is clearly needed in this area</a:t>
            </a:r>
            <a:r>
              <a:rPr lang="en-US" sz="3200" dirty="0" smtClean="0">
                <a:solidFill>
                  <a:schemeClr val="bg1"/>
                </a:solidFill>
              </a:rPr>
              <a:t>.” (</a:t>
            </a:r>
            <a:r>
              <a:rPr lang="en-US" sz="3200" dirty="0" err="1" smtClean="0">
                <a:solidFill>
                  <a:schemeClr val="bg1"/>
                </a:solidFill>
              </a:rPr>
              <a:t>Whetzel</a:t>
            </a:r>
            <a:r>
              <a:rPr lang="en-US" sz="3200" dirty="0" smtClean="0">
                <a:solidFill>
                  <a:schemeClr val="bg1"/>
                </a:solidFill>
              </a:rPr>
              <a:t>, McDaniel 2009)</a:t>
            </a:r>
            <a:endParaRPr lang="en-US" alt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66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4684" y="317305"/>
            <a:ext cx="7799541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Scoring </a:t>
            </a:r>
            <a:r>
              <a:rPr lang="en-US" sz="3200" dirty="0">
                <a:solidFill>
                  <a:schemeClr val="bg1"/>
                </a:solidFill>
              </a:rPr>
              <a:t>Situational Judgment Tests: Once You</a:t>
            </a:r>
          </a:p>
          <a:p>
            <a:r>
              <a:rPr lang="en-US" sz="3200" dirty="0">
                <a:solidFill>
                  <a:schemeClr val="bg1"/>
                </a:solidFill>
              </a:rPr>
              <a:t>Get the Data, Your Troubles </a:t>
            </a:r>
            <a:r>
              <a:rPr lang="en-US" sz="3200" dirty="0" smtClean="0">
                <a:solidFill>
                  <a:schemeClr val="bg1"/>
                </a:solidFill>
              </a:rPr>
              <a:t>Begin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“Although </a:t>
            </a:r>
            <a:r>
              <a:rPr lang="en-US" sz="2800" dirty="0">
                <a:solidFill>
                  <a:schemeClr val="bg1"/>
                </a:solidFill>
              </a:rPr>
              <a:t>situational judgment tests (SJTs) have been in use for decades, consensus has </a:t>
            </a:r>
            <a:r>
              <a:rPr lang="en-US" sz="2800" dirty="0" smtClean="0">
                <a:solidFill>
                  <a:schemeClr val="bg1"/>
                </a:solidFill>
              </a:rPr>
              <a:t>not been </a:t>
            </a:r>
            <a:r>
              <a:rPr lang="en-US" sz="2800" dirty="0">
                <a:solidFill>
                  <a:schemeClr val="bg1"/>
                </a:solidFill>
              </a:rPr>
              <a:t>reached on the best way to score these assessments or others (e.g., biodata) whose </a:t>
            </a:r>
            <a:r>
              <a:rPr lang="en-US" sz="2800" dirty="0" smtClean="0">
                <a:solidFill>
                  <a:schemeClr val="bg1"/>
                </a:solidFill>
              </a:rPr>
              <a:t>items do </a:t>
            </a:r>
            <a:r>
              <a:rPr lang="en-US" sz="2800" dirty="0">
                <a:solidFill>
                  <a:schemeClr val="bg1"/>
                </a:solidFill>
              </a:rPr>
              <a:t>not have a single demonstrably correct answer</a:t>
            </a:r>
            <a:r>
              <a:rPr lang="en-US" sz="2800" dirty="0" smtClean="0">
                <a:solidFill>
                  <a:schemeClr val="bg1"/>
                </a:solidFill>
              </a:rPr>
              <a:t>.”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Mindy </a:t>
            </a:r>
            <a:r>
              <a:rPr lang="en-US" sz="1600" dirty="0">
                <a:solidFill>
                  <a:schemeClr val="bg1"/>
                </a:solidFill>
              </a:rPr>
              <a:t>E. Bergman</a:t>
            </a:r>
            <a:r>
              <a:rPr lang="en-US" sz="1600" dirty="0" smtClean="0">
                <a:solidFill>
                  <a:schemeClr val="bg1"/>
                </a:solidFill>
              </a:rPr>
              <a:t>*, </a:t>
            </a:r>
            <a:r>
              <a:rPr lang="en-US" sz="1600" dirty="0">
                <a:solidFill>
                  <a:schemeClr val="bg1"/>
                </a:solidFill>
              </a:rPr>
              <a:t>Fritz </a:t>
            </a:r>
            <a:r>
              <a:rPr lang="en-US" sz="1600" dirty="0" err="1">
                <a:solidFill>
                  <a:schemeClr val="bg1"/>
                </a:solidFill>
              </a:rPr>
              <a:t>Drasgow</a:t>
            </a:r>
            <a:r>
              <a:rPr lang="en-US" sz="1600" dirty="0">
                <a:solidFill>
                  <a:schemeClr val="bg1"/>
                </a:solidFill>
              </a:rPr>
              <a:t>, Michelle A. Donovan, Jaime B. Henning, Suzanne E. </a:t>
            </a:r>
            <a:r>
              <a:rPr lang="en-US" sz="1600" dirty="0" err="1" smtClean="0">
                <a:solidFill>
                  <a:schemeClr val="bg1"/>
                </a:solidFill>
              </a:rPr>
              <a:t>Juraska</a:t>
            </a:r>
            <a:r>
              <a:rPr lang="en-US" sz="1600" dirty="0" smtClean="0">
                <a:solidFill>
                  <a:schemeClr val="bg1"/>
                </a:solidFill>
              </a:rPr>
              <a:t> Personnel </a:t>
            </a:r>
            <a:r>
              <a:rPr lang="en-US" sz="1600" dirty="0">
                <a:solidFill>
                  <a:schemeClr val="bg1"/>
                </a:solidFill>
              </a:rPr>
              <a:t>Decisions Research </a:t>
            </a:r>
            <a:r>
              <a:rPr lang="en-US" sz="1600" dirty="0" smtClean="0">
                <a:solidFill>
                  <a:schemeClr val="bg1"/>
                </a:solidFill>
              </a:rPr>
              <a:t>Institute ARTICLE </a:t>
            </a:r>
            <a:r>
              <a:rPr lang="en-US" sz="1600" dirty="0">
                <a:solidFill>
                  <a:schemeClr val="bg1"/>
                </a:solidFill>
              </a:rPr>
              <a:t>in INTERNATIONAL JOURNAL OF SELECTION AND ASSESSMENT · AUGUST </a:t>
            </a:r>
            <a:r>
              <a:rPr lang="en-US" sz="1600" dirty="0" smtClean="0">
                <a:solidFill>
                  <a:schemeClr val="bg1"/>
                </a:solidFill>
              </a:rPr>
              <a:t>2006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2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04863" y="460870"/>
            <a:ext cx="7599362" cy="821338"/>
          </a:xfrm>
        </p:spPr>
        <p:txBody>
          <a:bodyPr/>
          <a:lstStyle/>
          <a:p>
            <a:pPr algn="ctr"/>
            <a:r>
              <a:rPr lang="en-US" dirty="0" smtClean="0"/>
              <a:t>Scoring Strategies</a:t>
            </a:r>
          </a:p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4684" y="1305447"/>
            <a:ext cx="779954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fontAlgn="auto">
              <a:spcAft>
                <a:spcPts val="0"/>
              </a:spcAft>
              <a:buAutoNum type="arabicParenR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Empirical Scoring</a:t>
            </a:r>
          </a:p>
          <a:p>
            <a:pPr marL="742950" indent="-742950" fontAlgn="auto">
              <a:spcAft>
                <a:spcPts val="0"/>
              </a:spcAft>
              <a:buAutoNum type="arabicParenR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Theoretical Scoring</a:t>
            </a:r>
          </a:p>
          <a:p>
            <a:pPr marL="1657350" lvl="2" indent="-742950" fontAlgn="auto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Vroom’s Decision Model Keys</a:t>
            </a:r>
          </a:p>
          <a:p>
            <a:pPr marL="742950" indent="-742950" fontAlgn="auto">
              <a:spcAft>
                <a:spcPts val="0"/>
              </a:spcAft>
              <a:buAutoNum type="arabicParenR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Hybridized Scoring</a:t>
            </a:r>
          </a:p>
          <a:p>
            <a:pPr marL="742950" indent="-742950" fontAlgn="auto">
              <a:spcAft>
                <a:spcPts val="0"/>
              </a:spcAft>
              <a:buAutoNum type="arabicParenR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Expert Based Scoring</a:t>
            </a:r>
          </a:p>
          <a:p>
            <a:pPr marL="1657350" lvl="2" indent="-742950" fontAlgn="auto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Subject Matter Experts</a:t>
            </a:r>
          </a:p>
          <a:p>
            <a:pPr marL="1657350" lvl="2" indent="-742950" fontAlgn="auto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Comparison of Novices vs. Expert</a:t>
            </a:r>
          </a:p>
          <a:p>
            <a:pPr marL="742950" indent="-742950" fontAlgn="auto">
              <a:spcAft>
                <a:spcPts val="0"/>
              </a:spcAft>
              <a:buAutoNum type="arabicParenR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Factorial Scoring</a:t>
            </a:r>
          </a:p>
          <a:p>
            <a:pPr marL="742950" indent="-742950" fontAlgn="auto">
              <a:spcAft>
                <a:spcPts val="0"/>
              </a:spcAft>
              <a:buAutoNum type="arabicParenR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Subgrouping</a:t>
            </a:r>
          </a:p>
        </p:txBody>
      </p:sp>
    </p:spTree>
    <p:extLst>
      <p:ext uri="{BB962C8B-B14F-4D97-AF65-F5344CB8AC3E}">
        <p14:creationId xmlns:p14="http://schemas.microsoft.com/office/powerpoint/2010/main" val="191451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04863" y="460870"/>
            <a:ext cx="7599362" cy="821338"/>
          </a:xfrm>
        </p:spPr>
        <p:txBody>
          <a:bodyPr/>
          <a:lstStyle/>
          <a:p>
            <a:pPr algn="ctr"/>
            <a:r>
              <a:rPr lang="en-US" dirty="0" smtClean="0"/>
              <a:t>Creating the Key Exercise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4684" y="1925781"/>
            <a:ext cx="779954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Distribute Item Analysis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Break up into groups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Show </a:t>
            </a:r>
            <a:r>
              <a:rPr lang="en-US" sz="4000" dirty="0">
                <a:solidFill>
                  <a:schemeClr val="bg1"/>
                </a:solidFill>
              </a:rPr>
              <a:t>Video</a:t>
            </a:r>
          </a:p>
          <a:p>
            <a:pPr fontAlgn="auto">
              <a:spcAft>
                <a:spcPts val="0"/>
              </a:spcAft>
              <a:defRPr/>
            </a:pPr>
            <a:endParaRPr lang="en-US" alt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76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04863" y="280760"/>
            <a:ext cx="7599362" cy="1894403"/>
          </a:xfrm>
        </p:spPr>
        <p:txBody>
          <a:bodyPr/>
          <a:lstStyle/>
          <a:p>
            <a:pPr marL="0" algn="ctr">
              <a:spcBef>
                <a:spcPts val="0"/>
              </a:spcBef>
            </a:pPr>
            <a:r>
              <a:rPr lang="en-US" altLang="en-US" dirty="0" smtClean="0"/>
              <a:t>What is a Situational </a:t>
            </a:r>
          </a:p>
          <a:p>
            <a:pPr marL="0" algn="ctr">
              <a:spcBef>
                <a:spcPts val="0"/>
              </a:spcBef>
            </a:pPr>
            <a:r>
              <a:rPr lang="en-US" altLang="en-US" dirty="0" smtClean="0"/>
              <a:t>Judgment Test?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80283" y="1925781"/>
            <a:ext cx="73374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</a:rPr>
              <a:t>a type of test which present the test-taker with realistic, hypothetical scenarios and typically ask the test-takers to identify the best and/or worst response (Morowildo et el., 1990; Olson-Buchanan et al., 1998), rate the agreement to responses (Chan &amp; Schmitt, 2002) or to rank the responses in the order they feel is most effective. </a:t>
            </a:r>
            <a:endPara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90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41755" y="460870"/>
            <a:ext cx="4407412" cy="821338"/>
          </a:xfrm>
        </p:spPr>
        <p:txBody>
          <a:bodyPr/>
          <a:lstStyle/>
          <a:p>
            <a:pPr algn="ctr"/>
            <a:r>
              <a:rPr lang="en-US" dirty="0" smtClean="0"/>
              <a:t>What We Decided</a:t>
            </a:r>
          </a:p>
        </p:txBody>
      </p:sp>
      <p:sp>
        <p:nvSpPr>
          <p:cNvPr id="3" name="Rectangle 2"/>
          <p:cNvSpPr/>
          <p:nvPr/>
        </p:nvSpPr>
        <p:spPr>
          <a:xfrm>
            <a:off x="704773" y="1577971"/>
            <a:ext cx="779954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Toss </a:t>
            </a:r>
            <a:r>
              <a:rPr lang="en-US" sz="3600" b="1" dirty="0" smtClean="0">
                <a:solidFill>
                  <a:schemeClr val="bg1"/>
                </a:solidFill>
              </a:rPr>
              <a:t>Criteria: </a:t>
            </a:r>
            <a:r>
              <a:rPr lang="en-US" sz="3600" dirty="0" smtClean="0">
                <a:solidFill>
                  <a:schemeClr val="bg1"/>
                </a:solidFill>
              </a:rPr>
              <a:t>To </a:t>
            </a:r>
            <a:r>
              <a:rPr lang="en-US" sz="3600" dirty="0">
                <a:solidFill>
                  <a:schemeClr val="bg1"/>
                </a:solidFill>
              </a:rPr>
              <a:t>keep the response in the exam it must have 80% or more candidates responding to the top 2 responses (80% agreement in the top 2 responses). </a:t>
            </a:r>
          </a:p>
          <a:p>
            <a:pPr fontAlgn="auto">
              <a:spcAft>
                <a:spcPts val="0"/>
              </a:spcAft>
              <a:defRPr/>
            </a:pPr>
            <a:endParaRPr lang="en-US" alt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20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04863" y="460870"/>
            <a:ext cx="7599362" cy="821338"/>
          </a:xfrm>
        </p:spPr>
        <p:txBody>
          <a:bodyPr/>
          <a:lstStyle/>
          <a:p>
            <a:pPr algn="ctr"/>
            <a:r>
              <a:rPr lang="en-US" dirty="0" smtClean="0"/>
              <a:t>What We Decided</a:t>
            </a:r>
          </a:p>
        </p:txBody>
      </p:sp>
      <p:sp>
        <p:nvSpPr>
          <p:cNvPr id="3" name="Rectangle 2"/>
          <p:cNvSpPr/>
          <p:nvPr/>
        </p:nvSpPr>
        <p:spPr>
          <a:xfrm>
            <a:off x="704773" y="1577971"/>
            <a:ext cx="779954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>
                <a:solidFill>
                  <a:schemeClr val="bg1"/>
                </a:solidFill>
              </a:rPr>
              <a:t>0-20% response rate is equal to </a:t>
            </a:r>
            <a:r>
              <a:rPr lang="en-US" sz="3400" dirty="0" smtClean="0">
                <a:solidFill>
                  <a:schemeClr val="bg1"/>
                </a:solidFill>
              </a:rPr>
              <a:t>0 </a:t>
            </a:r>
            <a:r>
              <a:rPr lang="en-US" sz="3400" dirty="0">
                <a:solidFill>
                  <a:schemeClr val="bg1"/>
                </a:solidFill>
              </a:rPr>
              <a:t>points</a:t>
            </a:r>
          </a:p>
          <a:p>
            <a:r>
              <a:rPr lang="en-US" sz="3400" dirty="0">
                <a:solidFill>
                  <a:schemeClr val="bg1"/>
                </a:solidFill>
              </a:rPr>
              <a:t>21-59% response rate is equal </a:t>
            </a:r>
            <a:r>
              <a:rPr lang="en-US" sz="3400" dirty="0" smtClean="0">
                <a:solidFill>
                  <a:schemeClr val="bg1"/>
                </a:solidFill>
              </a:rPr>
              <a:t>to 1 </a:t>
            </a:r>
            <a:r>
              <a:rPr lang="en-US" sz="3400" dirty="0">
                <a:solidFill>
                  <a:schemeClr val="bg1"/>
                </a:solidFill>
              </a:rPr>
              <a:t>point</a:t>
            </a:r>
          </a:p>
          <a:p>
            <a:r>
              <a:rPr lang="en-US" sz="3400" dirty="0">
                <a:solidFill>
                  <a:schemeClr val="bg1"/>
                </a:solidFill>
              </a:rPr>
              <a:t>60-79% response rate is equal </a:t>
            </a:r>
            <a:r>
              <a:rPr lang="en-US" sz="3400" dirty="0" smtClean="0">
                <a:solidFill>
                  <a:schemeClr val="bg1"/>
                </a:solidFill>
              </a:rPr>
              <a:t>to 2 </a:t>
            </a:r>
            <a:r>
              <a:rPr lang="en-US" sz="3400" dirty="0">
                <a:solidFill>
                  <a:schemeClr val="bg1"/>
                </a:solidFill>
              </a:rPr>
              <a:t>points</a:t>
            </a:r>
          </a:p>
          <a:p>
            <a:r>
              <a:rPr lang="en-US" sz="3400" dirty="0">
                <a:solidFill>
                  <a:schemeClr val="bg1"/>
                </a:solidFill>
              </a:rPr>
              <a:t>80-100% response rate is equal </a:t>
            </a:r>
            <a:r>
              <a:rPr lang="en-US" sz="3400" dirty="0" smtClean="0">
                <a:solidFill>
                  <a:schemeClr val="bg1"/>
                </a:solidFill>
              </a:rPr>
              <a:t>to 3 </a:t>
            </a:r>
            <a:r>
              <a:rPr lang="en-US" sz="3400" dirty="0">
                <a:solidFill>
                  <a:schemeClr val="bg1"/>
                </a:solidFill>
              </a:rPr>
              <a:t>points</a:t>
            </a:r>
          </a:p>
          <a:p>
            <a:pPr fontAlgn="auto">
              <a:spcAft>
                <a:spcPts val="0"/>
              </a:spcAft>
              <a:defRPr/>
            </a:pPr>
            <a:endParaRPr lang="en-US" alt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85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3134" y="650314"/>
            <a:ext cx="7599362" cy="834798"/>
          </a:xfrm>
        </p:spPr>
        <p:txBody>
          <a:bodyPr/>
          <a:lstStyle/>
          <a:p>
            <a:pPr algn="ctr"/>
            <a:r>
              <a:rPr lang="en-US" dirty="0" smtClean="0"/>
              <a:t>Situational Judgment Test Pilot Test with Recruits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04773" y="2108913"/>
            <a:ext cx="779954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 smtClean="0">
                <a:solidFill>
                  <a:schemeClr val="bg1"/>
                </a:solidFill>
              </a:rPr>
              <a:t>Edit Exams to Final Versions</a:t>
            </a:r>
            <a:endParaRPr lang="en-US" sz="3400" dirty="0">
              <a:solidFill>
                <a:schemeClr val="bg1"/>
              </a:solidFill>
            </a:endParaRPr>
          </a:p>
          <a:p>
            <a:r>
              <a:rPr lang="en-US" sz="3400" dirty="0" smtClean="0">
                <a:solidFill>
                  <a:schemeClr val="bg1"/>
                </a:solidFill>
              </a:rPr>
              <a:t>Create Evaluation for Fire Recruits</a:t>
            </a:r>
            <a:endParaRPr lang="en-US" sz="3400" dirty="0">
              <a:solidFill>
                <a:schemeClr val="bg1"/>
              </a:solidFill>
            </a:endParaRPr>
          </a:p>
          <a:p>
            <a:r>
              <a:rPr lang="en-US" sz="3400" dirty="0" smtClean="0">
                <a:solidFill>
                  <a:schemeClr val="bg1"/>
                </a:solidFill>
              </a:rPr>
              <a:t>Administer Pilot Test</a:t>
            </a:r>
            <a:endParaRPr lang="en-US" sz="3400" dirty="0">
              <a:solidFill>
                <a:schemeClr val="bg1"/>
              </a:solidFill>
            </a:endParaRPr>
          </a:p>
          <a:p>
            <a:r>
              <a:rPr lang="en-US" sz="3400" dirty="0" smtClean="0">
                <a:solidFill>
                  <a:schemeClr val="bg1"/>
                </a:solidFill>
              </a:rPr>
              <a:t>Confirm Key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400" dirty="0" smtClean="0">
                <a:solidFill>
                  <a:schemeClr val="bg1"/>
                </a:solidFill>
              </a:rPr>
              <a:t>Analyze Results</a:t>
            </a:r>
            <a:endParaRPr lang="en-US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32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3134" y="650314"/>
            <a:ext cx="7599362" cy="834798"/>
          </a:xfrm>
        </p:spPr>
        <p:txBody>
          <a:bodyPr/>
          <a:lstStyle/>
          <a:p>
            <a:pPr algn="ctr"/>
            <a:r>
              <a:rPr lang="en-US" dirty="0" smtClean="0"/>
              <a:t>Decision Point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04773" y="1887687"/>
            <a:ext cx="7799541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 smtClean="0">
                <a:solidFill>
                  <a:schemeClr val="bg1"/>
                </a:solidFill>
              </a:rPr>
              <a:t>Do we use the results in 2017?</a:t>
            </a:r>
            <a:endParaRPr lang="en-US" sz="3400" dirty="0">
              <a:solidFill>
                <a:schemeClr val="bg1"/>
              </a:solidFill>
            </a:endParaRPr>
          </a:p>
          <a:p>
            <a:endParaRPr lang="en-US" sz="3400" dirty="0" smtClean="0">
              <a:solidFill>
                <a:schemeClr val="bg1"/>
              </a:solidFill>
            </a:endParaRPr>
          </a:p>
          <a:p>
            <a:r>
              <a:rPr lang="en-US" sz="3400" dirty="0" smtClean="0">
                <a:solidFill>
                  <a:schemeClr val="bg1"/>
                </a:solidFill>
              </a:rPr>
              <a:t>Not certain it would meet our original goal that this alternative method would mitigate impact</a:t>
            </a:r>
            <a:endParaRPr lang="en-US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25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3134" y="429088"/>
            <a:ext cx="7599362" cy="834798"/>
          </a:xfrm>
        </p:spPr>
        <p:txBody>
          <a:bodyPr/>
          <a:lstStyle/>
          <a:p>
            <a:pPr algn="ctr"/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04773" y="1318298"/>
            <a:ext cx="779954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 smtClean="0">
                <a:solidFill>
                  <a:schemeClr val="bg1"/>
                </a:solidFill>
              </a:rPr>
              <a:t>We used the SJT in scoring for 2017 FF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 smtClean="0">
                <a:solidFill>
                  <a:schemeClr val="bg1"/>
                </a:solidFill>
              </a:rPr>
              <a:t>The SJT did mitigate impact when standardized and weighted as 30% of the multiple-choice exam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 smtClean="0">
                <a:solidFill>
                  <a:schemeClr val="bg1"/>
                </a:solidFill>
              </a:rPr>
              <a:t>Standardized by version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 smtClean="0">
                <a:solidFill>
                  <a:schemeClr val="bg1"/>
                </a:solidFill>
              </a:rPr>
              <a:t>More analysis to come</a:t>
            </a:r>
          </a:p>
        </p:txBody>
      </p:sp>
    </p:spTree>
    <p:extLst>
      <p:ext uri="{BB962C8B-B14F-4D97-AF65-F5344CB8AC3E}">
        <p14:creationId xmlns:p14="http://schemas.microsoft.com/office/powerpoint/2010/main" val="302795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448233" y="1691445"/>
            <a:ext cx="2964425" cy="1011997"/>
          </a:xfrm>
        </p:spPr>
        <p:txBody>
          <a:bodyPr/>
          <a:lstStyle/>
          <a:p>
            <a:pPr marL="0" indent="0"/>
            <a:r>
              <a:rPr lang="en-US" sz="8800" dirty="0" smtClean="0"/>
              <a:t>Q &amp; A</a:t>
            </a:r>
          </a:p>
          <a:p>
            <a:pPr marL="0" indent="0"/>
            <a:r>
              <a:rPr lang="en-US" sz="3200" dirty="0" smtClean="0"/>
              <a:t>  	</a:t>
            </a:r>
          </a:p>
          <a:p>
            <a:pPr marL="0" indent="0"/>
            <a:r>
              <a:rPr lang="en-US" sz="3200" dirty="0" smtClean="0"/>
              <a:t>	</a:t>
            </a:r>
          </a:p>
          <a:p>
            <a:pPr marL="0" indent="0"/>
            <a:endParaRPr lang="en-US" sz="3200" dirty="0" smtClean="0"/>
          </a:p>
          <a:p>
            <a:pPr marL="400050" lvl="1" indent="0"/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68742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04863" y="280760"/>
            <a:ext cx="7599362" cy="1894403"/>
          </a:xfrm>
        </p:spPr>
        <p:txBody>
          <a:bodyPr/>
          <a:lstStyle/>
          <a:p>
            <a:pPr marL="0" algn="ctr">
              <a:spcBef>
                <a:spcPts val="0"/>
              </a:spcBef>
            </a:pPr>
            <a:r>
              <a:rPr lang="en-US" altLang="en-US" dirty="0" smtClean="0"/>
              <a:t>Why Use a Situational </a:t>
            </a:r>
          </a:p>
          <a:p>
            <a:pPr marL="0" algn="ctr">
              <a:spcBef>
                <a:spcPts val="0"/>
              </a:spcBef>
            </a:pPr>
            <a:r>
              <a:rPr lang="en-US" altLang="en-US" dirty="0" smtClean="0"/>
              <a:t>Judgment Test?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04684" y="1807794"/>
            <a:ext cx="779954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</a:rPr>
              <a:t>SJTs have become a distinctive predictor of work performance (McDaniel, </a:t>
            </a:r>
            <a:r>
              <a:rPr lang="en-US" sz="2400" dirty="0" err="1">
                <a:solidFill>
                  <a:schemeClr val="bg1"/>
                </a:solidFill>
              </a:rPr>
              <a:t>Morgesen</a:t>
            </a:r>
            <a:r>
              <a:rPr lang="en-US" sz="2400" dirty="0">
                <a:solidFill>
                  <a:schemeClr val="bg1"/>
                </a:solidFill>
              </a:rPr>
              <a:t>, Finnegan, Campion &amp; </a:t>
            </a:r>
            <a:r>
              <a:rPr lang="en-US" sz="2400" dirty="0" err="1">
                <a:solidFill>
                  <a:schemeClr val="bg1"/>
                </a:solidFill>
              </a:rPr>
              <a:t>Braverman</a:t>
            </a:r>
            <a:r>
              <a:rPr lang="en-US" sz="2400" dirty="0">
                <a:solidFill>
                  <a:schemeClr val="bg1"/>
                </a:solidFill>
              </a:rPr>
              <a:t> 2001; de Meijer &amp; Born, 2009; Weekly &amp; </a:t>
            </a:r>
            <a:r>
              <a:rPr lang="en-US" sz="2400" dirty="0" err="1">
                <a:solidFill>
                  <a:schemeClr val="bg1"/>
                </a:solidFill>
              </a:rPr>
              <a:t>Polyhart</a:t>
            </a:r>
            <a:r>
              <a:rPr lang="en-US" sz="2400" dirty="0">
                <a:solidFill>
                  <a:schemeClr val="bg1"/>
                </a:solidFill>
              </a:rPr>
              <a:t>, 2005).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SJTs have </a:t>
            </a:r>
            <a:r>
              <a:rPr lang="en-US" sz="2400" dirty="0">
                <a:solidFill>
                  <a:schemeClr val="bg1"/>
                </a:solidFill>
              </a:rPr>
              <a:t>incremental validity over other assessment methods, such as cognitive ability tests and measurement of the big five personality dimensions (Bergman et al., 2006; McDaniel, Hartman, </a:t>
            </a:r>
            <a:r>
              <a:rPr lang="en-US" sz="2400" dirty="0" err="1">
                <a:solidFill>
                  <a:schemeClr val="bg1"/>
                </a:solidFill>
              </a:rPr>
              <a:t>Whetzel</a:t>
            </a:r>
            <a:r>
              <a:rPr lang="en-US" sz="2400" dirty="0">
                <a:solidFill>
                  <a:schemeClr val="bg1"/>
                </a:solidFill>
              </a:rPr>
              <a:t> &amp; Grubb III 2007). </a:t>
            </a:r>
            <a:endPara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62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04863" y="280760"/>
            <a:ext cx="7599362" cy="1894403"/>
          </a:xfrm>
        </p:spPr>
        <p:txBody>
          <a:bodyPr/>
          <a:lstStyle/>
          <a:p>
            <a:pPr marL="0" algn="ctr">
              <a:spcBef>
                <a:spcPts val="0"/>
              </a:spcBef>
            </a:pPr>
            <a:r>
              <a:rPr lang="en-US" altLang="en-US" dirty="0" smtClean="0"/>
              <a:t>Why Use a Situational </a:t>
            </a:r>
          </a:p>
          <a:p>
            <a:pPr marL="0" algn="ctr">
              <a:spcBef>
                <a:spcPts val="0"/>
              </a:spcBef>
            </a:pPr>
            <a:r>
              <a:rPr lang="en-US" altLang="en-US" dirty="0" smtClean="0"/>
              <a:t>Judgment Test?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04684" y="1925781"/>
            <a:ext cx="77995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SJTs </a:t>
            </a:r>
            <a:r>
              <a:rPr lang="en-US" sz="2400" dirty="0">
                <a:solidFill>
                  <a:schemeClr val="bg1"/>
                </a:solidFill>
              </a:rPr>
              <a:t>have also been found to provide incremental validity beyond more typically used assessments, such as cognitive ability tests and appear to have less adverse impact (Chan &amp; Schmitt, 2002; Clevenger et al., 2001; </a:t>
            </a:r>
            <a:r>
              <a:rPr lang="en-US" sz="2400" dirty="0" err="1">
                <a:solidFill>
                  <a:schemeClr val="bg1"/>
                </a:solidFill>
              </a:rPr>
              <a:t>Morowildo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Dunnette</a:t>
            </a:r>
            <a:r>
              <a:rPr lang="en-US" sz="2400" dirty="0">
                <a:solidFill>
                  <a:schemeClr val="bg1"/>
                </a:solidFill>
              </a:rPr>
              <a:t>, &amp; Carter, 1990; Olson-Buchanan, et al., 1998; Weekly &amp; Jones, 1997, 1999).</a:t>
            </a:r>
            <a:endPara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18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69769"/>
            <a:ext cx="5486400" cy="80486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1" dirty="0"/>
              <a:t>The State of Research on Situational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b="1" dirty="0"/>
              <a:t>Judgment Tests: A Content Analysis and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b="1" dirty="0"/>
              <a:t>Directions for Future Research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Michael C. </a:t>
            </a:r>
            <a:r>
              <a:rPr lang="en-US" dirty="0" err="1"/>
              <a:t>Campiona</a:t>
            </a:r>
            <a:r>
              <a:rPr lang="en-US" dirty="0"/>
              <a:t>, Robert E. </a:t>
            </a:r>
            <a:r>
              <a:rPr lang="en-US" dirty="0" err="1"/>
              <a:t>Ployharta</a:t>
            </a:r>
            <a:r>
              <a:rPr lang="en-US" dirty="0"/>
              <a:t> &amp; William I. </a:t>
            </a:r>
            <a:r>
              <a:rPr lang="en-US" dirty="0" err="1"/>
              <a:t>MacKenzie</a:t>
            </a:r>
            <a:r>
              <a:rPr lang="en-US" dirty="0"/>
              <a:t> </a:t>
            </a:r>
            <a:r>
              <a:rPr lang="en-US" dirty="0" err="1"/>
              <a:t>Jr.b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Placeholder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" r="2111"/>
          <a:stretch>
            <a:fillRect/>
          </a:stretch>
        </p:blipFill>
        <p:spPr bwMode="auto">
          <a:xfrm>
            <a:off x="287952" y="170323"/>
            <a:ext cx="8443093" cy="55994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7773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04863" y="280761"/>
            <a:ext cx="7599362" cy="1105588"/>
          </a:xfrm>
        </p:spPr>
        <p:txBody>
          <a:bodyPr/>
          <a:lstStyle/>
          <a:p>
            <a:pPr marL="0" algn="ctr">
              <a:spcBef>
                <a:spcPts val="0"/>
              </a:spcBef>
            </a:pPr>
            <a:r>
              <a:rPr lang="en-US" dirty="0" smtClean="0"/>
              <a:t>Decision Points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04684" y="1925781"/>
            <a:ext cx="77995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fontAlgn="auto">
              <a:spcAft>
                <a:spcPts val="0"/>
              </a:spcAft>
              <a:buAutoNum type="arabicParenR"/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Video-Based vs. Written</a:t>
            </a:r>
          </a:p>
          <a:p>
            <a:pPr marL="742950" indent="-742950" fontAlgn="auto">
              <a:spcAft>
                <a:spcPts val="0"/>
              </a:spcAft>
              <a:buAutoNum type="arabicParenR"/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True Video vs. Video Using Stills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 </a:t>
            </a:r>
            <a:endParaRPr lang="en-US" alt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15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04863" y="280761"/>
            <a:ext cx="7599362" cy="1105588"/>
          </a:xfrm>
        </p:spPr>
        <p:txBody>
          <a:bodyPr/>
          <a:lstStyle/>
          <a:p>
            <a:pPr marL="0" algn="ctr">
              <a:spcBef>
                <a:spcPts val="0"/>
              </a:spcBef>
            </a:pPr>
            <a:r>
              <a:rPr lang="en-US" dirty="0" smtClean="0"/>
              <a:t>Decision Points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04684" y="1925781"/>
            <a:ext cx="77995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fontAlgn="auto">
              <a:spcAft>
                <a:spcPts val="0"/>
              </a:spcAft>
              <a:buAutoNum type="arabicParenR"/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Generic Jobs vs. Job Specific</a:t>
            </a:r>
          </a:p>
          <a:p>
            <a:pPr marL="742950" indent="-742950" fontAlgn="auto">
              <a:spcAft>
                <a:spcPts val="0"/>
              </a:spcAft>
              <a:buAutoNum type="arabicParenR"/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Response Format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 </a:t>
            </a:r>
            <a:endParaRPr lang="en-US" alt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53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04863" y="280761"/>
            <a:ext cx="7599362" cy="1105588"/>
          </a:xfrm>
        </p:spPr>
        <p:txBody>
          <a:bodyPr/>
          <a:lstStyle/>
          <a:p>
            <a:pPr marL="0" algn="ctr">
              <a:spcBef>
                <a:spcPts val="0"/>
              </a:spcBef>
            </a:pPr>
            <a:r>
              <a:rPr lang="en-US" dirty="0" smtClean="0"/>
              <a:t>Types of Responses Formats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04684" y="1463452"/>
            <a:ext cx="779954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fontAlgn="auto">
              <a:spcAft>
                <a:spcPts val="0"/>
              </a:spcAft>
              <a:buAutoNum type="arabicParenR"/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Dichotomized</a:t>
            </a:r>
          </a:p>
          <a:p>
            <a:pPr marL="742950" indent="-742950" fontAlgn="auto">
              <a:spcAft>
                <a:spcPts val="0"/>
              </a:spcAft>
              <a:buAutoNum type="arabicParenR"/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Select the Best Response</a:t>
            </a:r>
          </a:p>
          <a:p>
            <a:pPr marL="742950" indent="-742950" fontAlgn="auto">
              <a:spcAft>
                <a:spcPts val="0"/>
              </a:spcAft>
              <a:buAutoNum type="arabicParenR"/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Select the Worst Response</a:t>
            </a:r>
          </a:p>
          <a:p>
            <a:pPr marL="742950" indent="-742950" fontAlgn="auto">
              <a:spcAft>
                <a:spcPts val="0"/>
              </a:spcAft>
              <a:buAutoNum type="arabicParenR"/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Rank the Responses</a:t>
            </a:r>
          </a:p>
          <a:p>
            <a:pPr marL="742950" indent="-742950" fontAlgn="auto">
              <a:spcAft>
                <a:spcPts val="0"/>
              </a:spcAft>
              <a:buAutoNum type="arabicParenR"/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Evaluate the Responses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 </a:t>
            </a:r>
            <a:endParaRPr lang="en-US" alt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95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42631" y="280761"/>
            <a:ext cx="7599362" cy="1105588"/>
          </a:xfrm>
        </p:spPr>
        <p:txBody>
          <a:bodyPr/>
          <a:lstStyle/>
          <a:p>
            <a:pPr marL="0" algn="ctr">
              <a:spcBef>
                <a:spcPts val="0"/>
              </a:spcBef>
            </a:pPr>
            <a:r>
              <a:rPr lang="en-US" dirty="0" smtClean="0"/>
              <a:t>Response Format Selected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10" y="1113183"/>
            <a:ext cx="7986783" cy="379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71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ty Branding">
  <a:themeElements>
    <a:clrScheme name="Custom 3">
      <a:dk1>
        <a:sysClr val="windowText" lastClr="000000"/>
      </a:dk1>
      <a:lt1>
        <a:sysClr val="window" lastClr="FFFFFF"/>
      </a:lt1>
      <a:dk2>
        <a:srgbClr val="F9F8F7"/>
      </a:dk2>
      <a:lt2>
        <a:srgbClr val="EEECE1"/>
      </a:lt2>
      <a:accent1>
        <a:srgbClr val="4F81BD"/>
      </a:accent1>
      <a:accent2>
        <a:srgbClr val="C0504D"/>
      </a:accent2>
      <a:accent3>
        <a:srgbClr val="00539B"/>
      </a:accent3>
      <a:accent4>
        <a:srgbClr val="FFFEFE"/>
      </a:accent4>
      <a:accent5>
        <a:srgbClr val="FFFFFE"/>
      </a:accent5>
      <a:accent6>
        <a:srgbClr val="FCFCFC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2514</TotalTime>
  <Words>823</Words>
  <Application>Microsoft Office PowerPoint</Application>
  <PresentationFormat>On-screen Show (4:3)</PresentationFormat>
  <Paragraphs>128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ＭＳ Ｐゴシック</vt:lpstr>
      <vt:lpstr>Arial</vt:lpstr>
      <vt:lpstr>Calibri</vt:lpstr>
      <vt:lpstr>City Branding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Columbus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Porr</dc:creator>
  <cp:lastModifiedBy>Ben Porr</cp:lastModifiedBy>
  <cp:revision>154</cp:revision>
  <cp:lastPrinted>2017-01-06T22:54:59Z</cp:lastPrinted>
  <dcterms:created xsi:type="dcterms:W3CDTF">2015-05-01T20:20:55Z</dcterms:created>
  <dcterms:modified xsi:type="dcterms:W3CDTF">2017-09-19T18:56:23Z</dcterms:modified>
</cp:coreProperties>
</file>