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8" r:id="rId13"/>
    <p:sldId id="269" r:id="rId14"/>
    <p:sldId id="266" r:id="rId15"/>
    <p:sldId id="270" r:id="rId16"/>
    <p:sldId id="27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7F6D-4A97-473A-8C98-794473079F30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4B72F-F10F-47D1-9D0A-1BFAB576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EE12FA-043B-425C-818D-20103B4F1291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5240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43245B-818C-46B3-B1C2-E7196FF013B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6D59BD-F43B-4007-8DDF-868C2F71A2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arren@allaboutperformance.bi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495801"/>
            <a:ext cx="5637010" cy="14388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Warren Bobrow, Ph.D.</a:t>
            </a:r>
          </a:p>
          <a:p>
            <a:r>
              <a:rPr lang="en-US" dirty="0" smtClean="0"/>
              <a:t>All About Performance</a:t>
            </a:r>
          </a:p>
          <a:p>
            <a:r>
              <a:rPr lang="en-US" dirty="0" smtClean="0">
                <a:hlinkClick r:id="rId2"/>
              </a:rPr>
              <a:t>warren@allaboutperformance.biz</a:t>
            </a:r>
            <a:endParaRPr lang="en-US" dirty="0" smtClean="0"/>
          </a:p>
          <a:p>
            <a:r>
              <a:rPr lang="en-US" dirty="0" smtClean="0"/>
              <a:t>310 670-4175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924800" cy="1793167"/>
          </a:xfrm>
        </p:spPr>
        <p:txBody>
          <a:bodyPr/>
          <a:lstStyle/>
          <a:p>
            <a:r>
              <a:rPr lang="en-US" sz="3600" dirty="0" smtClean="0"/>
              <a:t>Evaluating </a:t>
            </a:r>
            <a:r>
              <a:rPr lang="en-US" sz="3600" dirty="0"/>
              <a:t>Crazy Organizational Initiatives--How Assessment Professionals Can Show Their Value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44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72168"/>
            <a:ext cx="769620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We Did in 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Modeled performance based on R&amp;Y</a:t>
            </a:r>
          </a:p>
          <a:p>
            <a:pPr lvl="1" eaLnBrk="1" hangingPunct="1">
              <a:defRPr/>
            </a:pPr>
            <a:r>
              <a:rPr lang="en-US" dirty="0" smtClean="0"/>
              <a:t>“Fired” the bottom 10% each “year”</a:t>
            </a:r>
          </a:p>
          <a:p>
            <a:pPr lvl="1" eaLnBrk="1" hangingPunct="1">
              <a:defRPr/>
            </a:pPr>
            <a:r>
              <a:rPr lang="en-US" dirty="0" smtClean="0"/>
              <a:t>Replaced them from the same candidate pool</a:t>
            </a:r>
          </a:p>
          <a:p>
            <a:pPr lvl="1" eaLnBrk="1" hangingPunct="1">
              <a:defRPr/>
            </a:pPr>
            <a:r>
              <a:rPr lang="en-US" dirty="0" smtClean="0"/>
              <a:t>Did the same, but also included 30% randomly distributed turnover</a:t>
            </a:r>
          </a:p>
          <a:p>
            <a:pPr lvl="2">
              <a:defRPr/>
            </a:pPr>
            <a:r>
              <a:rPr lang="en-US" dirty="0" smtClean="0"/>
              <a:t>Like hiring 40% of the headcount per “year”</a:t>
            </a:r>
          </a:p>
          <a:p>
            <a:pPr lvl="1">
              <a:defRPr/>
            </a:pPr>
            <a:r>
              <a:rPr lang="en-US" dirty="0" smtClean="0"/>
              <a:t>Estimated the dollar value of performance as 40% of salary.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We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It is kind of a nutty idea, but it works under some circumstances</a:t>
            </a:r>
          </a:p>
          <a:p>
            <a:pPr lvl="1" eaLnBrk="1" hangingPunct="1">
              <a:defRPr/>
            </a:pPr>
            <a:r>
              <a:rPr lang="en-US" dirty="0" smtClean="0"/>
              <a:t>Positive ROI in year 1 of the no turnover condition and 9.4% after 5 years.</a:t>
            </a:r>
          </a:p>
          <a:p>
            <a:pPr lvl="1" eaLnBrk="1" hangingPunct="1">
              <a:defRPr/>
            </a:pPr>
            <a:r>
              <a:rPr lang="en-US" dirty="0" smtClean="0"/>
              <a:t>Positive ROI in year 1 of the 30% turnover condition and 6.1% after 5 years.</a:t>
            </a:r>
          </a:p>
          <a:p>
            <a:pPr lvl="1" eaLnBrk="1" hangingPunct="1">
              <a:defRPr/>
            </a:pPr>
            <a:r>
              <a:rPr lang="en-US" dirty="0" smtClean="0"/>
              <a:t>Note how the different turnover conditions eat into the benefits</a:t>
            </a:r>
          </a:p>
          <a:p>
            <a:pPr lvl="2">
              <a:defRPr/>
            </a:pPr>
            <a:r>
              <a:rPr lang="en-US" dirty="0" smtClean="0"/>
              <a:t>Always look to reduce turnover!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0200"/>
            <a:ext cx="8188911" cy="1143000"/>
          </a:xfrm>
        </p:spPr>
        <p:txBody>
          <a:bodyPr/>
          <a:lstStyle/>
          <a:p>
            <a:r>
              <a:rPr lang="en-US" sz="4000" dirty="0" smtClean="0"/>
              <a:t>What Org Performance Looks Like After 5 Years of R&amp;Y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8828" t="46562" r="7837" b="938"/>
          <a:stretch/>
        </p:blipFill>
        <p:spPr>
          <a:xfrm>
            <a:off x="685800" y="228600"/>
            <a:ext cx="792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7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7924801" cy="1143000"/>
          </a:xfrm>
        </p:spPr>
        <p:txBody>
          <a:bodyPr/>
          <a:lstStyle/>
          <a:p>
            <a:r>
              <a:rPr lang="en-US" sz="4200" dirty="0" smtClean="0"/>
              <a:t>The ROI</a:t>
            </a:r>
            <a:endParaRPr lang="en-US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247741"/>
              </p:ext>
            </p:extLst>
          </p:nvPr>
        </p:nvGraphicFramePr>
        <p:xfrm>
          <a:off x="609600" y="152400"/>
          <a:ext cx="7698653" cy="4303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551"/>
                <a:gridCol w="740552"/>
                <a:gridCol w="740552"/>
                <a:gridCol w="1327945"/>
                <a:gridCol w="1356554"/>
                <a:gridCol w="1573672"/>
                <a:gridCol w="1110827"/>
              </a:tblGrid>
              <a:tr h="8224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Results of the </a:t>
                      </a:r>
                      <a:r>
                        <a:rPr lang="en-US" sz="2000" dirty="0" smtClean="0">
                          <a:effectLst/>
                        </a:rPr>
                        <a:t>Simulation with Additional</a:t>
                      </a:r>
                      <a:r>
                        <a:rPr lang="en-US" sz="2000" baseline="0" dirty="0" smtClean="0">
                          <a:effectLst/>
                        </a:rPr>
                        <a:t> 30% Turnover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27759" marR="27759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27759" marR="27759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27759" marR="27759" marT="0" marB="0" anchor="b"/>
                </a:tc>
              </a:tr>
              <a:tr h="3084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New Mean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New SD 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Benefits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Costs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Cumulative Benefits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Annual % Gain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</a:tr>
              <a:tr h="61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1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0.18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0.86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$1,928,416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$1,459,120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$469,295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1.4%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</a:tr>
              <a:tr h="61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 2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0.26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0.82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$2,713,659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$1,459,120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$1,723,835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3.6%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</a:tr>
              <a:tr h="61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 3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0.31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0.80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$3,165,858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$1,459,120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$3,430,573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4.9%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</a:tr>
              <a:tr h="61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 4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0.34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0.78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$3,418,979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$1,459,120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$5,390,432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5.6%</a:t>
                      </a:r>
                      <a:endParaRPr lang="en-US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</a:tr>
              <a:tr h="616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5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0.37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0.78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$3,631,308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$1,459,120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$7,562,620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6.1%</a:t>
                      </a:r>
                      <a:endParaRPr lang="en-US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27759" marR="277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714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28956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is not about whether R&amp;Y is a good idea.</a:t>
            </a:r>
          </a:p>
          <a:p>
            <a:pPr lvl="1">
              <a:defRPr/>
            </a:pPr>
            <a:r>
              <a:rPr lang="en-US" sz="2800" dirty="0" smtClean="0"/>
              <a:t>We intentionally chose a specific situation where many (valid) criticisms of R&amp;Y would be addressed.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2895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600" dirty="0"/>
              <a:t>Rather it is about using our skills to evaluate these things.</a:t>
            </a:r>
          </a:p>
          <a:p>
            <a:pPr lvl="1">
              <a:defRPr/>
            </a:pPr>
            <a:r>
              <a:rPr lang="en-US" sz="2600" dirty="0"/>
              <a:t>Professionals who measure people should have input into these kinds of decisions.</a:t>
            </a:r>
          </a:p>
          <a:p>
            <a:pPr lvl="1">
              <a:defRPr/>
            </a:pPr>
            <a:r>
              <a:rPr lang="en-US" sz="2600" dirty="0"/>
              <a:t>We have (should?) have as great (if not greater) skillset at measuring human performance than anyone else in our organizations.</a:t>
            </a:r>
          </a:p>
          <a:p>
            <a:pPr lvl="1">
              <a:defRPr/>
            </a:pPr>
            <a:r>
              <a:rPr lang="en-US" sz="2600" dirty="0" smtClean="0"/>
              <a:t>Acquiring </a:t>
            </a:r>
            <a:r>
              <a:rPr lang="en-US" sz="2600" dirty="0"/>
              <a:t>those skills if you do not have them.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402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Adsit</a:t>
            </a:r>
            <a:r>
              <a:rPr lang="en-US" sz="2400" dirty="0" smtClean="0"/>
              <a:t>, Bobrow, Hegel &amp; Fitzpatrick (2018).</a:t>
            </a:r>
          </a:p>
          <a:p>
            <a:r>
              <a:rPr lang="en-US" sz="2400" dirty="0" smtClean="0"/>
              <a:t>The return on investment of rank and yank in a simulated call-center environment.</a:t>
            </a:r>
          </a:p>
          <a:p>
            <a:r>
              <a:rPr lang="en-US" sz="2400" i="1" dirty="0" smtClean="0"/>
              <a:t>Consulting </a:t>
            </a:r>
            <a:r>
              <a:rPr lang="en-US" sz="2400" i="1" dirty="0"/>
              <a:t>Psychology Journal: Practice and </a:t>
            </a:r>
            <a:r>
              <a:rPr lang="en-US" sz="2400" i="1" dirty="0" smtClean="0"/>
              <a:t>Research</a:t>
            </a:r>
            <a:endParaRPr lang="en-US" sz="2400" i="1" dirty="0"/>
          </a:p>
          <a:p>
            <a:r>
              <a:rPr lang="en-US" sz="2400" i="1" dirty="0" smtClean="0"/>
              <a:t>Vol 70</a:t>
            </a:r>
            <a:r>
              <a:rPr lang="en-US" sz="2400" i="1" dirty="0"/>
              <a:t>, No. 2</a:t>
            </a:r>
            <a:r>
              <a:rPr lang="en-US" sz="2400" dirty="0"/>
              <a:t>, 113–128</a:t>
            </a:r>
          </a:p>
        </p:txBody>
      </p:sp>
    </p:spTree>
    <p:extLst>
      <p:ext uri="{BB962C8B-B14F-4D97-AF65-F5344CB8AC3E}">
        <p14:creationId xmlns:p14="http://schemas.microsoft.com/office/powerpoint/2010/main" val="69630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Questions and Comments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7216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Where Else can Assessment Professionals Be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Changes in HR programs</a:t>
            </a:r>
          </a:p>
          <a:p>
            <a:pPr lvl="1" eaLnBrk="1" hangingPunct="1">
              <a:defRPr/>
            </a:pPr>
            <a:r>
              <a:rPr lang="en-US" sz="2800" dirty="0" smtClean="0"/>
              <a:t>What if we re-organize?</a:t>
            </a:r>
          </a:p>
          <a:p>
            <a:pPr lvl="1" eaLnBrk="1" hangingPunct="1">
              <a:defRPr/>
            </a:pPr>
            <a:r>
              <a:rPr lang="en-US" sz="2800" dirty="0" smtClean="0"/>
              <a:t>Should we train internally or outsource?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My boss read something…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Jack Welch and “Rank and Yank”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Of Welch’s many ideas, R&amp;Y was one of his best known and most controversial.</a:t>
            </a:r>
          </a:p>
          <a:p>
            <a:pPr lvl="1" eaLnBrk="1" hangingPunct="1">
              <a:defRPr/>
            </a:pPr>
            <a:r>
              <a:rPr lang="en-US" sz="2200" dirty="0" smtClean="0"/>
              <a:t>Shower the top performers with rewards so they’ll stay.</a:t>
            </a:r>
          </a:p>
          <a:p>
            <a:pPr lvl="1" eaLnBrk="1" hangingPunct="1">
              <a:defRPr/>
            </a:pPr>
            <a:r>
              <a:rPr lang="en-US" sz="2200" dirty="0" smtClean="0"/>
              <a:t>Keep the middle incented.</a:t>
            </a:r>
          </a:p>
          <a:p>
            <a:pPr lvl="1" eaLnBrk="1" hangingPunct="1">
              <a:defRPr/>
            </a:pPr>
            <a:r>
              <a:rPr lang="en-US" sz="2200" dirty="0" smtClean="0"/>
              <a:t>Fire the bottom 10% every year.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1020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 Might Think It Sounds Nuts…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Several Fortune 500 Companies Tried It</a:t>
            </a:r>
          </a:p>
          <a:p>
            <a:pPr lvl="1" eaLnBrk="1" hangingPunct="1">
              <a:defRPr/>
            </a:pPr>
            <a:r>
              <a:rPr lang="en-US" sz="2400" dirty="0" smtClean="0"/>
              <a:t>Many dropped it</a:t>
            </a:r>
          </a:p>
          <a:p>
            <a:pPr lvl="2">
              <a:defRPr/>
            </a:pPr>
            <a:r>
              <a:rPr lang="en-US" sz="2200" dirty="0" smtClean="0"/>
              <a:t>Hurt morale</a:t>
            </a:r>
          </a:p>
          <a:p>
            <a:pPr lvl="2">
              <a:defRPr/>
            </a:pPr>
            <a:r>
              <a:rPr lang="en-US" sz="2200" dirty="0" smtClean="0"/>
              <a:t>Unfair to compare performance of different jobs</a:t>
            </a:r>
          </a:p>
          <a:p>
            <a:pPr lvl="2">
              <a:defRPr/>
            </a:pPr>
            <a:r>
              <a:rPr lang="en-US" sz="2200" dirty="0" smtClean="0"/>
              <a:t>Assumes that there are poor performers in every dept.</a:t>
            </a:r>
          </a:p>
          <a:p>
            <a:pPr lvl="1" eaLnBrk="1" hangingPunct="1">
              <a:defRPr/>
            </a:pPr>
            <a:r>
              <a:rPr lang="en-US" sz="2400" dirty="0" smtClean="0"/>
              <a:t>Some still use it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What’s interesting is that none every presented hard data for their decision.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Pros?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>
              <a:defRPr/>
            </a:pPr>
            <a:r>
              <a:rPr lang="en-US" sz="3200" dirty="0" smtClean="0"/>
              <a:t>Cons?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Data Would We Need to Evaluate It?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Would We Need to Measure to Show Effectiveness?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00"/>
            <a:ext cx="762000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We Did in 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Chose a job that would not be as affected by the negatives: Call </a:t>
            </a:r>
            <a:r>
              <a:rPr lang="en-US" sz="2400" dirty="0" smtClean="0"/>
              <a:t>Center</a:t>
            </a:r>
          </a:p>
          <a:p>
            <a:pPr lvl="1">
              <a:defRPr/>
            </a:pPr>
            <a:r>
              <a:rPr lang="en-US" sz="2400" dirty="0" smtClean="0"/>
              <a:t>Individual contributors (very low on teamwork)</a:t>
            </a:r>
          </a:p>
          <a:p>
            <a:pPr lvl="1">
              <a:defRPr/>
            </a:pPr>
            <a:r>
              <a:rPr lang="en-US" sz="2400" dirty="0" smtClean="0"/>
              <a:t>Many people doing exactly the same thing</a:t>
            </a:r>
          </a:p>
          <a:p>
            <a:pPr lvl="1">
              <a:defRPr/>
            </a:pPr>
            <a:r>
              <a:rPr lang="en-US" sz="2400" dirty="0" smtClean="0"/>
              <a:t>Lots of objective, reliable, and known performance metrics</a:t>
            </a:r>
          </a:p>
          <a:p>
            <a:pPr lvl="1">
              <a:defRPr/>
            </a:pPr>
            <a:r>
              <a:rPr lang="en-US" sz="2400" dirty="0" smtClean="0"/>
              <a:t>Can match performance to dollar outcomes</a:t>
            </a:r>
          </a:p>
          <a:p>
            <a:pPr lvl="1">
              <a:defRPr/>
            </a:pPr>
            <a:r>
              <a:rPr lang="en-US" sz="2400" dirty="0" smtClean="0"/>
              <a:t>Typically large hirin</a:t>
            </a:r>
            <a:r>
              <a:rPr lang="en-US" sz="2400" dirty="0" smtClean="0"/>
              <a:t>g pools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00"/>
            <a:ext cx="762000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We Did in 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Estimated costs of turnover in call centers</a:t>
            </a:r>
          </a:p>
          <a:p>
            <a:pPr lvl="1">
              <a:defRPr/>
            </a:pPr>
            <a:r>
              <a:rPr lang="en-US" sz="2800" dirty="0"/>
              <a:t>Training</a:t>
            </a:r>
          </a:p>
          <a:p>
            <a:pPr lvl="1">
              <a:defRPr/>
            </a:pPr>
            <a:r>
              <a:rPr lang="en-US" sz="2800" dirty="0"/>
              <a:t>Recruitment</a:t>
            </a:r>
          </a:p>
          <a:p>
            <a:pPr lvl="1">
              <a:defRPr/>
            </a:pPr>
            <a:r>
              <a:rPr lang="en-US" sz="2800" dirty="0"/>
              <a:t>Lower Performance</a:t>
            </a:r>
          </a:p>
          <a:p>
            <a:pPr lvl="2">
              <a:defRPr/>
            </a:pPr>
            <a:r>
              <a:rPr lang="en-US" sz="2400" dirty="0"/>
              <a:t>New </a:t>
            </a:r>
            <a:r>
              <a:rPr lang="en-US" sz="2400" dirty="0" smtClean="0"/>
              <a:t>hires getting up to speed</a:t>
            </a:r>
            <a:endParaRPr lang="en-US" sz="2400" dirty="0"/>
          </a:p>
          <a:p>
            <a:pPr lvl="2">
              <a:defRPr/>
            </a:pPr>
            <a:r>
              <a:rPr lang="en-US" sz="2400" dirty="0"/>
              <a:t>Impact on </a:t>
            </a:r>
            <a:r>
              <a:rPr lang="en-US" sz="2400" dirty="0" smtClean="0"/>
              <a:t>morale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953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599</Words>
  <Application>Microsoft Office PowerPoint</Application>
  <PresentationFormat>On-screen Show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Evaluating Crazy Organizational Initiatives--How Assessment Professionals Can Show Their Value  </vt:lpstr>
      <vt:lpstr>Where Else can Assessment Professionals Be Useful?</vt:lpstr>
      <vt:lpstr>Jack Welch and “Rank and Yank”</vt:lpstr>
      <vt:lpstr>You Might Think It Sounds Nuts…</vt:lpstr>
      <vt:lpstr>What do You Think?</vt:lpstr>
      <vt:lpstr>What Data Would We Need to Evaluate It?</vt:lpstr>
      <vt:lpstr>What Would We Need to Measure to Show Effectiveness?</vt:lpstr>
      <vt:lpstr>What We Did in Our Study</vt:lpstr>
      <vt:lpstr>What We Did in Our Study</vt:lpstr>
      <vt:lpstr>What We Did in Our Study</vt:lpstr>
      <vt:lpstr>What We Found</vt:lpstr>
      <vt:lpstr>What Org Performance Looks Like After 5 Years of R&amp;Y</vt:lpstr>
      <vt:lpstr>The ROI</vt:lpstr>
      <vt:lpstr>Conclusions</vt:lpstr>
      <vt:lpstr>Conclusions</vt:lpstr>
      <vt:lpstr>PowerPoint Presentation</vt:lpstr>
      <vt:lpstr>Questions and Comments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Crazy Organizational Initiatives--How Assessment Professionals Can Show Their Value</dc:title>
  <dc:creator>Warren Bobrow</dc:creator>
  <cp:lastModifiedBy>Warren Bobrow</cp:lastModifiedBy>
  <cp:revision>19</cp:revision>
  <dcterms:created xsi:type="dcterms:W3CDTF">2018-07-05T20:51:59Z</dcterms:created>
  <dcterms:modified xsi:type="dcterms:W3CDTF">2018-07-10T16:07:28Z</dcterms:modified>
</cp:coreProperties>
</file>