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31"/>
  </p:notesMasterIdLst>
  <p:sldIdLst>
    <p:sldId id="256" r:id="rId2"/>
    <p:sldId id="259" r:id="rId3"/>
    <p:sldId id="260" r:id="rId4"/>
    <p:sldId id="282" r:id="rId5"/>
    <p:sldId id="257" r:id="rId6"/>
    <p:sldId id="275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6" r:id="rId19"/>
    <p:sldId id="273" r:id="rId20"/>
    <p:sldId id="271" r:id="rId21"/>
    <p:sldId id="272" r:id="rId22"/>
    <p:sldId id="284" r:id="rId23"/>
    <p:sldId id="277" r:id="rId24"/>
    <p:sldId id="278" r:id="rId25"/>
    <p:sldId id="279" r:id="rId26"/>
    <p:sldId id="280" r:id="rId27"/>
    <p:sldId id="281" r:id="rId28"/>
    <p:sldId id="283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9"/>
    <p:restoredTop sz="94601"/>
  </p:normalViewPr>
  <p:slideViewPr>
    <p:cSldViewPr snapToGrid="0" snapToObjects="1">
      <p:cViewPr varScale="1">
        <p:scale>
          <a:sx n="110" d="100"/>
          <a:sy n="110" d="100"/>
        </p:scale>
        <p:origin x="7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06FA7-B260-F949-B3E9-5021702ED280}" type="datetimeFigureOut">
              <a:rPr lang="en-US" smtClean="0"/>
              <a:t>9/19/2017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D0D20-3A05-204B-A559-F76987422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4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248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26E93C6-B2D3-5845-82A8-93003FEAAD21}" type="slidenum">
              <a:rPr lang="en-US" altLang="en-US" sz="1200">
                <a:latin typeface="Calibri" charset="0"/>
              </a:rPr>
              <a:pPr eaLnBrk="1" hangingPunct="1"/>
              <a:t>20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40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F1EDDE6-1AF3-9F46-9584-5AE0544DC574}" type="slidenum">
              <a:rPr lang="en-US" altLang="en-US" sz="1200">
                <a:latin typeface="Calibri" charset="0"/>
              </a:rPr>
              <a:pPr eaLnBrk="1" hangingPunct="1"/>
              <a:t>21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03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35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56301BE-97C4-E648-92E1-D74568D3F67D}" type="slidenum">
              <a:rPr lang="en-US" altLang="en-US" sz="1200">
                <a:latin typeface="Calibri" charset="0"/>
              </a:rPr>
              <a:pPr eaLnBrk="1" hangingPunct="1"/>
              <a:t>11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28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399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72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ACA976-C882-E846-9694-672DACED30CC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3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62EBAAD-DE27-FB49-985D-623BC1779B4A}" type="slidenum">
              <a:rPr lang="en-US" altLang="en-US" sz="1200">
                <a:latin typeface="Calibri" charset="0"/>
              </a:rPr>
              <a:pPr eaLnBrk="1" hangingPunct="1"/>
              <a:t>15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57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87E3CCE-30FE-744B-B29F-24F1CA820F6A}" type="slidenum">
              <a:rPr lang="en-US" altLang="en-US" sz="1200">
                <a:latin typeface="Calibri" charset="0"/>
              </a:rPr>
              <a:pPr eaLnBrk="1" hangingPunct="1"/>
              <a:t>16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597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1A22-1EE7-470B-A78A-E37D536E6EF6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680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ORIZON_T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17" y="541867"/>
            <a:ext cx="4851400" cy="15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earning-Seat-Logo_INVERT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017685"/>
            <a:ext cx="2484967" cy="56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AHRI_Large_New_INVERT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000751"/>
            <a:ext cx="1625600" cy="59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ORIZON_T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17" y="541867"/>
            <a:ext cx="4851400" cy="15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earning-Seat-Logo_INVERT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017685"/>
            <a:ext cx="2484967" cy="56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AHRI_Large_New_INVERT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000751"/>
            <a:ext cx="1625600" cy="59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5151967" y="666751"/>
            <a:ext cx="6845300" cy="1750483"/>
          </a:xfrm>
          <a:custGeom>
            <a:avLst/>
            <a:gdLst>
              <a:gd name="T0" fmla="*/ 0 w 7556723"/>
              <a:gd name="T1" fmla="*/ 0 h 1931387"/>
              <a:gd name="T2" fmla="*/ 9870 w 7556723"/>
              <a:gd name="T3" fmla="*/ 0 h 1931387"/>
              <a:gd name="T4" fmla="*/ 171085 w 7556723"/>
              <a:gd name="T5" fmla="*/ 131068 h 1931387"/>
              <a:gd name="T6" fmla="*/ 259919 w 7556723"/>
              <a:gd name="T7" fmla="*/ 212986 h 1931387"/>
              <a:gd name="T8" fmla="*/ 398102 w 7556723"/>
              <a:gd name="T9" fmla="*/ 304733 h 1931387"/>
              <a:gd name="T10" fmla="*/ 470484 w 7556723"/>
              <a:gd name="T11" fmla="*/ 357161 h 1931387"/>
              <a:gd name="T12" fmla="*/ 496803 w 7556723"/>
              <a:gd name="T13" fmla="*/ 373543 h 1931387"/>
              <a:gd name="T14" fmla="*/ 523126 w 7556723"/>
              <a:gd name="T15" fmla="*/ 396482 h 1931387"/>
              <a:gd name="T16" fmla="*/ 529704 w 7556723"/>
              <a:gd name="T17" fmla="*/ 468568 h 1931387"/>
              <a:gd name="T18" fmla="*/ 556026 w 7556723"/>
              <a:gd name="T19" fmla="*/ 540655 h 1931387"/>
              <a:gd name="T20" fmla="*/ 579056 w 7556723"/>
              <a:gd name="T21" fmla="*/ 563593 h 1931387"/>
              <a:gd name="T22" fmla="*/ 618538 w 7556723"/>
              <a:gd name="T23" fmla="*/ 599636 h 1931387"/>
              <a:gd name="T24" fmla="*/ 2368866 w 7556723"/>
              <a:gd name="T25" fmla="*/ 602914 h 19313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556723" h="1931387">
                <a:moveTo>
                  <a:pt x="0" y="0"/>
                </a:moveTo>
                <a:lnTo>
                  <a:pt x="31486" y="0"/>
                </a:lnTo>
                <a:cubicBezTo>
                  <a:pt x="207402" y="130040"/>
                  <a:pt x="395949" y="258511"/>
                  <a:pt x="545763" y="419867"/>
                </a:cubicBezTo>
                <a:cubicBezTo>
                  <a:pt x="687656" y="572692"/>
                  <a:pt x="664064" y="562589"/>
                  <a:pt x="829140" y="682283"/>
                </a:cubicBezTo>
                <a:cubicBezTo>
                  <a:pt x="1530899" y="1191117"/>
                  <a:pt x="784696" y="644136"/>
                  <a:pt x="1269949" y="976190"/>
                </a:cubicBezTo>
                <a:cubicBezTo>
                  <a:pt x="1348493" y="1029937"/>
                  <a:pt x="1420145" y="1093692"/>
                  <a:pt x="1500849" y="1144137"/>
                </a:cubicBezTo>
                <a:cubicBezTo>
                  <a:pt x="1528837" y="1161631"/>
                  <a:pt x="1557677" y="1177831"/>
                  <a:pt x="1584813" y="1196620"/>
                </a:cubicBezTo>
                <a:cubicBezTo>
                  <a:pt x="1626455" y="1225453"/>
                  <a:pt x="1636309" y="1237626"/>
                  <a:pt x="1668776" y="1270097"/>
                </a:cubicBezTo>
                <a:cubicBezTo>
                  <a:pt x="1704683" y="1377824"/>
                  <a:pt x="1652456" y="1211829"/>
                  <a:pt x="1689767" y="1501023"/>
                </a:cubicBezTo>
                <a:cubicBezTo>
                  <a:pt x="1696204" y="1550914"/>
                  <a:pt x="1733117" y="1691330"/>
                  <a:pt x="1773731" y="1731950"/>
                </a:cubicBezTo>
                <a:lnTo>
                  <a:pt x="1847199" y="1805427"/>
                </a:lnTo>
                <a:lnTo>
                  <a:pt x="1973144" y="1920890"/>
                </a:lnTo>
                <a:lnTo>
                  <a:pt x="7556723" y="193138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857" tIns="41428" rIns="82857" bIns="41428"/>
          <a:lstStyle/>
          <a:p>
            <a:endParaRPr lang="en-US" sz="2400"/>
          </a:p>
        </p:txBody>
      </p:sp>
      <p:pic>
        <p:nvPicPr>
          <p:cNvPr id="5" name="Picture 5" descr="Learning-Seat-Logo_INVER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017685"/>
            <a:ext cx="2484967" cy="56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HRI_Large_New_INVERT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000751"/>
            <a:ext cx="1625600" cy="59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14508" y="941464"/>
            <a:ext cx="10362984" cy="710797"/>
          </a:xfrm>
        </p:spPr>
        <p:txBody>
          <a:bodyPr/>
          <a:lstStyle>
            <a:lvl1pPr algn="l">
              <a:defRPr sz="4133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914508" y="1649158"/>
            <a:ext cx="10399291" cy="91346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14274" indent="0" algn="ctr">
              <a:buNone/>
              <a:defRPr/>
            </a:lvl2pPr>
            <a:lvl3pPr marL="828547" indent="0" algn="ctr">
              <a:buNone/>
              <a:defRPr/>
            </a:lvl3pPr>
            <a:lvl4pPr marL="1242821" indent="0" algn="ctr">
              <a:buNone/>
              <a:defRPr/>
            </a:lvl4pPr>
            <a:lvl5pPr marL="1657095" indent="0" algn="ctr">
              <a:buNone/>
              <a:defRPr/>
            </a:lvl5pPr>
            <a:lvl6pPr marL="2071370" indent="0" algn="ctr">
              <a:buNone/>
              <a:defRPr/>
            </a:lvl6pPr>
            <a:lvl7pPr marL="2485643" indent="0" algn="ctr">
              <a:buNone/>
              <a:defRPr/>
            </a:lvl7pPr>
            <a:lvl8pPr marL="2899917" indent="0" algn="ctr">
              <a:buNone/>
              <a:defRPr/>
            </a:lvl8pPr>
            <a:lvl9pPr marL="331419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5151967" y="666751"/>
            <a:ext cx="6845300" cy="1750483"/>
          </a:xfrm>
          <a:custGeom>
            <a:avLst/>
            <a:gdLst>
              <a:gd name="T0" fmla="*/ 0 w 7556723"/>
              <a:gd name="T1" fmla="*/ 0 h 1931387"/>
              <a:gd name="T2" fmla="*/ 9870 w 7556723"/>
              <a:gd name="T3" fmla="*/ 0 h 1931387"/>
              <a:gd name="T4" fmla="*/ 171085 w 7556723"/>
              <a:gd name="T5" fmla="*/ 131068 h 1931387"/>
              <a:gd name="T6" fmla="*/ 259919 w 7556723"/>
              <a:gd name="T7" fmla="*/ 212986 h 1931387"/>
              <a:gd name="T8" fmla="*/ 398102 w 7556723"/>
              <a:gd name="T9" fmla="*/ 304733 h 1931387"/>
              <a:gd name="T10" fmla="*/ 470484 w 7556723"/>
              <a:gd name="T11" fmla="*/ 357161 h 1931387"/>
              <a:gd name="T12" fmla="*/ 496803 w 7556723"/>
              <a:gd name="T13" fmla="*/ 373543 h 1931387"/>
              <a:gd name="T14" fmla="*/ 523126 w 7556723"/>
              <a:gd name="T15" fmla="*/ 396482 h 1931387"/>
              <a:gd name="T16" fmla="*/ 529704 w 7556723"/>
              <a:gd name="T17" fmla="*/ 468568 h 1931387"/>
              <a:gd name="T18" fmla="*/ 556026 w 7556723"/>
              <a:gd name="T19" fmla="*/ 540655 h 1931387"/>
              <a:gd name="T20" fmla="*/ 579056 w 7556723"/>
              <a:gd name="T21" fmla="*/ 563593 h 1931387"/>
              <a:gd name="T22" fmla="*/ 618538 w 7556723"/>
              <a:gd name="T23" fmla="*/ 599636 h 1931387"/>
              <a:gd name="T24" fmla="*/ 2368866 w 7556723"/>
              <a:gd name="T25" fmla="*/ 602914 h 19313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556723" h="1931387">
                <a:moveTo>
                  <a:pt x="0" y="0"/>
                </a:moveTo>
                <a:lnTo>
                  <a:pt x="31486" y="0"/>
                </a:lnTo>
                <a:cubicBezTo>
                  <a:pt x="207402" y="130040"/>
                  <a:pt x="395949" y="258511"/>
                  <a:pt x="545763" y="419867"/>
                </a:cubicBezTo>
                <a:cubicBezTo>
                  <a:pt x="687656" y="572692"/>
                  <a:pt x="664064" y="562589"/>
                  <a:pt x="829140" y="682283"/>
                </a:cubicBezTo>
                <a:cubicBezTo>
                  <a:pt x="1530899" y="1191117"/>
                  <a:pt x="784696" y="644136"/>
                  <a:pt x="1269949" y="976190"/>
                </a:cubicBezTo>
                <a:cubicBezTo>
                  <a:pt x="1348493" y="1029937"/>
                  <a:pt x="1420145" y="1093692"/>
                  <a:pt x="1500849" y="1144137"/>
                </a:cubicBezTo>
                <a:cubicBezTo>
                  <a:pt x="1528837" y="1161631"/>
                  <a:pt x="1557677" y="1177831"/>
                  <a:pt x="1584813" y="1196620"/>
                </a:cubicBezTo>
                <a:cubicBezTo>
                  <a:pt x="1626455" y="1225453"/>
                  <a:pt x="1636309" y="1237626"/>
                  <a:pt x="1668776" y="1270097"/>
                </a:cubicBezTo>
                <a:cubicBezTo>
                  <a:pt x="1704683" y="1377824"/>
                  <a:pt x="1652456" y="1211829"/>
                  <a:pt x="1689767" y="1501023"/>
                </a:cubicBezTo>
                <a:cubicBezTo>
                  <a:pt x="1696204" y="1550914"/>
                  <a:pt x="1733117" y="1691330"/>
                  <a:pt x="1773731" y="1731950"/>
                </a:cubicBezTo>
                <a:lnTo>
                  <a:pt x="1847199" y="1805427"/>
                </a:lnTo>
                <a:lnTo>
                  <a:pt x="1973144" y="1920890"/>
                </a:lnTo>
                <a:lnTo>
                  <a:pt x="7556723" y="193138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857" tIns="41428" rIns="82857" bIns="41428"/>
          <a:lstStyle/>
          <a:p>
            <a:endParaRPr lang="en-US" sz="2400"/>
          </a:p>
        </p:txBody>
      </p:sp>
      <p:pic>
        <p:nvPicPr>
          <p:cNvPr id="5" name="Picture 5" descr="AHRI_Large_New_INVER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000751"/>
            <a:ext cx="1625600" cy="59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ORIZON_T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2"/>
          <a:stretch>
            <a:fillRect/>
          </a:stretch>
        </p:blipFill>
        <p:spPr bwMode="auto">
          <a:xfrm>
            <a:off x="237067" y="6070600"/>
            <a:ext cx="1896533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6861" y="326779"/>
            <a:ext cx="10362984" cy="94722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16861" y="1731775"/>
            <a:ext cx="10362984" cy="41156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408520" marR="0" indent="-408520" algn="l" defTabSz="108890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>
                <a:solidFill>
                  <a:srgbClr val="122C5F"/>
                </a:solidFill>
              </a:defRPr>
            </a:lvl1pPr>
            <a:lvl2pPr marL="884647" marR="0" indent="-340913" algn="l" defTabSz="108890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>
                <a:solidFill>
                  <a:srgbClr val="122C5F"/>
                </a:solidFill>
              </a:defRPr>
            </a:lvl2pPr>
            <a:lvl3pPr marL="1360774" marR="0" indent="-271868" algn="l" defTabSz="108890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>
                <a:solidFill>
                  <a:srgbClr val="122C5F"/>
                </a:solidFill>
              </a:defRPr>
            </a:lvl3pPr>
            <a:lvl4pPr marL="1904508" marR="0" indent="-271868" algn="l" defTabSz="108890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>
                <a:solidFill>
                  <a:srgbClr val="122C5F"/>
                </a:solidFill>
              </a:defRPr>
            </a:lvl4pPr>
            <a:lvl5pPr marL="2449681" marR="0" indent="-273305" algn="l" defTabSz="108890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>
                <a:solidFill>
                  <a:srgbClr val="122C5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32000" y="1752600"/>
            <a:ext cx="9550400" cy="1371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032000" y="3352800"/>
            <a:ext cx="9550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2032000" y="6248400"/>
            <a:ext cx="2540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kumimoj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8768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kumimoj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042400" y="6248400"/>
            <a:ext cx="2540000" cy="457200"/>
          </a:xfrm>
          <a:prstGeom prst="rect">
            <a:avLst/>
          </a:prstGeom>
        </p:spPr>
        <p:txBody>
          <a:bodyPr/>
          <a:lstStyle>
            <a:lvl1pPr eaLnBrk="1" hangingPunct="1">
              <a:defRPr kumimoji="1">
                <a:solidFill>
                  <a:schemeClr val="tx2"/>
                </a:solidFill>
              </a:defRPr>
            </a:lvl1pPr>
          </a:lstStyle>
          <a:p>
            <a:fld id="{D4EE42B6-0C68-0C4F-AF0B-DB0B7C961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2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137275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37275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37275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4EE42B6-0C68-0C4F-AF0B-DB0B7C961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4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6137275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137275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137275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4EE42B6-0C68-0C4F-AF0B-DB0B7C961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60117" y="2017713"/>
            <a:ext cx="5080000" cy="4114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43531F8-C8BA-C944-A901-449A8359F1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41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137275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137275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137275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4EE42B6-0C68-0C4F-AF0B-DB0B7C961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36"/>
          <p:cNvSpPr>
            <a:spLocks/>
          </p:cNvSpPr>
          <p:nvPr/>
        </p:nvSpPr>
        <p:spPr bwMode="auto">
          <a:xfrm>
            <a:off x="5151967" y="666751"/>
            <a:ext cx="6845300" cy="1750483"/>
          </a:xfrm>
          <a:custGeom>
            <a:avLst/>
            <a:gdLst>
              <a:gd name="T0" fmla="*/ 0 w 7556723"/>
              <a:gd name="T1" fmla="*/ 0 h 1931387"/>
              <a:gd name="T2" fmla="*/ 9870 w 7556723"/>
              <a:gd name="T3" fmla="*/ 0 h 1931387"/>
              <a:gd name="T4" fmla="*/ 171085 w 7556723"/>
              <a:gd name="T5" fmla="*/ 131068 h 1931387"/>
              <a:gd name="T6" fmla="*/ 259919 w 7556723"/>
              <a:gd name="T7" fmla="*/ 212986 h 1931387"/>
              <a:gd name="T8" fmla="*/ 398102 w 7556723"/>
              <a:gd name="T9" fmla="*/ 304733 h 1931387"/>
              <a:gd name="T10" fmla="*/ 470484 w 7556723"/>
              <a:gd name="T11" fmla="*/ 357161 h 1931387"/>
              <a:gd name="T12" fmla="*/ 496803 w 7556723"/>
              <a:gd name="T13" fmla="*/ 373543 h 1931387"/>
              <a:gd name="T14" fmla="*/ 523126 w 7556723"/>
              <a:gd name="T15" fmla="*/ 396482 h 1931387"/>
              <a:gd name="T16" fmla="*/ 529704 w 7556723"/>
              <a:gd name="T17" fmla="*/ 468568 h 1931387"/>
              <a:gd name="T18" fmla="*/ 556026 w 7556723"/>
              <a:gd name="T19" fmla="*/ 540655 h 1931387"/>
              <a:gd name="T20" fmla="*/ 579056 w 7556723"/>
              <a:gd name="T21" fmla="*/ 563593 h 1931387"/>
              <a:gd name="T22" fmla="*/ 618538 w 7556723"/>
              <a:gd name="T23" fmla="*/ 599636 h 1931387"/>
              <a:gd name="T24" fmla="*/ 2368866 w 7556723"/>
              <a:gd name="T25" fmla="*/ 602914 h 19313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556723" h="1931387">
                <a:moveTo>
                  <a:pt x="0" y="0"/>
                </a:moveTo>
                <a:lnTo>
                  <a:pt x="31486" y="0"/>
                </a:lnTo>
                <a:cubicBezTo>
                  <a:pt x="207402" y="130040"/>
                  <a:pt x="395949" y="258511"/>
                  <a:pt x="545763" y="419867"/>
                </a:cubicBezTo>
                <a:cubicBezTo>
                  <a:pt x="687656" y="572692"/>
                  <a:pt x="664064" y="562589"/>
                  <a:pt x="829140" y="682283"/>
                </a:cubicBezTo>
                <a:cubicBezTo>
                  <a:pt x="1530899" y="1191117"/>
                  <a:pt x="784696" y="644136"/>
                  <a:pt x="1269949" y="976190"/>
                </a:cubicBezTo>
                <a:cubicBezTo>
                  <a:pt x="1348493" y="1029937"/>
                  <a:pt x="1420145" y="1093692"/>
                  <a:pt x="1500849" y="1144137"/>
                </a:cubicBezTo>
                <a:cubicBezTo>
                  <a:pt x="1528837" y="1161631"/>
                  <a:pt x="1557677" y="1177831"/>
                  <a:pt x="1584813" y="1196620"/>
                </a:cubicBezTo>
                <a:cubicBezTo>
                  <a:pt x="1626455" y="1225453"/>
                  <a:pt x="1636309" y="1237626"/>
                  <a:pt x="1668776" y="1270097"/>
                </a:cubicBezTo>
                <a:cubicBezTo>
                  <a:pt x="1704683" y="1377824"/>
                  <a:pt x="1652456" y="1211829"/>
                  <a:pt x="1689767" y="1501023"/>
                </a:cubicBezTo>
                <a:cubicBezTo>
                  <a:pt x="1696204" y="1550914"/>
                  <a:pt x="1733117" y="1691330"/>
                  <a:pt x="1773731" y="1731950"/>
                </a:cubicBezTo>
                <a:lnTo>
                  <a:pt x="1847199" y="1805427"/>
                </a:lnTo>
                <a:lnTo>
                  <a:pt x="1973144" y="1920890"/>
                </a:lnTo>
                <a:lnTo>
                  <a:pt x="7556723" y="193138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857" tIns="41428" rIns="82857" bIns="41428"/>
          <a:lstStyle/>
          <a:p>
            <a:endParaRPr lang="en-US" sz="240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325967"/>
            <a:ext cx="10363200" cy="9482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8" rIns="81637" bIns="408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1731434"/>
            <a:ext cx="10363200" cy="41169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8" rIns="81637" bIns="408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5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txStyles>
    <p:titleStyle>
      <a:lvl1pPr algn="l" defTabSz="1087939" rtl="0" eaLnBrk="1" fontAlgn="base" hangingPunct="1">
        <a:spcBef>
          <a:spcPct val="0"/>
        </a:spcBef>
        <a:spcAft>
          <a:spcPct val="0"/>
        </a:spcAft>
        <a:defRPr sz="4133">
          <a:solidFill>
            <a:srgbClr val="122C5F"/>
          </a:solidFill>
          <a:latin typeface="+mj-lt"/>
          <a:ea typeface="+mj-ea"/>
          <a:cs typeface="+mj-cs"/>
        </a:defRPr>
      </a:lvl1pPr>
      <a:lvl2pPr algn="l" defTabSz="1087939" rtl="0" eaLnBrk="1" fontAlgn="base" hangingPunct="1">
        <a:spcBef>
          <a:spcPct val="0"/>
        </a:spcBef>
        <a:spcAft>
          <a:spcPct val="0"/>
        </a:spcAft>
        <a:defRPr sz="4133">
          <a:solidFill>
            <a:srgbClr val="122C5F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1087939" rtl="0" eaLnBrk="1" fontAlgn="base" hangingPunct="1">
        <a:spcBef>
          <a:spcPct val="0"/>
        </a:spcBef>
        <a:spcAft>
          <a:spcPct val="0"/>
        </a:spcAft>
        <a:defRPr sz="4133">
          <a:solidFill>
            <a:srgbClr val="122C5F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1087939" rtl="0" eaLnBrk="1" fontAlgn="base" hangingPunct="1">
        <a:spcBef>
          <a:spcPct val="0"/>
        </a:spcBef>
        <a:spcAft>
          <a:spcPct val="0"/>
        </a:spcAft>
        <a:defRPr sz="4133">
          <a:solidFill>
            <a:srgbClr val="122C5F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1087939" rtl="0" eaLnBrk="1" fontAlgn="base" hangingPunct="1">
        <a:spcBef>
          <a:spcPct val="0"/>
        </a:spcBef>
        <a:spcAft>
          <a:spcPct val="0"/>
        </a:spcAft>
        <a:defRPr sz="4133">
          <a:solidFill>
            <a:srgbClr val="122C5F"/>
          </a:solidFill>
          <a:latin typeface="Arial" charset="0"/>
          <a:ea typeface="ＭＳ Ｐゴシック" charset="0"/>
          <a:cs typeface="ＭＳ Ｐゴシック" charset="0"/>
        </a:defRPr>
      </a:lvl5pPr>
      <a:lvl6pPr marL="414274" algn="ctr" defTabSz="1088907" rtl="0" eaLnBrk="1" fontAlgn="base" hangingPunct="1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828547" algn="ctr" defTabSz="1088907" rtl="0" eaLnBrk="1" fontAlgn="base" hangingPunct="1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242821" algn="ctr" defTabSz="1088907" rtl="0" eaLnBrk="1" fontAlgn="base" hangingPunct="1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657095" algn="ctr" defTabSz="1088907" rtl="0" eaLnBrk="1" fontAlgn="base" hangingPunct="1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408507" indent="-408507" algn="l" defTabSz="1087939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1C2164"/>
          </a:solidFill>
          <a:latin typeface="+mn-lt"/>
          <a:ea typeface="+mn-ea"/>
          <a:cs typeface="+mn-cs"/>
        </a:defRPr>
      </a:lvl1pPr>
      <a:lvl2pPr marL="882629" indent="-340775" algn="l" defTabSz="1087939" rtl="0" eaLnBrk="1" fontAlgn="base" hangingPunct="1">
        <a:spcBef>
          <a:spcPct val="20000"/>
        </a:spcBef>
        <a:spcAft>
          <a:spcPct val="0"/>
        </a:spcAft>
        <a:buChar char="–"/>
        <a:defRPr sz="2667">
          <a:solidFill>
            <a:srgbClr val="1C2164"/>
          </a:solidFill>
          <a:latin typeface="+mn-lt"/>
          <a:ea typeface="+mn-ea"/>
        </a:defRPr>
      </a:lvl2pPr>
      <a:lvl3pPr marL="1358866" indent="-270927" algn="l" defTabSz="1087939" rtl="0" eaLnBrk="1" fontAlgn="base" hangingPunct="1">
        <a:spcBef>
          <a:spcPct val="20000"/>
        </a:spcBef>
        <a:spcAft>
          <a:spcPct val="0"/>
        </a:spcAft>
        <a:buChar char="•"/>
        <a:defRPr sz="2267">
          <a:solidFill>
            <a:srgbClr val="1C2164"/>
          </a:solidFill>
          <a:latin typeface="+mn-lt"/>
          <a:ea typeface="ヒラギノ角ゴ Pro W3" pitchFamily="-109" charset="-128"/>
          <a:cs typeface="ヒラギノ角ゴ Pro W3" pitchFamily="-110" charset="-128"/>
        </a:defRPr>
      </a:lvl3pPr>
      <a:lvl4pPr marL="1902836" indent="-270927" algn="l" defTabSz="1087939" rtl="0" eaLnBrk="1" fontAlgn="base" hangingPunct="1">
        <a:spcBef>
          <a:spcPct val="20000"/>
        </a:spcBef>
        <a:spcAft>
          <a:spcPct val="0"/>
        </a:spcAft>
        <a:buChar char="–"/>
        <a:defRPr sz="1867">
          <a:solidFill>
            <a:srgbClr val="1C2164"/>
          </a:solidFill>
          <a:latin typeface="+mn-lt"/>
          <a:ea typeface="ヒラギノ角ゴ Pro W3" pitchFamily="-109" charset="-128"/>
          <a:cs typeface="ヒラギノ角ゴ Pro W3" pitchFamily="-110" charset="-128"/>
        </a:defRPr>
      </a:lvl4pPr>
      <a:lvl5pPr marL="2448923" indent="-273044" algn="l" defTabSz="1087939" rtl="0" eaLnBrk="1" fontAlgn="base" hangingPunct="1">
        <a:spcBef>
          <a:spcPct val="20000"/>
        </a:spcBef>
        <a:spcAft>
          <a:spcPct val="0"/>
        </a:spcAft>
        <a:buChar char="»"/>
        <a:defRPr sz="1333">
          <a:solidFill>
            <a:srgbClr val="1C2164"/>
          </a:solidFill>
          <a:latin typeface="+mn-lt"/>
          <a:ea typeface="ヒラギノ角ゴ Pro W3" pitchFamily="-109" charset="-128"/>
          <a:cs typeface="ヒラギノ角ゴ Pro W3" pitchFamily="-110" charset="-128"/>
        </a:defRPr>
      </a:lvl5pPr>
      <a:lvl6pPr marL="2863956" indent="-273305" algn="l" defTabSz="1088907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278230" indent="-273305" algn="l" defTabSz="1088907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692504" indent="-273305" algn="l" defTabSz="1088907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106777" indent="-273305" algn="l" defTabSz="1088907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142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274" algn="l" defTabSz="4142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547" algn="l" defTabSz="4142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821" algn="l" defTabSz="4142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095" algn="l" defTabSz="4142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370" algn="l" defTabSz="4142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643" algn="l" defTabSz="4142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9917" algn="l" defTabSz="4142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4190" algn="l" defTabSz="4142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Talent Analytics: </a:t>
            </a:r>
            <a:br>
              <a:rPr lang="en-US" sz="4400" b="1" dirty="0" smtClean="0">
                <a:solidFill>
                  <a:srgbClr val="002060"/>
                </a:solidFill>
              </a:rPr>
            </a:br>
            <a:r>
              <a:rPr lang="en-US" sz="4400" b="1" dirty="0" smtClean="0">
                <a:solidFill>
                  <a:srgbClr val="002060"/>
                </a:solidFill>
              </a:rPr>
              <a:t>Why Are We Not There Yet?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Wayne F. </a:t>
            </a:r>
            <a:r>
              <a:rPr lang="en-US" dirty="0" err="1" smtClean="0">
                <a:solidFill>
                  <a:srgbClr val="002060"/>
                </a:solidFill>
              </a:rPr>
              <a:t>Cascio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IPAC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Birmingham, AL, July 17, 2017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4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1" y="1600201"/>
            <a:ext cx="2514599" cy="192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1" y="4686300"/>
            <a:ext cx="609599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1854700" y="0"/>
            <a:ext cx="8693100" cy="1019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Lighting the LAMP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019331"/>
            <a:ext cx="8241792" cy="57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7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Logic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397125"/>
            <a:ext cx="5602289" cy="373538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Provides the “story” that connects numbers and effects or outcomes</a:t>
            </a:r>
          </a:p>
        </p:txBody>
      </p:sp>
      <p:pic>
        <p:nvPicPr>
          <p:cNvPr id="49156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2667001"/>
            <a:ext cx="3846512" cy="2225675"/>
          </a:xfrm>
        </p:spPr>
      </p:pic>
    </p:spTree>
    <p:extLst>
      <p:ext uri="{BB962C8B-B14F-4D97-AF65-F5344CB8AC3E}">
        <p14:creationId xmlns:p14="http://schemas.microsoft.com/office/powerpoint/2010/main" val="10870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/>
        </p:nvSpPr>
        <p:spPr>
          <a:xfrm>
            <a:off x="1524000" y="1"/>
            <a:ext cx="7620000" cy="1609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	 Linking Investments in Employee	Engagement to Firm-Level Outcomes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23" y="1010287"/>
            <a:ext cx="4600463" cy="558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855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/>
        </p:nvSpPr>
        <p:spPr>
          <a:xfrm>
            <a:off x="1975105" y="609726"/>
            <a:ext cx="7363595" cy="52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Sysco's Value-Profit Chain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5" y="1700048"/>
            <a:ext cx="8241792" cy="387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2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-404733"/>
            <a:ext cx="8229600" cy="76940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Logic of Work-Life Fit</a:t>
            </a:r>
          </a:p>
        </p:txBody>
      </p:sp>
      <p:sp>
        <p:nvSpPr>
          <p:cNvPr id="45058" name="Text Box 6"/>
          <p:cNvSpPr txBox="1">
            <a:spLocks noChangeArrowheads="1"/>
          </p:cNvSpPr>
          <p:nvPr/>
        </p:nvSpPr>
        <p:spPr bwMode="auto">
          <a:xfrm>
            <a:off x="1557338" y="4897438"/>
            <a:ext cx="2235200" cy="4302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Better recruiting</a:t>
            </a:r>
          </a:p>
        </p:txBody>
      </p:sp>
      <p:sp>
        <p:nvSpPr>
          <p:cNvPr id="45059" name="Text Box 10"/>
          <p:cNvSpPr txBox="1">
            <a:spLocks noChangeArrowheads="1"/>
          </p:cNvSpPr>
          <p:nvPr/>
        </p:nvSpPr>
        <p:spPr bwMode="auto">
          <a:xfrm>
            <a:off x="2540000" y="1600200"/>
            <a:ext cx="7010400" cy="331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700" dirty="0"/>
              <a:t>Extent and Quality of Communications, Training, Supervisor Support</a:t>
            </a:r>
          </a:p>
        </p:txBody>
      </p:sp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133600" y="457200"/>
            <a:ext cx="7924800" cy="814388"/>
          </a:xfrm>
          <a:prstGeom prst="rect">
            <a:avLst/>
          </a:prstGeom>
          <a:solidFill>
            <a:srgbClr val="CC333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Employer Investments in Work-Life Programs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dirty="0"/>
              <a:t>(range, scope, cost, quality)</a:t>
            </a:r>
          </a:p>
        </p:txBody>
      </p:sp>
      <p:sp>
        <p:nvSpPr>
          <p:cNvPr id="45061" name="Text Box 16"/>
          <p:cNvSpPr txBox="1">
            <a:spLocks noChangeArrowheads="1"/>
          </p:cNvSpPr>
          <p:nvPr/>
        </p:nvSpPr>
        <p:spPr bwMode="auto">
          <a:xfrm>
            <a:off x="2438400" y="2362201"/>
            <a:ext cx="7315200" cy="403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/>
              <a:t>Employees Achieve Greater Work and Life Fit</a:t>
            </a:r>
          </a:p>
        </p:txBody>
      </p:sp>
      <p:sp>
        <p:nvSpPr>
          <p:cNvPr id="45062" name="Text Box 17"/>
          <p:cNvSpPr txBox="1">
            <a:spLocks noChangeArrowheads="1"/>
          </p:cNvSpPr>
          <p:nvPr/>
        </p:nvSpPr>
        <p:spPr bwMode="auto">
          <a:xfrm>
            <a:off x="1557338" y="5810251"/>
            <a:ext cx="2235200" cy="708025"/>
          </a:xfrm>
          <a:prstGeom prst="rect">
            <a:avLst/>
          </a:prstGeom>
          <a:solidFill>
            <a:srgbClr val="B70718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Improved staffing quality</a:t>
            </a:r>
          </a:p>
        </p:txBody>
      </p:sp>
      <p:sp>
        <p:nvSpPr>
          <p:cNvPr id="45063" name="Text Box 18"/>
          <p:cNvSpPr txBox="1">
            <a:spLocks noChangeArrowheads="1"/>
          </p:cNvSpPr>
          <p:nvPr/>
        </p:nvSpPr>
        <p:spPr bwMode="auto">
          <a:xfrm>
            <a:off x="3995738" y="4875213"/>
            <a:ext cx="2133600" cy="4302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Less absence </a:t>
            </a:r>
          </a:p>
        </p:txBody>
      </p:sp>
      <p:sp>
        <p:nvSpPr>
          <p:cNvPr id="45064" name="Text Box 19"/>
          <p:cNvSpPr txBox="1">
            <a:spLocks noChangeArrowheads="1"/>
          </p:cNvSpPr>
          <p:nvPr/>
        </p:nvSpPr>
        <p:spPr bwMode="auto">
          <a:xfrm>
            <a:off x="3995738" y="5810251"/>
            <a:ext cx="2133600" cy="1012825"/>
          </a:xfrm>
          <a:prstGeom prst="rect">
            <a:avLst/>
          </a:prstGeom>
          <a:solidFill>
            <a:srgbClr val="B70718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Reduced absenteeism costs </a:t>
            </a:r>
          </a:p>
        </p:txBody>
      </p:sp>
      <p:sp>
        <p:nvSpPr>
          <p:cNvPr id="45065" name="Text Box 20"/>
          <p:cNvSpPr txBox="1">
            <a:spLocks noChangeArrowheads="1"/>
          </p:cNvSpPr>
          <p:nvPr/>
        </p:nvSpPr>
        <p:spPr bwMode="auto">
          <a:xfrm>
            <a:off x="8534400" y="4743451"/>
            <a:ext cx="2133600" cy="708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Better work and career behaviors</a:t>
            </a:r>
          </a:p>
        </p:txBody>
      </p:sp>
      <p:sp>
        <p:nvSpPr>
          <p:cNvPr id="45066" name="Text Box 21"/>
          <p:cNvSpPr txBox="1">
            <a:spLocks noChangeArrowheads="1"/>
          </p:cNvSpPr>
          <p:nvPr/>
        </p:nvSpPr>
        <p:spPr bwMode="auto">
          <a:xfrm>
            <a:off x="6299200" y="4862513"/>
            <a:ext cx="2133600" cy="4302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Lower turnover </a:t>
            </a:r>
          </a:p>
        </p:txBody>
      </p:sp>
      <p:sp>
        <p:nvSpPr>
          <p:cNvPr id="45067" name="Text Box 22"/>
          <p:cNvSpPr txBox="1">
            <a:spLocks noChangeArrowheads="1"/>
          </p:cNvSpPr>
          <p:nvPr/>
        </p:nvSpPr>
        <p:spPr bwMode="auto">
          <a:xfrm>
            <a:off x="6332538" y="5830889"/>
            <a:ext cx="2133600" cy="706437"/>
          </a:xfrm>
          <a:prstGeom prst="rect">
            <a:avLst/>
          </a:prstGeom>
          <a:solidFill>
            <a:srgbClr val="B70718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Reduced turnover costs </a:t>
            </a:r>
          </a:p>
        </p:txBody>
      </p:sp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8567738" y="5845175"/>
            <a:ext cx="2032000" cy="1011238"/>
          </a:xfrm>
          <a:prstGeom prst="rect">
            <a:avLst/>
          </a:prstGeom>
          <a:solidFill>
            <a:srgbClr val="B70718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Increased performance  and service</a:t>
            </a:r>
          </a:p>
        </p:txBody>
      </p:sp>
      <p:sp>
        <p:nvSpPr>
          <p:cNvPr id="45069" name="AutoShape 26"/>
          <p:cNvSpPr>
            <a:spLocks noChangeArrowheads="1"/>
          </p:cNvSpPr>
          <p:nvPr/>
        </p:nvSpPr>
        <p:spPr bwMode="auto">
          <a:xfrm rot="5400000">
            <a:off x="5905500" y="205065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AutoShape 30"/>
          <p:cNvSpPr>
            <a:spLocks noChangeArrowheads="1"/>
          </p:cNvSpPr>
          <p:nvPr/>
        </p:nvSpPr>
        <p:spPr bwMode="auto">
          <a:xfrm rot="5400000">
            <a:off x="2520950" y="5470525"/>
            <a:ext cx="3429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AutoShape 31"/>
          <p:cNvSpPr>
            <a:spLocks noChangeArrowheads="1"/>
          </p:cNvSpPr>
          <p:nvPr/>
        </p:nvSpPr>
        <p:spPr bwMode="auto">
          <a:xfrm rot="5400000">
            <a:off x="4992688" y="5453063"/>
            <a:ext cx="3429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AutoShape 32"/>
          <p:cNvSpPr>
            <a:spLocks noChangeArrowheads="1"/>
          </p:cNvSpPr>
          <p:nvPr/>
        </p:nvSpPr>
        <p:spPr bwMode="auto">
          <a:xfrm rot="5400000">
            <a:off x="7227888" y="5470525"/>
            <a:ext cx="3429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AutoShape 33"/>
          <p:cNvSpPr>
            <a:spLocks noChangeArrowheads="1"/>
          </p:cNvSpPr>
          <p:nvPr/>
        </p:nvSpPr>
        <p:spPr bwMode="auto">
          <a:xfrm rot="5400000">
            <a:off x="9463088" y="5470525"/>
            <a:ext cx="3429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AutoShape 34"/>
          <p:cNvSpPr>
            <a:spLocks noChangeArrowheads="1"/>
          </p:cNvSpPr>
          <p:nvPr/>
        </p:nvSpPr>
        <p:spPr bwMode="auto">
          <a:xfrm rot="5400000">
            <a:off x="5873750" y="3562350"/>
            <a:ext cx="3429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AutoShape 37"/>
          <p:cNvSpPr>
            <a:spLocks noChangeArrowheads="1"/>
          </p:cNvSpPr>
          <p:nvPr/>
        </p:nvSpPr>
        <p:spPr bwMode="auto">
          <a:xfrm rot="5400000">
            <a:off x="5892800" y="12954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Text Box 38"/>
          <p:cNvSpPr txBox="1">
            <a:spLocks noChangeArrowheads="1"/>
          </p:cNvSpPr>
          <p:nvPr/>
        </p:nvSpPr>
        <p:spPr bwMode="auto">
          <a:xfrm>
            <a:off x="2844800" y="3124201"/>
            <a:ext cx="6197600" cy="4302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Reduced Stress, Burnout, Conflict</a:t>
            </a:r>
          </a:p>
        </p:txBody>
      </p:sp>
      <p:sp>
        <p:nvSpPr>
          <p:cNvPr id="45077" name="AutoShape 39"/>
          <p:cNvSpPr>
            <a:spLocks noChangeArrowheads="1"/>
          </p:cNvSpPr>
          <p:nvPr/>
        </p:nvSpPr>
        <p:spPr bwMode="auto">
          <a:xfrm rot="5400000">
            <a:off x="5854700" y="278130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Text Box 40"/>
          <p:cNvSpPr txBox="1">
            <a:spLocks noChangeArrowheads="1"/>
          </p:cNvSpPr>
          <p:nvPr/>
        </p:nvSpPr>
        <p:spPr bwMode="auto">
          <a:xfrm>
            <a:off x="1930400" y="3898901"/>
            <a:ext cx="8229600" cy="4302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/>
              <a:t>Improved Engagement, Satisfaction, and Commitment</a:t>
            </a:r>
          </a:p>
        </p:txBody>
      </p:sp>
      <p:sp>
        <p:nvSpPr>
          <p:cNvPr id="45079" name="AutoShape 41"/>
          <p:cNvSpPr>
            <a:spLocks noChangeArrowheads="1"/>
          </p:cNvSpPr>
          <p:nvPr/>
        </p:nvSpPr>
        <p:spPr bwMode="auto">
          <a:xfrm rot="8070389">
            <a:off x="2622550" y="4419600"/>
            <a:ext cx="3429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AutoShape 42"/>
          <p:cNvSpPr>
            <a:spLocks noChangeArrowheads="1"/>
          </p:cNvSpPr>
          <p:nvPr/>
        </p:nvSpPr>
        <p:spPr bwMode="auto">
          <a:xfrm rot="13529611" flipH="1">
            <a:off x="9531350" y="4419600"/>
            <a:ext cx="3429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AutoShape 43"/>
          <p:cNvSpPr>
            <a:spLocks noChangeArrowheads="1"/>
          </p:cNvSpPr>
          <p:nvPr/>
        </p:nvSpPr>
        <p:spPr bwMode="auto">
          <a:xfrm rot="5400000">
            <a:off x="5060950" y="4476750"/>
            <a:ext cx="3429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AutoShape 44"/>
          <p:cNvSpPr>
            <a:spLocks noChangeArrowheads="1"/>
          </p:cNvSpPr>
          <p:nvPr/>
        </p:nvSpPr>
        <p:spPr bwMode="auto">
          <a:xfrm rot="5400000">
            <a:off x="7296150" y="4494213"/>
            <a:ext cx="3429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ea typeface="+mj-ea"/>
                <a:cs typeface="+mj-cs"/>
              </a:rPr>
              <a:t>The Critical Role of Logic</a:t>
            </a:r>
            <a:endParaRPr lang="en-US" sz="44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977461" y="2365377"/>
            <a:ext cx="10001689" cy="267959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Helps leaders outside HR understand and use measurement systems to enhance their decisions</a:t>
            </a:r>
          </a:p>
          <a:p>
            <a:pPr eaLnBrk="1" hangingPunct="1">
              <a:buFont typeface="Wingdings 2" charset="2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7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Analytics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809469" y="1678898"/>
            <a:ext cx="10613036" cy="456951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It’s about drawing the right conclusions from data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It includes statistics and research design + skill in identifying key issues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It transforms HR logic and measures into rigorous, relevant insights</a:t>
            </a:r>
          </a:p>
        </p:txBody>
      </p:sp>
    </p:spTree>
    <p:extLst>
      <p:ext uri="{BB962C8B-B14F-4D97-AF65-F5344CB8AC3E}">
        <p14:creationId xmlns:p14="http://schemas.microsoft.com/office/powerpoint/2010/main" val="20432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769327" y="365127"/>
                <a:ext cx="8898673" cy="1031874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rgbClr val="002060"/>
                    </a:solidFill>
                    <a:latin typeface="Arial" charset="0"/>
                    <a:ea typeface="Arial" charset="0"/>
                    <a:cs typeface="Arial" charset="0"/>
                  </a:rPr>
                  <a:t>Correlation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206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≠</m:t>
                    </m:r>
                    <m:r>
                      <a:rPr lang="en-US" b="1" i="1" dirty="0">
                        <a:solidFill>
                          <a:srgbClr val="00206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" charset="0"/>
                    <a:ea typeface="Arial" charset="0"/>
                    <a:cs typeface="Arial" charset="0"/>
                  </a:rPr>
                  <a:t>Causation!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69327" y="365127"/>
                <a:ext cx="8898673" cy="1031874"/>
              </a:xfrm>
              <a:blipFill rotWithShape="0">
                <a:blip r:embed="rId2"/>
                <a:stretch>
                  <a:fillRect t="-11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9283" y="1060228"/>
            <a:ext cx="9518547" cy="46846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6000" y="6356351"/>
            <a:ext cx="762000" cy="365125"/>
          </a:xfrm>
          <a:prstGeom prst="rect">
            <a:avLst/>
          </a:prstGeom>
        </p:spPr>
        <p:txBody>
          <a:bodyPr/>
          <a:lstStyle/>
          <a:p>
            <a:fld id="{6137708F-8287-45B0-A799-9F7AECC8FAB7}" type="slidenum">
              <a:rPr lang="en-SG" smtClean="0"/>
              <a:pPr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928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4" y="325967"/>
            <a:ext cx="11257613" cy="948267"/>
          </a:xfrm>
        </p:spPr>
        <p:txBody>
          <a:bodyPr/>
          <a:lstStyle/>
          <a:p>
            <a:r>
              <a:rPr lang="en-US" sz="4200" dirty="0" smtClean="0"/>
              <a:t>Roles of Data Scientists and HR Professionals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394086"/>
            <a:ext cx="10363200" cy="4454266"/>
          </a:xfrm>
        </p:spPr>
        <p:txBody>
          <a:bodyPr/>
          <a:lstStyle/>
          <a:p>
            <a:r>
              <a:rPr lang="en-US" b="1" dirty="0" smtClean="0"/>
              <a:t>Data scientists</a:t>
            </a:r>
            <a:r>
              <a:rPr lang="en-US" dirty="0" smtClean="0"/>
              <a:t>: research design and data analysis using models from simple (contingency tables, means, SDs) to sophisticated (multilevel models, structural equation modeling, predictive analytics)</a:t>
            </a:r>
          </a:p>
          <a:p>
            <a:endParaRPr lang="en-US" dirty="0"/>
          </a:p>
          <a:p>
            <a:r>
              <a:rPr lang="en-US" b="1" dirty="0"/>
              <a:t>HR </a:t>
            </a:r>
            <a:r>
              <a:rPr lang="en-US" b="1" dirty="0" smtClean="0"/>
              <a:t>professionals</a:t>
            </a:r>
            <a:r>
              <a:rPr lang="en-US" dirty="0" smtClean="0"/>
              <a:t>: responsible </a:t>
            </a:r>
            <a:r>
              <a:rPr lang="en-US" dirty="0"/>
              <a:t>for asking </a:t>
            </a:r>
            <a:r>
              <a:rPr lang="en-US" dirty="0" smtClean="0"/>
              <a:t>strategically relevant questions</a:t>
            </a:r>
            <a:r>
              <a:rPr lang="en-US" dirty="0"/>
              <a:t>, framing them so the logical connections are clear, and </a:t>
            </a:r>
            <a:r>
              <a:rPr lang="en-US" dirty="0" smtClean="0"/>
              <a:t>storytelling with data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97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61" y="-1"/>
            <a:ext cx="10085519" cy="658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idx="1"/>
          </p:nvPr>
        </p:nvSpPr>
        <p:spPr>
          <a:xfrm>
            <a:off x="1109272" y="1663908"/>
            <a:ext cx="9908498" cy="3980147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It is a set of quantitative approaches that answer two simple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questions: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do we need to know about our organization and workforce to run the company more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effectively?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How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do we turn that knowledge into action?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2514601" y="660701"/>
            <a:ext cx="7162799" cy="82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Talent Analytics</a:t>
            </a:r>
          </a:p>
        </p:txBody>
      </p:sp>
    </p:spTree>
    <p:extLst>
      <p:ext uri="{BB962C8B-B14F-4D97-AF65-F5344CB8AC3E}">
        <p14:creationId xmlns:p14="http://schemas.microsoft.com/office/powerpoint/2010/main" val="6181995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Measures - Getting the #</a:t>
            </a:r>
            <a:r>
              <a:rPr lang="en-US" sz="4400" b="1" dirty="0" err="1">
                <a:solidFill>
                  <a:srgbClr val="002060"/>
                </a:solidFill>
                <a:ea typeface="+mj-ea"/>
                <a:cs typeface="+mj-cs"/>
              </a:rPr>
              <a:t>s</a:t>
            </a:r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 Right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008710" y="1274234"/>
            <a:ext cx="7722588" cy="497417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Logic supports good measures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Measures not linked to logic cannot drive strategic change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Example: employee turnover</a:t>
            </a:r>
          </a:p>
          <a:p>
            <a:pPr eaLnBrk="1" hangingPunct="1">
              <a:lnSpc>
                <a:spcPct val="90000"/>
              </a:lnSpc>
              <a:buFont typeface="Wingdings 2" charset="2"/>
              <a:buNone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>
                <a:latin typeface="Arial" charset="0"/>
                <a:ea typeface="Arial" charset="0"/>
                <a:cs typeface="Arial" charset="0"/>
              </a:rPr>
              <a:t>Must show how it affects business or strategic success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94" y="4950372"/>
            <a:ext cx="2866506" cy="19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Process: Creating Actionable Insights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659567" y="1274234"/>
            <a:ext cx="10882859" cy="445200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How will you “sell” your ideas to decision makers?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083" y="2409495"/>
            <a:ext cx="4678041" cy="261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Actionable Insights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274234"/>
            <a:ext cx="10363200" cy="4574117"/>
          </a:xfrm>
        </p:spPr>
        <p:txBody>
          <a:bodyPr/>
          <a:lstStyle/>
          <a:p>
            <a:r>
              <a:rPr lang="en-US" b="1" dirty="0" smtClean="0"/>
              <a:t>“</a:t>
            </a:r>
            <a:r>
              <a:rPr lang="en-US" dirty="0" smtClean="0"/>
              <a:t>Push</a:t>
            </a:r>
            <a:r>
              <a:rPr lang="en-US" b="1" dirty="0"/>
              <a:t>” </a:t>
            </a:r>
            <a:r>
              <a:rPr lang="en-US" dirty="0" smtClean="0"/>
              <a:t>factors include:</a:t>
            </a:r>
            <a:endParaRPr lang="en-US" dirty="0"/>
          </a:p>
          <a:p>
            <a:pPr lvl="1"/>
            <a:r>
              <a:rPr lang="en-US" dirty="0"/>
              <a:t>timeliness of the </a:t>
            </a:r>
            <a:r>
              <a:rPr lang="en-US" dirty="0" smtClean="0"/>
              <a:t>analytics - delays </a:t>
            </a:r>
            <a:r>
              <a:rPr lang="en-US" dirty="0"/>
              <a:t>in reporting </a:t>
            </a:r>
            <a:r>
              <a:rPr lang="en-US" dirty="0" smtClean="0"/>
              <a:t>make </a:t>
            </a:r>
            <a:r>
              <a:rPr lang="en-US" dirty="0"/>
              <a:t>results less relevant to </a:t>
            </a:r>
            <a:r>
              <a:rPr lang="en-US" dirty="0" smtClean="0"/>
              <a:t>decision makers </a:t>
            </a:r>
            <a:endParaRPr lang="en-US" dirty="0"/>
          </a:p>
          <a:p>
            <a:pPr lvl="1"/>
            <a:r>
              <a:rPr lang="en-US" dirty="0"/>
              <a:t>are they presented with awareness of the beliefs, needs, and capabilities of those who are supposed to use them? </a:t>
            </a:r>
          </a:p>
          <a:p>
            <a:r>
              <a:rPr lang="en-US" dirty="0"/>
              <a:t>With advances in real-time analysis and reporting, </a:t>
            </a:r>
            <a:r>
              <a:rPr lang="en-US" dirty="0" smtClean="0"/>
              <a:t>we </a:t>
            </a:r>
            <a:r>
              <a:rPr lang="en-US" dirty="0"/>
              <a:t>may be entering an era where leaders can call up TA in real-time as they face decisions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35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“</a:t>
            </a:r>
            <a:r>
              <a:rPr lang="en-US" sz="4400" b="1" dirty="0" err="1" smtClean="0"/>
              <a:t>Pull”Factors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154244"/>
            <a:ext cx="10363200" cy="4694108"/>
          </a:xfrm>
        </p:spPr>
        <p:txBody>
          <a:bodyPr/>
          <a:lstStyle/>
          <a:p>
            <a:r>
              <a:rPr lang="en-US" b="1" dirty="0" smtClean="0"/>
              <a:t>“</a:t>
            </a:r>
            <a:r>
              <a:rPr lang="en-US" dirty="0"/>
              <a:t>P</a:t>
            </a:r>
            <a:r>
              <a:rPr lang="en-US" dirty="0" smtClean="0"/>
              <a:t>ull</a:t>
            </a:r>
            <a:r>
              <a:rPr lang="en-US" b="1" dirty="0"/>
              <a:t>” </a:t>
            </a:r>
            <a:r>
              <a:rPr lang="en-US" dirty="0" smtClean="0"/>
              <a:t>factors may hold </a:t>
            </a:r>
            <a:r>
              <a:rPr lang="en-US" dirty="0"/>
              <a:t>back </a:t>
            </a:r>
            <a:r>
              <a:rPr lang="en-US" dirty="0" smtClean="0"/>
              <a:t>talent analytics</a:t>
            </a:r>
          </a:p>
          <a:p>
            <a:endParaRPr lang="en-US" dirty="0" smtClean="0"/>
          </a:p>
          <a:p>
            <a:r>
              <a:rPr lang="en-US" dirty="0"/>
              <a:t>N</a:t>
            </a:r>
            <a:r>
              <a:rPr lang="en-US" dirty="0" smtClean="0"/>
              <a:t>o </a:t>
            </a:r>
            <a:r>
              <a:rPr lang="en-US" dirty="0"/>
              <a:t>matter how rigorously or completely </a:t>
            </a:r>
            <a:r>
              <a:rPr lang="en-US" dirty="0" smtClean="0"/>
              <a:t>TA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US" dirty="0"/>
              <a:t>prepared and </a:t>
            </a:r>
            <a:r>
              <a:rPr lang="en-US" b="1" dirty="0"/>
              <a:t>“</a:t>
            </a:r>
            <a:r>
              <a:rPr lang="en-US" dirty="0"/>
              <a:t>pushed</a:t>
            </a:r>
            <a:r>
              <a:rPr lang="en-US" b="1" dirty="0"/>
              <a:t>” </a:t>
            </a:r>
            <a:r>
              <a:rPr lang="en-US" dirty="0"/>
              <a:t>out to their audiences, the advancement and </a:t>
            </a:r>
            <a:r>
              <a:rPr lang="en-US" dirty="0" smtClean="0"/>
              <a:t>effectiveness of TA still depend </a:t>
            </a:r>
            <a:r>
              <a:rPr lang="en-US" dirty="0"/>
              <a:t>on the capability, opportunity, and motivation of </a:t>
            </a:r>
            <a:r>
              <a:rPr lang="en-US" dirty="0" smtClean="0"/>
              <a:t>users – leaders outside of HR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399" y="4136629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54" y="325967"/>
            <a:ext cx="11918731" cy="948267"/>
          </a:xfrm>
        </p:spPr>
        <p:txBody>
          <a:bodyPr/>
          <a:lstStyle/>
          <a:p>
            <a:r>
              <a:rPr lang="en-US" b="1" dirty="0" smtClean="0"/>
              <a:t>Five </a:t>
            </a:r>
            <a:r>
              <a:rPr lang="en-US" b="1" dirty="0"/>
              <a:t>N</a:t>
            </a:r>
            <a:r>
              <a:rPr lang="en-US" b="1" dirty="0" smtClean="0"/>
              <a:t>ecessary </a:t>
            </a:r>
            <a:r>
              <a:rPr lang="en-US" b="1" dirty="0"/>
              <a:t>C</a:t>
            </a:r>
            <a:r>
              <a:rPr lang="en-US" b="1" dirty="0" smtClean="0"/>
              <a:t>onditions </a:t>
            </a:r>
            <a:r>
              <a:rPr lang="en-US" b="1" dirty="0"/>
              <a:t>for </a:t>
            </a:r>
            <a:r>
              <a:rPr lang="en-US" b="1" dirty="0" smtClean="0"/>
              <a:t>Effective “</a:t>
            </a:r>
            <a:r>
              <a:rPr lang="en-US" b="1" dirty="0"/>
              <a:t>P</a:t>
            </a:r>
            <a:r>
              <a:rPr lang="en-US" b="1" dirty="0" smtClean="0"/>
              <a:t>ull</a:t>
            </a:r>
            <a:r>
              <a:rPr lang="en-US" b="1" dirty="0"/>
              <a:t>”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666" y="1274234"/>
            <a:ext cx="11002780" cy="490272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Users must receive the analytics</a:t>
            </a:r>
            <a:r>
              <a:rPr lang="en-US" dirty="0"/>
              <a:t>: </a:t>
            </a:r>
            <a:r>
              <a:rPr lang="en-US" dirty="0" smtClean="0"/>
              <a:t>Are they timely in the context </a:t>
            </a:r>
            <a:r>
              <a:rPr lang="en-US" dirty="0"/>
              <a:t>of other organizational </a:t>
            </a:r>
            <a:r>
              <a:rPr lang="en-US" dirty="0" smtClean="0"/>
              <a:t>decisions?</a:t>
            </a:r>
          </a:p>
          <a:p>
            <a:endParaRPr lang="en-US" dirty="0"/>
          </a:p>
          <a:p>
            <a:r>
              <a:rPr lang="en-US" b="1" dirty="0"/>
              <a:t>Users must attend to the analytics</a:t>
            </a:r>
            <a:r>
              <a:rPr lang="en-US" dirty="0"/>
              <a:t>: </a:t>
            </a:r>
            <a:r>
              <a:rPr lang="en-US" dirty="0" smtClean="0"/>
              <a:t>Do users believe the analytics will </a:t>
            </a:r>
            <a:r>
              <a:rPr lang="en-US" dirty="0"/>
              <a:t>be useful to </a:t>
            </a:r>
            <a:r>
              <a:rPr lang="en-US" dirty="0" smtClean="0"/>
              <a:t>them?</a:t>
            </a:r>
          </a:p>
          <a:p>
            <a:pPr lvl="1"/>
            <a:r>
              <a:rPr lang="en-US" dirty="0" smtClean="0"/>
              <a:t>Distinguish compliance</a:t>
            </a:r>
            <a:r>
              <a:rPr lang="en-US" dirty="0"/>
              <a:t>, service quality, and decision support, as </a:t>
            </a:r>
            <a:r>
              <a:rPr lang="en-US" dirty="0" smtClean="0"/>
              <a:t>outcomes of TA</a:t>
            </a:r>
          </a:p>
          <a:p>
            <a:pPr lvl="1"/>
            <a:r>
              <a:rPr lang="en-US" dirty="0" smtClean="0"/>
              <a:t>Analytics </a:t>
            </a:r>
            <a:r>
              <a:rPr lang="en-US" dirty="0"/>
              <a:t>to verify compliance with rules serve a very different </a:t>
            </a:r>
            <a:r>
              <a:rPr lang="en-US" dirty="0" smtClean="0"/>
              <a:t>purpose from analytics </a:t>
            </a:r>
            <a:r>
              <a:rPr lang="en-US" dirty="0"/>
              <a:t>to evaluate the quality of the HR services delivered to clients, </a:t>
            </a:r>
            <a:r>
              <a:rPr lang="en-US" dirty="0" smtClean="0"/>
              <a:t>which, in </a:t>
            </a:r>
            <a:r>
              <a:rPr lang="en-US" dirty="0"/>
              <a:t>turn, is a very different value proposition from analytics designed to </a:t>
            </a:r>
            <a:r>
              <a:rPr lang="en-US" dirty="0" smtClean="0"/>
              <a:t>support decisions </a:t>
            </a:r>
            <a:r>
              <a:rPr lang="en-US" dirty="0"/>
              <a:t>or to reduce mistakes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325967"/>
            <a:ext cx="10662745" cy="948267"/>
          </a:xfrm>
        </p:spPr>
        <p:txBody>
          <a:bodyPr/>
          <a:lstStyle/>
          <a:p>
            <a:r>
              <a:rPr lang="en-US" sz="4400" b="1" dirty="0"/>
              <a:t>Conditions for Effective “Pull</a:t>
            </a:r>
            <a:r>
              <a:rPr lang="en-US" sz="4400" b="1" dirty="0" smtClean="0"/>
              <a:t>” </a:t>
            </a:r>
            <a:r>
              <a:rPr lang="en-US" sz="3200" b="1" dirty="0" smtClean="0"/>
              <a:t>(Continued)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0" y="1387366"/>
            <a:ext cx="10662745" cy="4460985"/>
          </a:xfrm>
        </p:spPr>
        <p:txBody>
          <a:bodyPr anchor="ctr">
            <a:normAutofit fontScale="92500"/>
          </a:bodyPr>
          <a:lstStyle/>
          <a:p>
            <a:r>
              <a:rPr lang="en-US" b="1" dirty="0"/>
              <a:t>Users must believe the analytics</a:t>
            </a:r>
            <a:r>
              <a:rPr lang="en-US" dirty="0"/>
              <a:t>: </a:t>
            </a:r>
            <a:r>
              <a:rPr lang="en-US" dirty="0" smtClean="0"/>
              <a:t>Do </a:t>
            </a:r>
            <a:r>
              <a:rPr lang="en-US" dirty="0"/>
              <a:t>decision makers </a:t>
            </a:r>
            <a:r>
              <a:rPr lang="en-US" dirty="0" smtClean="0"/>
              <a:t>find the analytics credible? </a:t>
            </a:r>
          </a:p>
          <a:p>
            <a:pPr lvl="1"/>
            <a:r>
              <a:rPr lang="en-US" dirty="0" smtClean="0"/>
              <a:t>Much </a:t>
            </a:r>
            <a:r>
              <a:rPr lang="en-US" dirty="0"/>
              <a:t>research </a:t>
            </a:r>
            <a:r>
              <a:rPr lang="en-US" dirty="0" smtClean="0"/>
              <a:t>devoted to </a:t>
            </a:r>
            <a:r>
              <a:rPr lang="en-US" dirty="0"/>
              <a:t>methods of making </a:t>
            </a:r>
            <a:r>
              <a:rPr lang="en-US" dirty="0" smtClean="0"/>
              <a:t>TA predictions </a:t>
            </a:r>
            <a:r>
              <a:rPr lang="en-US" dirty="0"/>
              <a:t>more valid and </a:t>
            </a:r>
            <a:r>
              <a:rPr lang="en-US" dirty="0" smtClean="0"/>
              <a:t>correct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ittle </a:t>
            </a:r>
            <a:r>
              <a:rPr lang="en-US" dirty="0"/>
              <a:t>research has examined </a:t>
            </a:r>
            <a:r>
              <a:rPr lang="en-US" dirty="0" smtClean="0"/>
              <a:t>if users perceive credibility similarly</a:t>
            </a:r>
          </a:p>
          <a:p>
            <a:pPr lvl="1"/>
            <a:r>
              <a:rPr lang="en-US" dirty="0" smtClean="0"/>
              <a:t>Example: utility analysis - </a:t>
            </a:r>
            <a:r>
              <a:rPr lang="en-US" dirty="0"/>
              <a:t>users </a:t>
            </a:r>
            <a:r>
              <a:rPr lang="en-US" dirty="0" smtClean="0"/>
              <a:t>are sensitive to the </a:t>
            </a:r>
            <a:r>
              <a:rPr lang="en-US" dirty="0"/>
              <a:t>error variance in the </a:t>
            </a:r>
            <a:r>
              <a:rPr lang="en-US" dirty="0" smtClean="0"/>
              <a:t>analytics</a:t>
            </a:r>
          </a:p>
          <a:p>
            <a:pPr lvl="1"/>
            <a:r>
              <a:rPr lang="en-US" dirty="0" smtClean="0"/>
              <a:t>Analytics</a:t>
            </a:r>
            <a:r>
              <a:rPr lang="en-US" dirty="0"/>
              <a:t> </a:t>
            </a:r>
            <a:r>
              <a:rPr lang="en-US" dirty="0" smtClean="0"/>
              <a:t>that </a:t>
            </a:r>
            <a:r>
              <a:rPr lang="en-US" dirty="0"/>
              <a:t>suggest very high payoffs </a:t>
            </a:r>
            <a:r>
              <a:rPr lang="en-US" dirty="0" smtClean="0"/>
              <a:t>may be </a:t>
            </a:r>
            <a:r>
              <a:rPr lang="en-US" b="1" dirty="0" smtClean="0"/>
              <a:t>“</a:t>
            </a:r>
            <a:r>
              <a:rPr lang="en-US" dirty="0" smtClean="0"/>
              <a:t>too </a:t>
            </a:r>
            <a:r>
              <a:rPr lang="en-US" dirty="0"/>
              <a:t>good to be true.</a:t>
            </a:r>
            <a:r>
              <a:rPr lang="en-US" b="1" dirty="0"/>
              <a:t>” </a:t>
            </a:r>
            <a:r>
              <a:rPr lang="en-US" dirty="0" smtClean="0"/>
              <a:t>Users </a:t>
            </a:r>
            <a:r>
              <a:rPr lang="en-US" dirty="0"/>
              <a:t>may perceive </a:t>
            </a:r>
            <a:r>
              <a:rPr lang="en-US" dirty="0" smtClean="0"/>
              <a:t>results as </a:t>
            </a:r>
            <a:r>
              <a:rPr lang="en-US" dirty="0"/>
              <a:t>so unreliable </a:t>
            </a:r>
            <a:r>
              <a:rPr lang="en-US" dirty="0" smtClean="0"/>
              <a:t>that they </a:t>
            </a:r>
            <a:r>
              <a:rPr lang="en-US" dirty="0"/>
              <a:t>are not </a:t>
            </a:r>
            <a:r>
              <a:rPr lang="en-US" dirty="0" smtClean="0"/>
              <a:t>credible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325967"/>
            <a:ext cx="10782518" cy="948267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Conditions for Effective “Pull”</a:t>
            </a:r>
            <a:r>
              <a:rPr lang="en-US" b="1" dirty="0"/>
              <a:t> </a:t>
            </a:r>
            <a:r>
              <a:rPr lang="en-US" sz="3200" b="1" dirty="0"/>
              <a:t>(Continued)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592318"/>
            <a:ext cx="10363200" cy="4256034"/>
          </a:xfrm>
        </p:spPr>
        <p:txBody>
          <a:bodyPr>
            <a:normAutofit/>
          </a:bodyPr>
          <a:lstStyle/>
          <a:p>
            <a:r>
              <a:rPr lang="en-US" b="1" dirty="0"/>
              <a:t>Users must believe that the analytics suggest effects that are large and </a:t>
            </a:r>
            <a:r>
              <a:rPr lang="en-US" b="1" dirty="0" smtClean="0"/>
              <a:t>compelling enough </a:t>
            </a:r>
            <a:r>
              <a:rPr lang="en-US" b="1" dirty="0"/>
              <a:t>to merit attention or </a:t>
            </a:r>
            <a:r>
              <a:rPr lang="en-US" b="1" dirty="0" smtClean="0"/>
              <a:t>action</a:t>
            </a:r>
          </a:p>
          <a:p>
            <a:pPr>
              <a:lnSpc>
                <a:spcPct val="110000"/>
              </a:lnSpc>
            </a:pPr>
            <a:r>
              <a:rPr lang="en-US" dirty="0"/>
              <a:t>F</a:t>
            </a:r>
            <a:r>
              <a:rPr lang="en-US" dirty="0" smtClean="0"/>
              <a:t>ocus on </a:t>
            </a:r>
            <a:r>
              <a:rPr lang="en-US" b="1" dirty="0" smtClean="0"/>
              <a:t>“</a:t>
            </a:r>
            <a:r>
              <a:rPr lang="en-US" dirty="0" smtClean="0"/>
              <a:t>pivotal</a:t>
            </a:r>
            <a:r>
              <a:rPr lang="en-US" b="1" dirty="0" smtClean="0"/>
              <a:t>” </a:t>
            </a:r>
            <a:r>
              <a:rPr lang="en-US" dirty="0" smtClean="0"/>
              <a:t>issues – Are TA likely </a:t>
            </a:r>
            <a:r>
              <a:rPr lang="en-US" dirty="0"/>
              <a:t>to improve decisions or correct mistakes that have </a:t>
            </a:r>
            <a:r>
              <a:rPr lang="en-US" dirty="0" smtClean="0"/>
              <a:t>serious consequences to the </a:t>
            </a:r>
            <a:r>
              <a:rPr lang="en-US" dirty="0"/>
              <a:t>user and the </a:t>
            </a:r>
            <a:r>
              <a:rPr lang="en-US" dirty="0" smtClean="0"/>
              <a:t>organization?</a:t>
            </a:r>
          </a:p>
        </p:txBody>
      </p:sp>
    </p:spTree>
    <p:extLst>
      <p:ext uri="{BB962C8B-B14F-4D97-AF65-F5344CB8AC3E}">
        <p14:creationId xmlns:p14="http://schemas.microsoft.com/office/powerpoint/2010/main" val="1613481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325967"/>
            <a:ext cx="10971704" cy="948267"/>
          </a:xfrm>
        </p:spPr>
        <p:txBody>
          <a:bodyPr/>
          <a:lstStyle/>
          <a:p>
            <a:r>
              <a:rPr lang="en-US" sz="4400" b="1" dirty="0"/>
              <a:t>Conditions for Effective “Pull” </a:t>
            </a:r>
            <a:r>
              <a:rPr lang="en-US" sz="3200" b="1" dirty="0"/>
              <a:t>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274234"/>
            <a:ext cx="10363200" cy="457411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Users must see implications for their actions or </a:t>
            </a:r>
            <a:r>
              <a:rPr lang="en-US" b="1" dirty="0" smtClean="0"/>
              <a:t>decisions </a:t>
            </a:r>
          </a:p>
          <a:p>
            <a:pPr lvl="1"/>
            <a:r>
              <a:rPr lang="en-US" dirty="0" smtClean="0"/>
              <a:t>Analytics </a:t>
            </a:r>
            <a:r>
              <a:rPr lang="en-US" dirty="0"/>
              <a:t>that </a:t>
            </a:r>
            <a:r>
              <a:rPr lang="en-US" dirty="0" smtClean="0"/>
              <a:t>focus on </a:t>
            </a:r>
            <a:r>
              <a:rPr lang="en-US" dirty="0"/>
              <a:t>improving the HR department are often not very relevant to leaders outside </a:t>
            </a:r>
            <a:r>
              <a:rPr lang="en-US" dirty="0" smtClean="0"/>
              <a:t>HR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road </a:t>
            </a:r>
            <a:r>
              <a:rPr lang="en-US" dirty="0"/>
              <a:t>effects of investments in </a:t>
            </a:r>
            <a:r>
              <a:rPr lang="en-US" dirty="0" smtClean="0"/>
              <a:t>high-performance work </a:t>
            </a:r>
            <a:r>
              <a:rPr lang="en-US" dirty="0"/>
              <a:t>systems may seem irrelevant to leaders who have little authority to </a:t>
            </a:r>
            <a:r>
              <a:rPr lang="en-US" dirty="0" smtClean="0"/>
              <a:t>approve such programs </a:t>
            </a:r>
          </a:p>
          <a:p>
            <a:r>
              <a:rPr lang="en-US" dirty="0" smtClean="0"/>
              <a:t>Perhaps analytics </a:t>
            </a:r>
            <a:r>
              <a:rPr lang="en-US" dirty="0"/>
              <a:t>have not yet advanced because they are </a:t>
            </a:r>
            <a:r>
              <a:rPr lang="en-US" dirty="0" smtClean="0"/>
              <a:t>not adequately </a:t>
            </a:r>
            <a:r>
              <a:rPr lang="en-US" b="1" dirty="0"/>
              <a:t>“</a:t>
            </a:r>
            <a:r>
              <a:rPr lang="en-US" dirty="0"/>
              <a:t>tuned</a:t>
            </a:r>
            <a:r>
              <a:rPr lang="en-US" b="1" dirty="0"/>
              <a:t>” </a:t>
            </a:r>
            <a:r>
              <a:rPr lang="en-US" dirty="0"/>
              <a:t>to the specific decisions that leaders make, and presented </a:t>
            </a:r>
            <a:r>
              <a:rPr lang="en-US" dirty="0" smtClean="0"/>
              <a:t>in context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325967"/>
            <a:ext cx="10363200" cy="948267"/>
          </a:xfrm>
        </p:spPr>
        <p:txBody>
          <a:bodyPr/>
          <a:lstStyle/>
          <a:p>
            <a:r>
              <a:rPr lang="en-US" dirty="0" smtClean="0"/>
              <a:t>To Get “There” with Talent Analytics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403131"/>
            <a:ext cx="10363200" cy="4445220"/>
          </a:xfrm>
        </p:spPr>
        <p:txBody>
          <a:bodyPr/>
          <a:lstStyle/>
          <a:p>
            <a:r>
              <a:rPr lang="en-US" dirty="0" smtClean="0"/>
              <a:t>Remember: Analytics is 70% logic!</a:t>
            </a:r>
          </a:p>
          <a:p>
            <a:r>
              <a:rPr lang="en-US" dirty="0" smtClean="0"/>
              <a:t>Pay careful attention to “push” factors</a:t>
            </a:r>
          </a:p>
          <a:p>
            <a:pPr lvl="1"/>
            <a:r>
              <a:rPr lang="en-US" dirty="0"/>
              <a:t>Use the L-A-M-P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Be sure to address the “pull” factors too. Be sure analytics are:</a:t>
            </a:r>
          </a:p>
          <a:p>
            <a:pPr lvl="1"/>
            <a:r>
              <a:rPr lang="en-US" dirty="0" smtClean="0"/>
              <a:t>Timely, useful to decision makers, credible, focus on pivotal issues, presentations are “tuned” to the contexts that managers 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88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DFC-C1EB-064E-BB60-3B757E506512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38" y="0"/>
            <a:ext cx="8828172" cy="64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1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98" y="134911"/>
            <a:ext cx="8694295" cy="554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855" y="551793"/>
            <a:ext cx="6478377" cy="4713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0040" y="5896303"/>
            <a:ext cx="668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Mercer Global </a:t>
            </a:r>
            <a:r>
              <a:rPr lang="en-US" smtClean="0">
                <a:solidFill>
                  <a:schemeClr val="bg1"/>
                </a:solidFill>
              </a:rPr>
              <a:t>Talent Trends Study, 2017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21" y="365125"/>
            <a:ext cx="11902965" cy="1958350"/>
          </a:xfrm>
        </p:spPr>
        <p:txBody>
          <a:bodyPr>
            <a:noAutofit/>
          </a:bodyPr>
          <a:lstStyle/>
          <a:p>
            <a:r>
              <a:rPr lang="en-US" sz="4400" dirty="0"/>
              <a:t>Despite the enormous interest in </a:t>
            </a:r>
            <a:r>
              <a:rPr lang="en-US" sz="4400" dirty="0" smtClean="0"/>
              <a:t>talent analytics (TA), organizations struggle to move </a:t>
            </a:r>
            <a:r>
              <a:rPr lang="en-US" sz="4400" dirty="0"/>
              <a:t>from operational reporting to analytics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3475"/>
            <a:ext cx="10515600" cy="3853487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Deloitte (2015): </a:t>
            </a:r>
            <a:r>
              <a:rPr lang="en-US" dirty="0"/>
              <a:t>75</a:t>
            </a:r>
            <a:r>
              <a:rPr lang="en-US" dirty="0" smtClean="0"/>
              <a:t>% of </a:t>
            </a:r>
            <a:r>
              <a:rPr lang="en-US" dirty="0"/>
              <a:t>surveyed companies </a:t>
            </a:r>
            <a:r>
              <a:rPr lang="en-US" dirty="0" smtClean="0"/>
              <a:t>believe </a:t>
            </a:r>
            <a:r>
              <a:rPr lang="en-US" dirty="0"/>
              <a:t>that using </a:t>
            </a:r>
            <a:r>
              <a:rPr lang="en-US" dirty="0" smtClean="0"/>
              <a:t>TA </a:t>
            </a:r>
            <a:r>
              <a:rPr lang="en-US" dirty="0"/>
              <a:t>is important for business </a:t>
            </a:r>
            <a:r>
              <a:rPr lang="en-US" dirty="0" smtClean="0"/>
              <a:t>performance</a:t>
            </a:r>
            <a:endParaRPr lang="en-US" dirty="0"/>
          </a:p>
          <a:p>
            <a:r>
              <a:rPr lang="en-US" dirty="0" smtClean="0"/>
              <a:t>Only </a:t>
            </a:r>
            <a:r>
              <a:rPr lang="en-US" dirty="0"/>
              <a:t>8% viewed their organizational capabilities in this area as </a:t>
            </a:r>
            <a:r>
              <a:rPr lang="en-US" b="1" dirty="0"/>
              <a:t>“</a:t>
            </a:r>
            <a:r>
              <a:rPr lang="en-US" dirty="0" smtClean="0"/>
              <a:t>strong”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4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1" y="141890"/>
            <a:ext cx="10363200" cy="867104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Not a New Dilemma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014" y="1008994"/>
            <a:ext cx="11540358" cy="48393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 </a:t>
            </a:r>
            <a:r>
              <a:rPr lang="en-US" dirty="0"/>
              <a:t>has existed at least since the </a:t>
            </a:r>
            <a:r>
              <a:rPr lang="en-US" dirty="0" smtClean="0"/>
              <a:t>1950</a:t>
            </a:r>
            <a:r>
              <a:rPr lang="en-US" b="1" dirty="0" smtClean="0"/>
              <a:t>’</a:t>
            </a:r>
            <a:r>
              <a:rPr lang="en-US" dirty="0" smtClean="0"/>
              <a:t>s - advocates </a:t>
            </a:r>
            <a:r>
              <a:rPr lang="en-US" dirty="0"/>
              <a:t>of </a:t>
            </a:r>
            <a:r>
              <a:rPr lang="en-US" dirty="0" smtClean="0"/>
              <a:t>HR </a:t>
            </a:r>
            <a:r>
              <a:rPr lang="en-US" dirty="0"/>
              <a:t>accounting </a:t>
            </a:r>
            <a:r>
              <a:rPr lang="en-US" dirty="0" smtClean="0"/>
              <a:t>had </a:t>
            </a:r>
            <a:r>
              <a:rPr lang="en-US" dirty="0"/>
              <a:t>difficulty </a:t>
            </a:r>
            <a:r>
              <a:rPr lang="en-US" b="1" dirty="0" smtClean="0"/>
              <a:t>“</a:t>
            </a:r>
            <a:r>
              <a:rPr lang="en-US" dirty="0"/>
              <a:t>putting people on the balance sheet</a:t>
            </a:r>
            <a:r>
              <a:rPr lang="en-US" b="1" dirty="0" smtClean="0"/>
              <a:t>”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/>
              <a:t>Brummet</a:t>
            </a:r>
            <a:r>
              <a:rPr lang="en-US" dirty="0"/>
              <a:t> et al., 1968</a:t>
            </a:r>
            <a:r>
              <a:rPr lang="en-US" dirty="0" smtClean="0"/>
              <a:t>) </a:t>
            </a:r>
          </a:p>
          <a:p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the 1980</a:t>
            </a:r>
            <a:r>
              <a:rPr lang="en-US" b="1" dirty="0"/>
              <a:t>’</a:t>
            </a:r>
            <a:r>
              <a:rPr lang="en-US" dirty="0"/>
              <a:t>s, as the field of I/O psychology experienced the </a:t>
            </a:r>
            <a:r>
              <a:rPr lang="en-US" b="1" dirty="0"/>
              <a:t>“</a:t>
            </a:r>
            <a:r>
              <a:rPr lang="en-US" dirty="0"/>
              <a:t>futility </a:t>
            </a:r>
            <a:r>
              <a:rPr lang="en-US" dirty="0" smtClean="0"/>
              <a:t>of utility </a:t>
            </a:r>
            <a:r>
              <a:rPr lang="en-US" dirty="0"/>
              <a:t>analysis</a:t>
            </a:r>
            <a:r>
              <a:rPr lang="en-US" b="1" dirty="0"/>
              <a:t>” </a:t>
            </a:r>
            <a:r>
              <a:rPr lang="en-US" dirty="0"/>
              <a:t>(Latham </a:t>
            </a:r>
            <a:r>
              <a:rPr lang="en-US" dirty="0" smtClean="0"/>
              <a:t>&amp; Whyte</a:t>
            </a:r>
            <a:r>
              <a:rPr lang="en-US" dirty="0"/>
              <a:t>, 1994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the 1990</a:t>
            </a:r>
            <a:r>
              <a:rPr lang="en-US" b="1" dirty="0"/>
              <a:t>’</a:t>
            </a:r>
            <a:r>
              <a:rPr lang="en-US" dirty="0"/>
              <a:t>s as researchers lamented the </a:t>
            </a:r>
            <a:r>
              <a:rPr lang="en-US" b="1" dirty="0"/>
              <a:t>“</a:t>
            </a:r>
            <a:r>
              <a:rPr lang="en-US" dirty="0" smtClean="0"/>
              <a:t>black box</a:t>
            </a:r>
            <a:r>
              <a:rPr lang="en-US" b="1" dirty="0"/>
              <a:t>” </a:t>
            </a:r>
            <a:r>
              <a:rPr lang="en-US" dirty="0"/>
              <a:t>of </a:t>
            </a:r>
            <a:r>
              <a:rPr lang="en-US" dirty="0" smtClean="0"/>
              <a:t>reasons </a:t>
            </a:r>
            <a:r>
              <a:rPr lang="en-US" dirty="0"/>
              <a:t>for the correlation between </a:t>
            </a:r>
            <a:r>
              <a:rPr lang="en-US" dirty="0" smtClean="0"/>
              <a:t>high-performance work </a:t>
            </a:r>
            <a:r>
              <a:rPr lang="en-US" dirty="0"/>
              <a:t>systems and </a:t>
            </a:r>
            <a:r>
              <a:rPr lang="en-US" dirty="0" smtClean="0"/>
              <a:t>firm financial </a:t>
            </a:r>
            <a:r>
              <a:rPr lang="en-US" dirty="0"/>
              <a:t>performance </a:t>
            </a:r>
            <a:r>
              <a:rPr lang="en-US" dirty="0" smtClean="0"/>
              <a:t>(Jiang et </a:t>
            </a:r>
            <a:r>
              <a:rPr lang="en-US" dirty="0"/>
              <a:t>al., </a:t>
            </a:r>
            <a:r>
              <a:rPr lang="en-US" dirty="0" smtClean="0"/>
              <a:t>2013)</a:t>
            </a:r>
          </a:p>
          <a:p>
            <a:r>
              <a:rPr lang="en-US" dirty="0" smtClean="0"/>
              <a:t>More recently, </a:t>
            </a:r>
            <a:r>
              <a:rPr lang="en-US" dirty="0"/>
              <a:t>in the form of </a:t>
            </a:r>
            <a:r>
              <a:rPr lang="en-US" dirty="0" smtClean="0"/>
              <a:t>questions about </a:t>
            </a:r>
            <a:r>
              <a:rPr lang="en-US" dirty="0"/>
              <a:t>why </a:t>
            </a:r>
            <a:r>
              <a:rPr lang="en-US" dirty="0" smtClean="0"/>
              <a:t>TA </a:t>
            </a:r>
            <a:r>
              <a:rPr lang="en-US" dirty="0"/>
              <a:t>are not more widespread and </a:t>
            </a:r>
            <a:r>
              <a:rPr lang="en-US" dirty="0" smtClean="0"/>
              <a:t>standardized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3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84" y="325967"/>
            <a:ext cx="11650716" cy="948267"/>
          </a:xfrm>
        </p:spPr>
        <p:txBody>
          <a:bodyPr>
            <a:noAutofit/>
          </a:bodyPr>
          <a:lstStyle/>
          <a:p>
            <a:r>
              <a:rPr lang="en-US" sz="4200" dirty="0" smtClean="0"/>
              <a:t>Why do most organizations </a:t>
            </a:r>
            <a:r>
              <a:rPr lang="en-US" sz="4200" dirty="0"/>
              <a:t>have few </a:t>
            </a:r>
            <a:r>
              <a:rPr lang="en-US" sz="4200" dirty="0" smtClean="0"/>
              <a:t>TA </a:t>
            </a:r>
            <a:r>
              <a:rPr lang="en-US" sz="4200" dirty="0"/>
              <a:t>investments and </a:t>
            </a:r>
            <a:r>
              <a:rPr lang="en-US" sz="4200" dirty="0" smtClean="0"/>
              <a:t>only moderate effectiveness?</a:t>
            </a:r>
            <a:r>
              <a:rPr lang="en-US" sz="4200" dirty="0"/>
              <a:t/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2301766"/>
            <a:ext cx="10363200" cy="3546585"/>
          </a:xfrm>
        </p:spPr>
        <p:txBody>
          <a:bodyPr/>
          <a:lstStyle/>
          <a:p>
            <a:r>
              <a:rPr lang="en-US" dirty="0" smtClean="0"/>
              <a:t>Consider the </a:t>
            </a:r>
            <a:r>
              <a:rPr lang="en-US" b="1" dirty="0"/>
              <a:t>“</a:t>
            </a:r>
            <a:r>
              <a:rPr lang="en-US" dirty="0"/>
              <a:t>push</a:t>
            </a:r>
            <a:r>
              <a:rPr lang="en-US" b="1" dirty="0"/>
              <a:t>” </a:t>
            </a:r>
            <a:r>
              <a:rPr lang="en-US" dirty="0"/>
              <a:t>factors </a:t>
            </a:r>
            <a:r>
              <a:rPr lang="en-US" dirty="0" smtClean="0"/>
              <a:t>- </a:t>
            </a:r>
            <a:r>
              <a:rPr lang="en-US" dirty="0"/>
              <a:t>the conditions necessary for suitable </a:t>
            </a:r>
            <a:r>
              <a:rPr lang="en-US" dirty="0" smtClean="0"/>
              <a:t>TA </a:t>
            </a:r>
            <a:r>
              <a:rPr lang="en-US" dirty="0"/>
              <a:t>to </a:t>
            </a:r>
            <a:r>
              <a:rPr lang="en-US" dirty="0" smtClean="0"/>
              <a:t>be available</a:t>
            </a:r>
          </a:p>
          <a:p>
            <a:endParaRPr lang="en-US" dirty="0"/>
          </a:p>
          <a:p>
            <a:r>
              <a:rPr lang="en-US" dirty="0" smtClean="0"/>
              <a:t>L_A_M_P – Each </a:t>
            </a:r>
            <a:r>
              <a:rPr lang="en-US" dirty="0"/>
              <a:t>element suggests a potential reason why </a:t>
            </a:r>
            <a:r>
              <a:rPr lang="en-US" dirty="0" smtClean="0"/>
              <a:t>TA </a:t>
            </a:r>
            <a:r>
              <a:rPr lang="en-US" dirty="0"/>
              <a:t>are not sufficiently ready for </a:t>
            </a:r>
            <a:r>
              <a:rPr lang="en-US" dirty="0" smtClean="0"/>
              <a:t>their audience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6364"/>
            <a:ext cx="2149366" cy="17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3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Talent Analytics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9652" y="1274234"/>
            <a:ext cx="3755797" cy="41957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6000" y="6356351"/>
            <a:ext cx="762000" cy="365125"/>
          </a:xfrm>
          <a:prstGeom prst="rect">
            <a:avLst/>
          </a:prstGeom>
        </p:spPr>
        <p:txBody>
          <a:bodyPr/>
          <a:lstStyle/>
          <a:p>
            <a:fld id="{6137708F-8287-45B0-A799-9F7AECC8FAB7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1682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8276" y="452718"/>
            <a:ext cx="9333186" cy="140053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Getting Started: T</a:t>
            </a:r>
            <a:r>
              <a:rPr lang="en-US" altLang="en-US" sz="49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he L-A-M-P Model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4 critical components of a measurement system to drive organizational change:</a:t>
            </a:r>
          </a:p>
          <a:p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Logic</a:t>
            </a:r>
          </a:p>
          <a:p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Analytics</a:t>
            </a:r>
          </a:p>
          <a:p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Measures</a:t>
            </a:r>
          </a:p>
          <a:p>
            <a:r>
              <a:rPr lang="en-US" altLang="en-US" dirty="0">
                <a:latin typeface="Arial" charset="0"/>
                <a:ea typeface="Arial" charset="0"/>
                <a:cs typeface="Arial" charset="0"/>
              </a:rPr>
              <a:t>Process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6000" y="6356351"/>
            <a:ext cx="762000" cy="365125"/>
          </a:xfrm>
          <a:prstGeom prst="rect">
            <a:avLst/>
          </a:prstGeom>
        </p:spPr>
        <p:txBody>
          <a:bodyPr/>
          <a:lstStyle/>
          <a:p>
            <a:fld id="{6137708F-8287-45B0-A799-9F7AECC8FAB7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613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IZON PP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HRIZON PPT Template</Template>
  <TotalTime>189</TotalTime>
  <Words>1091</Words>
  <Application>Microsoft Office PowerPoint</Application>
  <PresentationFormat>Widescreen</PresentationFormat>
  <Paragraphs>124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ＭＳ Ｐゴシック</vt:lpstr>
      <vt:lpstr>Arial</vt:lpstr>
      <vt:lpstr>Calibri</vt:lpstr>
      <vt:lpstr>Cambria Math</vt:lpstr>
      <vt:lpstr>Wingdings</vt:lpstr>
      <vt:lpstr>Wingdings 2</vt:lpstr>
      <vt:lpstr>ヒラギノ角ゴ Pro W3</vt:lpstr>
      <vt:lpstr>HRIZON PPT Template</vt:lpstr>
      <vt:lpstr>Talent Analytics:  Why Are We Not There Yet?</vt:lpstr>
      <vt:lpstr>PowerPoint Presentation</vt:lpstr>
      <vt:lpstr>PowerPoint Presentation</vt:lpstr>
      <vt:lpstr>PowerPoint Presentation</vt:lpstr>
      <vt:lpstr>Despite the enormous interest in talent analytics (TA), organizations struggle to move from operational reporting to analytics </vt:lpstr>
      <vt:lpstr>Not a New Dilemma</vt:lpstr>
      <vt:lpstr>Why do most organizations have few TA investments and only moderate effectiveness? </vt:lpstr>
      <vt:lpstr>Talent Analytics</vt:lpstr>
      <vt:lpstr>Getting Started: The L-A-M-P Model </vt:lpstr>
      <vt:lpstr>PowerPoint Presentation</vt:lpstr>
      <vt:lpstr>Logic</vt:lpstr>
      <vt:lpstr>PowerPoint Presentation</vt:lpstr>
      <vt:lpstr>PowerPoint Presentation</vt:lpstr>
      <vt:lpstr> Logic of Work-Life Fit</vt:lpstr>
      <vt:lpstr>The Critical Role of Logic</vt:lpstr>
      <vt:lpstr>Analytics </vt:lpstr>
      <vt:lpstr>Correlation ≠ Causation!</vt:lpstr>
      <vt:lpstr>Roles of Data Scientists and HR Professionals</vt:lpstr>
      <vt:lpstr>PowerPoint Presentation</vt:lpstr>
      <vt:lpstr>Measures - Getting the #s Right</vt:lpstr>
      <vt:lpstr>Process: Creating Actionable Insights</vt:lpstr>
      <vt:lpstr>Creating Actionable Insights (Cont.)</vt:lpstr>
      <vt:lpstr>“Pull”Factors</vt:lpstr>
      <vt:lpstr>Five Necessary Conditions for Effective “Pull” </vt:lpstr>
      <vt:lpstr>Conditions for Effective “Pull” (Continued) </vt:lpstr>
      <vt:lpstr>Conditions for Effective “Pull” (Continued) </vt:lpstr>
      <vt:lpstr>Conditions for Effective “Pull” (Continued)</vt:lpstr>
      <vt:lpstr>To Get “There” with Talent Analytics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Talent Analytics: Why Are We Not There Yet?</dc:title>
  <dc:creator>Cascio, Wayne</dc:creator>
  <cp:lastModifiedBy>Ben Porr</cp:lastModifiedBy>
  <cp:revision>26</cp:revision>
  <dcterms:created xsi:type="dcterms:W3CDTF">2017-05-27T14:52:47Z</dcterms:created>
  <dcterms:modified xsi:type="dcterms:W3CDTF">2017-09-19T18:42:35Z</dcterms:modified>
</cp:coreProperties>
</file>